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1.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13.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14.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15.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1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17.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18.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19.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22.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23.xml" ContentType="application/vnd.openxmlformats-officedocument.presentationml.notesSlide+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24.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notesSlides/notesSlide25.xml" ContentType="application/vnd.openxmlformats-officedocument.presentationml.notesSlide+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6.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27.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notesSlides/notesSlide28.xml" ContentType="application/vnd.openxmlformats-officedocument.presentationml.notesSlide+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29.xml" ContentType="application/vnd.openxmlformats-officedocument.presentationml.notesSlide+xml"/>
  <Override PartName="/ppt/tags/tag410.xml" ContentType="application/vnd.openxmlformats-officedocument.presentationml.tags+xml"/>
  <Override PartName="/ppt/notesSlides/notesSlide30.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notesSlides/notesSlide31.xml" ContentType="application/vnd.openxmlformats-officedocument.presentationml.notesSlide+xml"/>
  <Override PartName="/ppt/tags/tag413.xml" ContentType="application/vnd.openxmlformats-officedocument.presentationml.tags+xml"/>
  <Override PartName="/ppt/tags/tag414.xml" ContentType="application/vnd.openxmlformats-officedocument.presentationml.tags+xml"/>
  <Override PartName="/ppt/notesSlides/notesSlide32.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notesSlides/notesSlide33.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notesSlides/notesSlide34.xml" ContentType="application/vnd.openxmlformats-officedocument.presentationml.notesSlide+xml"/>
  <Override PartName="/ppt/tags/tag477.xml" ContentType="application/vnd.openxmlformats-officedocument.presentationml.tags+xml"/>
  <Override PartName="/ppt/tags/tag478.xml" ContentType="application/vnd.openxmlformats-officedocument.presentationml.tags+xml"/>
  <Override PartName="/ppt/notesSlides/notesSlide35.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notesSlides/notesSlide36.xml" ContentType="application/vnd.openxmlformats-officedocument.presentationml.notesSlide+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37.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notesSlides/notesSlide38.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notesSlides/notesSlide39.xml" ContentType="application/vnd.openxmlformats-officedocument.presentationml.notesSlide+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notesSlides/notesSlide40.xml" ContentType="application/vnd.openxmlformats-officedocument.presentationml.notesSlide+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notesSlides/notesSlide41.xml" ContentType="application/vnd.openxmlformats-officedocument.presentationml.notesSlide+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notesSlides/notesSlide42.xml" ContentType="application/vnd.openxmlformats-officedocument.presentationml.notesSlide+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notesSlides/notesSlide43.xml" ContentType="application/vnd.openxmlformats-officedocument.presentationml.notesSlide+xml"/>
  <Override PartName="/ppt/tags/tag864.xml" ContentType="application/vnd.openxmlformats-officedocument.presentationml.tags+xml"/>
  <Override PartName="/ppt/notesSlides/notesSlide44.xml" ContentType="application/vnd.openxmlformats-officedocument.presentationml.notesSlide+xml"/>
  <Override PartName="/ppt/tags/tag865.xml" ContentType="application/vnd.openxmlformats-officedocument.presentationml.tags+xml"/>
  <Override PartName="/ppt/tags/tag866.xml" ContentType="application/vnd.openxmlformats-officedocument.presentationml.tags+xml"/>
  <Override PartName="/ppt/notesSlides/notesSlide45.xml" ContentType="application/vnd.openxmlformats-officedocument.presentationml.notesSlide+xml"/>
  <Override PartName="/ppt/tags/tag867.xml" ContentType="application/vnd.openxmlformats-officedocument.presentationml.tags+xml"/>
  <Override PartName="/ppt/tags/tag868.xml" ContentType="application/vnd.openxmlformats-officedocument.presentationml.tags+xml"/>
  <Override PartName="/ppt/notesSlides/notesSlide46.xml" ContentType="application/vnd.openxmlformats-officedocument.presentationml.notesSlide+xml"/>
  <Override PartName="/ppt/tags/tag869.xml" ContentType="application/vnd.openxmlformats-officedocument.presentationml.tags+xml"/>
  <Override PartName="/ppt/tags/tag870.xml" ContentType="application/vnd.openxmlformats-officedocument.presentationml.tags+xml"/>
  <Override PartName="/ppt/notesSlides/notesSlide47.xml" ContentType="application/vnd.openxmlformats-officedocument.presentationml.notesSlide+xml"/>
  <Override PartName="/ppt/tags/tag871.xml" ContentType="application/vnd.openxmlformats-officedocument.presentationml.tags+xml"/>
  <Override PartName="/ppt/tags/tag872.xml" ContentType="application/vnd.openxmlformats-officedocument.presentationml.tags+xml"/>
  <Override PartName="/ppt/notesSlides/notesSlide48.xml" ContentType="application/vnd.openxmlformats-officedocument.presentationml.notesSlide+xml"/>
  <Override PartName="/ppt/tags/tag873.xml" ContentType="application/vnd.openxmlformats-officedocument.presentationml.tags+xml"/>
  <Override PartName="/ppt/tags/tag874.xml" ContentType="application/vnd.openxmlformats-officedocument.presentationml.tags+xml"/>
  <Override PartName="/ppt/notesSlides/notesSlide49.xml" ContentType="application/vnd.openxmlformats-officedocument.presentationml.notesSlide+xml"/>
  <Override PartName="/ppt/tags/tag875.xml" ContentType="application/vnd.openxmlformats-officedocument.presentationml.tags+xml"/>
  <Override PartName="/ppt/tags/tag876.xml" ContentType="application/vnd.openxmlformats-officedocument.presentationml.tags+xml"/>
  <Override PartName="/ppt/notesSlides/notesSlide50.xml" ContentType="application/vnd.openxmlformats-officedocument.presentationml.notesSlide+xml"/>
  <Override PartName="/ppt/tags/tag877.xml" ContentType="application/vnd.openxmlformats-officedocument.presentationml.tags+xml"/>
  <Override PartName="/ppt/tags/tag878.xml" ContentType="application/vnd.openxmlformats-officedocument.presentationml.tags+xml"/>
  <Override PartName="/ppt/notesSlides/notesSlide51.xml" ContentType="application/vnd.openxmlformats-officedocument.presentationml.notesSlide+xml"/>
  <Override PartName="/ppt/tags/tag879.xml" ContentType="application/vnd.openxmlformats-officedocument.presentationml.tags+xml"/>
  <Override PartName="/ppt/tags/tag880.xml" ContentType="application/vnd.openxmlformats-officedocument.presentationml.tags+xml"/>
  <Override PartName="/ppt/notesSlides/notesSlide52.xml" ContentType="application/vnd.openxmlformats-officedocument.presentationml.notesSlide+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notesSlides/notesSlide53.xml" ContentType="application/vnd.openxmlformats-officedocument.presentationml.notesSlide+xml"/>
  <Override PartName="/ppt/tags/tag884.xml" ContentType="application/vnd.openxmlformats-officedocument.presentationml.tags+xml"/>
  <Override PartName="/ppt/tags/tag885.xml" ContentType="application/vnd.openxmlformats-officedocument.presentationml.tags+xml"/>
  <Override PartName="/ppt/notesSlides/notesSlide54.xml" ContentType="application/vnd.openxmlformats-officedocument.presentationml.notesSlide+xml"/>
  <Override PartName="/ppt/tags/tag886.xml" ContentType="application/vnd.openxmlformats-officedocument.presentationml.tags+xml"/>
  <Override PartName="/ppt/tags/tag887.xml" ContentType="application/vnd.openxmlformats-officedocument.presentationml.tags+xml"/>
  <Override PartName="/ppt/notesSlides/notesSlide55.xml" ContentType="application/vnd.openxmlformats-officedocument.presentationml.notesSlide+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notesSlides/notesSlide56.xml" ContentType="application/vnd.openxmlformats-officedocument.presentationml.notesSlide+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notesSlides/notesSlide57.xml" ContentType="application/vnd.openxmlformats-officedocument.presentationml.notesSlide+xml"/>
  <Override PartName="/ppt/tags/tag913.xml" ContentType="application/vnd.openxmlformats-officedocument.presentationml.tags+xml"/>
  <Override PartName="/ppt/tags/tag914.xml" ContentType="application/vnd.openxmlformats-officedocument.presentationml.tags+xml"/>
  <Override PartName="/ppt/notesSlides/notesSlide58.xml" ContentType="application/vnd.openxmlformats-officedocument.presentationml.notesSlide+xml"/>
  <Override PartName="/ppt/tags/tag915.xml" ContentType="application/vnd.openxmlformats-officedocument.presentationml.tags+xml"/>
  <Override PartName="/ppt/tags/tag916.xml" ContentType="application/vnd.openxmlformats-officedocument.presentationml.tags+xml"/>
  <Override PartName="/ppt/notesSlides/notesSlide59.xml" ContentType="application/vnd.openxmlformats-officedocument.presentationml.notesSlide+xml"/>
  <Override PartName="/ppt/tags/tag917.xml" ContentType="application/vnd.openxmlformats-officedocument.presentationml.tags+xml"/>
  <Override PartName="/ppt/tags/tag918.xml" ContentType="application/vnd.openxmlformats-officedocument.presentationml.tags+xml"/>
  <Override PartName="/ppt/notesSlides/notesSlide60.xml" ContentType="application/vnd.openxmlformats-officedocument.presentationml.notesSlide+xml"/>
  <Override PartName="/ppt/tags/tag919.xml" ContentType="application/vnd.openxmlformats-officedocument.presentationml.tags+xml"/>
  <Override PartName="/ppt/tags/tag920.xml" ContentType="application/vnd.openxmlformats-officedocument.presentationml.tags+xml"/>
  <Override PartName="/ppt/notesSlides/notesSlide61.xml" ContentType="application/vnd.openxmlformats-officedocument.presentationml.notesSlide+xml"/>
  <Override PartName="/ppt/tags/tag921.xml" ContentType="application/vnd.openxmlformats-officedocument.presentationml.tags+xml"/>
  <Override PartName="/ppt/tags/tag922.xml" ContentType="application/vnd.openxmlformats-officedocument.presentationml.tags+xml"/>
  <Override PartName="/ppt/notesSlides/notesSlide62.xml" ContentType="application/vnd.openxmlformats-officedocument.presentationml.notesSlide+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notesSlides/notesSlide63.xml" ContentType="application/vnd.openxmlformats-officedocument.presentationml.notesSlide+xml"/>
  <Override PartName="/ppt/tags/tag961.xml" ContentType="application/vnd.openxmlformats-officedocument.presentationml.tags+xml"/>
  <Override PartName="/ppt/tags/tag962.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126"/>
  </p:notesMasterIdLst>
  <p:handoutMasterIdLst>
    <p:handoutMasterId r:id="rId127"/>
  </p:handoutMasterIdLst>
  <p:sldIdLst>
    <p:sldId id="256" r:id="rId3"/>
    <p:sldId id="937" r:id="rId4"/>
    <p:sldId id="1383" r:id="rId5"/>
    <p:sldId id="1029" r:id="rId6"/>
    <p:sldId id="1375" r:id="rId7"/>
    <p:sldId id="1392" r:id="rId8"/>
    <p:sldId id="1190" r:id="rId9"/>
    <p:sldId id="1309" r:id="rId10"/>
    <p:sldId id="1310" r:id="rId11"/>
    <p:sldId id="259" r:id="rId12"/>
    <p:sldId id="260" r:id="rId13"/>
    <p:sldId id="261" r:id="rId14"/>
    <p:sldId id="291" r:id="rId15"/>
    <p:sldId id="292" r:id="rId16"/>
    <p:sldId id="293" r:id="rId17"/>
    <p:sldId id="294" r:id="rId18"/>
    <p:sldId id="295" r:id="rId19"/>
    <p:sldId id="296" r:id="rId20"/>
    <p:sldId id="262" r:id="rId21"/>
    <p:sldId id="297" r:id="rId22"/>
    <p:sldId id="298" r:id="rId23"/>
    <p:sldId id="299" r:id="rId24"/>
    <p:sldId id="263" r:id="rId25"/>
    <p:sldId id="326" r:id="rId26"/>
    <p:sldId id="321" r:id="rId27"/>
    <p:sldId id="327" r:id="rId28"/>
    <p:sldId id="322" r:id="rId29"/>
    <p:sldId id="328" r:id="rId30"/>
    <p:sldId id="266" r:id="rId31"/>
    <p:sldId id="329" r:id="rId32"/>
    <p:sldId id="267" r:id="rId33"/>
    <p:sldId id="330" r:id="rId34"/>
    <p:sldId id="331" r:id="rId35"/>
    <p:sldId id="333" r:id="rId36"/>
    <p:sldId id="268" r:id="rId37"/>
    <p:sldId id="269" r:id="rId38"/>
    <p:sldId id="370" r:id="rId39"/>
    <p:sldId id="334" r:id="rId40"/>
    <p:sldId id="325" r:id="rId41"/>
    <p:sldId id="379" r:id="rId42"/>
    <p:sldId id="270" r:id="rId43"/>
    <p:sldId id="271" r:id="rId44"/>
    <p:sldId id="272" r:id="rId45"/>
    <p:sldId id="280" r:id="rId46"/>
    <p:sldId id="371" r:id="rId47"/>
    <p:sldId id="372" r:id="rId48"/>
    <p:sldId id="373" r:id="rId49"/>
    <p:sldId id="374" r:id="rId50"/>
    <p:sldId id="375" r:id="rId51"/>
    <p:sldId id="378" r:id="rId52"/>
    <p:sldId id="376" r:id="rId53"/>
    <p:sldId id="380" r:id="rId54"/>
    <p:sldId id="273" r:id="rId55"/>
    <p:sldId id="335" r:id="rId56"/>
    <p:sldId id="336" r:id="rId57"/>
    <p:sldId id="274" r:id="rId58"/>
    <p:sldId id="275" r:id="rId59"/>
    <p:sldId id="276" r:id="rId60"/>
    <p:sldId id="302" r:id="rId61"/>
    <p:sldId id="303" r:id="rId62"/>
    <p:sldId id="337" r:id="rId63"/>
    <p:sldId id="300" r:id="rId64"/>
    <p:sldId id="301" r:id="rId65"/>
    <p:sldId id="279" r:id="rId66"/>
    <p:sldId id="282" r:id="rId67"/>
    <p:sldId id="338" r:id="rId68"/>
    <p:sldId id="283" r:id="rId69"/>
    <p:sldId id="281" r:id="rId70"/>
    <p:sldId id="284" r:id="rId71"/>
    <p:sldId id="286" r:id="rId72"/>
    <p:sldId id="308" r:id="rId73"/>
    <p:sldId id="1394" r:id="rId74"/>
    <p:sldId id="287" r:id="rId75"/>
    <p:sldId id="1393" r:id="rId76"/>
    <p:sldId id="1369" r:id="rId77"/>
    <p:sldId id="1370" r:id="rId78"/>
    <p:sldId id="1371" r:id="rId79"/>
    <p:sldId id="1372" r:id="rId80"/>
    <p:sldId id="1373" r:id="rId81"/>
    <p:sldId id="1192" r:id="rId82"/>
    <p:sldId id="1377" r:id="rId83"/>
    <p:sldId id="1378" r:id="rId84"/>
    <p:sldId id="1376" r:id="rId85"/>
    <p:sldId id="1311" r:id="rId86"/>
    <p:sldId id="1312" r:id="rId87"/>
    <p:sldId id="1313" r:id="rId88"/>
    <p:sldId id="1314" r:id="rId89"/>
    <p:sldId id="1315" r:id="rId90"/>
    <p:sldId id="1316" r:id="rId91"/>
    <p:sldId id="1317" r:id="rId92"/>
    <p:sldId id="1318" r:id="rId93"/>
    <p:sldId id="1366" r:id="rId94"/>
    <p:sldId id="1368" r:id="rId95"/>
    <p:sldId id="1367" r:id="rId96"/>
    <p:sldId id="1379" r:id="rId97"/>
    <p:sldId id="1365" r:id="rId98"/>
    <p:sldId id="1388" r:id="rId99"/>
    <p:sldId id="1297" r:id="rId100"/>
    <p:sldId id="1409" r:id="rId101"/>
    <p:sldId id="1282" r:id="rId102"/>
    <p:sldId id="1283" r:id="rId103"/>
    <p:sldId id="1285" r:id="rId104"/>
    <p:sldId id="1284" r:id="rId105"/>
    <p:sldId id="1288" r:id="rId106"/>
    <p:sldId id="1286" r:id="rId107"/>
    <p:sldId id="1058" r:id="rId108"/>
    <p:sldId id="1059" r:id="rId109"/>
    <p:sldId id="1265" r:id="rId110"/>
    <p:sldId id="1272" r:id="rId111"/>
    <p:sldId id="1273" r:id="rId112"/>
    <p:sldId id="1266" r:id="rId113"/>
    <p:sldId id="1267" r:id="rId114"/>
    <p:sldId id="1412" r:id="rId115"/>
    <p:sldId id="1413" r:id="rId116"/>
    <p:sldId id="1414" r:id="rId117"/>
    <p:sldId id="1410" r:id="rId118"/>
    <p:sldId id="1380" r:id="rId119"/>
    <p:sldId id="1405" r:id="rId120"/>
    <p:sldId id="1280" r:id="rId121"/>
    <p:sldId id="1281" r:id="rId122"/>
    <p:sldId id="1415" r:id="rId123"/>
    <p:sldId id="1251" r:id="rId124"/>
    <p:sldId id="1137"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0D68050-95F4-034E-9239-70AA3D89D753}">
          <p14:sldIdLst>
            <p14:sldId id="256"/>
            <p14:sldId id="937"/>
            <p14:sldId id="1383"/>
            <p14:sldId id="1029"/>
            <p14:sldId id="1375"/>
            <p14:sldId id="1392"/>
          </p14:sldIdLst>
        </p14:section>
        <p14:section name="Caches" id="{A746028B-203F-294F-8C92-7B5213C26343}">
          <p14:sldIdLst>
            <p14:sldId id="1190"/>
            <p14:sldId id="1309"/>
            <p14:sldId id="1310"/>
            <p14:sldId id="259"/>
            <p14:sldId id="260"/>
            <p14:sldId id="261"/>
            <p14:sldId id="291"/>
            <p14:sldId id="292"/>
            <p14:sldId id="293"/>
            <p14:sldId id="294"/>
            <p14:sldId id="295"/>
            <p14:sldId id="296"/>
            <p14:sldId id="262"/>
            <p14:sldId id="297"/>
            <p14:sldId id="298"/>
            <p14:sldId id="299"/>
            <p14:sldId id="263"/>
            <p14:sldId id="326"/>
            <p14:sldId id="321"/>
            <p14:sldId id="327"/>
            <p14:sldId id="322"/>
            <p14:sldId id="328"/>
            <p14:sldId id="266"/>
            <p14:sldId id="329"/>
            <p14:sldId id="267"/>
            <p14:sldId id="330"/>
            <p14:sldId id="331"/>
            <p14:sldId id="333"/>
            <p14:sldId id="268"/>
            <p14:sldId id="269"/>
            <p14:sldId id="370"/>
            <p14:sldId id="334"/>
            <p14:sldId id="325"/>
            <p14:sldId id="379"/>
            <p14:sldId id="270"/>
            <p14:sldId id="271"/>
            <p14:sldId id="272"/>
            <p14:sldId id="280"/>
            <p14:sldId id="371"/>
            <p14:sldId id="372"/>
            <p14:sldId id="373"/>
            <p14:sldId id="374"/>
            <p14:sldId id="375"/>
            <p14:sldId id="378"/>
            <p14:sldId id="376"/>
            <p14:sldId id="380"/>
            <p14:sldId id="273"/>
            <p14:sldId id="335"/>
            <p14:sldId id="336"/>
            <p14:sldId id="274"/>
            <p14:sldId id="275"/>
            <p14:sldId id="276"/>
            <p14:sldId id="302"/>
            <p14:sldId id="303"/>
            <p14:sldId id="337"/>
            <p14:sldId id="300"/>
            <p14:sldId id="301"/>
            <p14:sldId id="279"/>
            <p14:sldId id="282"/>
            <p14:sldId id="338"/>
            <p14:sldId id="283"/>
            <p14:sldId id="281"/>
            <p14:sldId id="284"/>
            <p14:sldId id="286"/>
            <p14:sldId id="308"/>
            <p14:sldId id="1394"/>
            <p14:sldId id="287"/>
          </p14:sldIdLst>
        </p14:section>
        <p14:section name="Additional Cache Examples" id="{EA38CCC7-7ED8-364E-8F20-A238140841AB}">
          <p14:sldIdLst>
            <p14:sldId id="1393"/>
            <p14:sldId id="1369"/>
            <p14:sldId id="1370"/>
            <p14:sldId id="1371"/>
            <p14:sldId id="1372"/>
            <p14:sldId id="1373"/>
            <p14:sldId id="1192"/>
            <p14:sldId id="1377"/>
            <p14:sldId id="1378"/>
            <p14:sldId id="1376"/>
            <p14:sldId id="1311"/>
            <p14:sldId id="1312"/>
            <p14:sldId id="1313"/>
            <p14:sldId id="1314"/>
            <p14:sldId id="1315"/>
            <p14:sldId id="1316"/>
            <p14:sldId id="1317"/>
            <p14:sldId id="1318"/>
            <p14:sldId id="1366"/>
            <p14:sldId id="1368"/>
            <p14:sldId id="1367"/>
            <p14:sldId id="1379"/>
            <p14:sldId id="1365"/>
            <p14:sldId id="1388"/>
          </p14:sldIdLst>
        </p14:section>
        <p14:section name="Compiler Optimizations" id="{9D2394AE-80F3-7B47-8025-3834B9BAE45C}">
          <p14:sldIdLst>
            <p14:sldId id="1297"/>
            <p14:sldId id="1409"/>
            <p14:sldId id="1282"/>
            <p14:sldId id="1283"/>
            <p14:sldId id="1285"/>
            <p14:sldId id="1284"/>
            <p14:sldId id="1288"/>
            <p14:sldId id="1286"/>
            <p14:sldId id="1058"/>
            <p14:sldId id="1059"/>
            <p14:sldId id="1265"/>
            <p14:sldId id="1272"/>
            <p14:sldId id="1273"/>
            <p14:sldId id="1266"/>
            <p14:sldId id="1267"/>
            <p14:sldId id="1412"/>
            <p14:sldId id="1413"/>
            <p14:sldId id="1414"/>
            <p14:sldId id="1410"/>
            <p14:sldId id="1380"/>
            <p14:sldId id="1405"/>
            <p14:sldId id="1280"/>
            <p14:sldId id="1281"/>
            <p14:sldId id="1415"/>
            <p14:sldId id="1251"/>
            <p14:sldId id="1137"/>
          </p14:sldIdLst>
        </p14:section>
        <p14:section name="Optimization Quick Reference List" id="{522925FD-F8EF-5944-A278-ED0A3DA2C8E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autoAdjust="0"/>
    <p:restoredTop sz="84160" autoAdjust="0"/>
  </p:normalViewPr>
  <p:slideViewPr>
    <p:cSldViewPr snapToGrid="0">
      <p:cViewPr varScale="1">
        <p:scale>
          <a:sx n="101" d="100"/>
          <a:sy n="101" d="100"/>
        </p:scale>
        <p:origin x="856" y="184"/>
      </p:cViewPr>
      <p:guideLst>
        <p:guide orient="horz" pos="2160"/>
        <p:guide pos="3840"/>
      </p:guideLst>
    </p:cSldViewPr>
  </p:slideViewPr>
  <p:notesTextViewPr>
    <p:cViewPr>
      <p:scale>
        <a:sx n="1" d="1"/>
        <a:sy n="1" d="1"/>
      </p:scale>
      <p:origin x="0" y="0"/>
    </p:cViewPr>
  </p:notesTextViewPr>
  <p:sorterViewPr>
    <p:cViewPr>
      <p:scale>
        <a:sx n="66" d="100"/>
        <a:sy n="66" d="100"/>
      </p:scale>
      <p:origin x="0" y="-1918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B715DA-121A-3447-99A9-58759D320269}" type="datetimeFigureOut">
              <a:rPr lang="en-US" smtClean="0"/>
              <a:pPr/>
              <a:t>8/6/22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B9533C-F5A8-C343-83A4-9C9B4F28880B}" type="slidenum">
              <a:rPr lang="en-US" smtClean="0"/>
              <a:pPr/>
              <a:t>‹#›</a:t>
            </a:fld>
            <a:endParaRPr lang="en-US"/>
          </a:p>
        </p:txBody>
      </p:sp>
    </p:spTree>
    <p:extLst>
      <p:ext uri="{BB962C8B-B14F-4D97-AF65-F5344CB8AC3E}">
        <p14:creationId xmlns:p14="http://schemas.microsoft.com/office/powerpoint/2010/main" val="59197717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0-07-25T16:41:05.398"/>
    </inkml:context>
    <inkml:brush xml:id="br0">
      <inkml:brushProperty name="width" value="0.05292" units="cm"/>
      <inkml:brushProperty name="height" value="0.05292" units="cm"/>
      <inkml:brushProperty name="color" value="#FF0000"/>
    </inkml:brush>
  </inkml:definitions>
  <inkml:trace contextRef="#ctx0" brushRef="#br0">13282 14570 0,'53'0'172,"0"0"-157,53 0-15,17 35 16,89-35-16,-36 18 16,71-18-16,0 0 15,35 0-15,-70 0 16,35 0-16,-106 0 15,0 0-15,-17 0 16,-18 0-16,-36 0 16,36 0-16,0 0 15,17 17-15,-17 19 16,53-19-16,-53-17 16,-1 0-16,37 0 15,-54 0-15,-18 0 16,19 0-16,-19 0 15,36 0-15,-53 0 16,35 0 0,18 0-16,0 0 15,70 0-15,-35 0 16,36 0-16,-19 0 16,-52-35-16,-18 0 15,-17 17-15,-36 0 16,18 1-16,18 17 15,17 0-15,-18 0 16,36 0-16,18 0 16,-18 0-16,-1 0 15,-34 0-15,-36 0 16,36 0-16,-54-18 16,19 0-1,-19 1-15,19 17 16,-1-18-16,0 18 15,18-17-15,0 17 16,35 0-16,-17 0 16,-18 0-16,17 0 15,1 0-15,-18 0 16,35 0 0,-35 0-16,53 0 15,17 17-15,-17-17 0,35 0 16,0 0-1,36 0-15,-89 0 16,18 0-16,-71 0 16,-18 0-1,1 0-15,0 0 16,-1 0 0</inkml:trace>
  <inkml:trace contextRef="#ctx0" brushRef="#br0" timeOffset="3848.63">20549 7796 0,'18'0'15,"0"0"-15,-1 0 16,1 0 0,0 0-1,-1 0-15,18 0 16,1-17-16,-1 17 16,36 0-1,-19-18-15,1 18 16,0 0-16,-17 0 15,-1 0-15,0 0 16,-17 0-16,17 0 16,-17 0-16,-1 18 15,1-18-15,0 0 16,-1 0-16</inkml:trace>
  <inkml:trace contextRef="#ctx0" brushRef="#br0" timeOffset="4768.429">20902 7655 0,'18'0'78,"-18"18"-78,53 0 16,-36-18-16,19 35 15,-1-35-15,0 17 16,-17-17-16,17 18 16,-35 0-1,18-18-15,17 17 63,-35 1-48,18-18 1,-18 18-16,0-1 78,0 1-62,0 17-16,0 1 15,0-19-15,0 1 16,0 17-16</inkml:trace>
  <inkml:trace contextRef="#ctx0" brushRef="#br0" timeOffset="6879.73">20426 9490 0,'17'0'31,"1"-18"-15,0 18 0,-1 0-1,19 0 1,17 0-16,17 0 15,-17 18-15,18-18 16,-1 0-16,1 0 16,-18 0-16,-36 0 15,1 0-15,0 0 78,-1 0-78,1 0 16,-1 0 47,1 0-48,0 0 1,-1 0-1,1 0-15</inkml:trace>
  <inkml:trace contextRef="#ctx0" brushRef="#br0" timeOffset="7936.269">20990 9208 0,'0'17'109,"36"36"-93,34 18-16,-17-36 15,35 35-15,0 1 16,-17-36-16,-36-17 16,-35 0-1,0-1 32,0 1-31,0 17-16,-53 0 15,36 1-15,-19 17 16,19-1-16,-19-16 16,19-19-16,-1 1 15,18 0-15,-17-18 16,17 17-1</inkml:trace>
  <inkml:trace contextRef="#ctx0" brushRef="#br0" timeOffset="10951.94">18732 7638 0,'0'17'47,"0"1"-47,0 17 16,18 0-16,-18-17 15,18 35-15,-18-18 16,17 1-16,-17-1 15,0 18-15,0 0 16,0 0-16,0-18 16,0 0-16,0-17 15,0-1 1</inkml:trace>
  <inkml:trace contextRef="#ctx0" brushRef="#br0" timeOffset="12568.28">18697 7549 0,'18'0'78,"-1"0"-78,1 0 15,17 0-15,54 0 16,-1 0-16,53 0 16,35 0-16,-35 0 15,1 0-15,-1 0 16,-88-17-16,17-1 15,-70 1-15,18 17 16,-1 0-16,19 0 16,-1 0-16,18-18 15,53 18-15,-18 0 16,18 0-16,35 0 16,-106 0-16,-17 0 15,-1 0 1,-17 18 15,0-1-15,0 1-1,-17-18-15,17 17 47,0 1-31,-18 53-16,0-1 15,-34 18-15,34 36 16,0-18-16,-17 17 16,35-70-16,0-18 15,0-17 1,0 0 46,-35-18 79,-18 0-141,-18 0 16,-70 0-16,35 0 15,18 0-15,-18 0 16,53 0-16,-17-18 16,-1 18-16,36 0 15,17 0 63,1 0-78,-1 0 16,0 0-16,-17 0 16,0 0-16,0 0 15,-18 0-15,0 0 16,35 0-16,0 0 15,18 18 235</inkml:trace>
  <inkml:trace contextRef="#ctx0" brushRef="#br0" timeOffset="13248">19015 9296 0,'0'0'0,"35"53"0,-17-18 16,17 35-16,-17-52 15,-18 0-15,17-1 16,-17 1-1,0 0 1,0 52-16,-17 36 16,-1 17-16,-17 19 15,35 34-15,-18-35 16,18-17-16,0-71 16,0-36-16,0 1 15,18-71 16,17-18-15,-17 18-16,-1 18 16,1 17-16,-18-17 15,0 18 1</inkml:trace>
  <inkml:trace contextRef="#ctx0" brushRef="#br0" timeOffset="14520.31">19191 9454 0,'0'0'0,"247"-17"15,-141 17-15,0-18 16,-71 18-16,0 0 16,-17-17-16,0 17 62,-1 0-62,1 0 16,35 0-16,0 0 15,0 0-15,-1 0 16,1 0-16,-17 0 16,34 17-16,-52 1 15,-18-1-15,35 1 16,-17-18-16,17 0 15,0 0-15,18 0 16,0 0-16,-18 0 16,-17 0-16,0 0 15,-1 0 1,1 0 0,-18 18-16,0-1 15,0 1-15,0 17 16,18 1-16,-1 16 15,1-34-15,-18 17 16,0-17-16,18 0 16,-18-1-16,17 19 15,-17 34 1,0-35-16,-17 36 16,-1 0-16,18-19 15,0 1-15,0 0 16,0-35-16,0 0 15,0-1 17,18-17-1,-36 0 31,0 0-62,-35 0 16,-52 0-16,-1 0 16,-106 0-16,36 0 15,-36 18-15,71-18 16,-18 35-16,106-35 16,0 0-16,18 0 15,17 0-15,1 0 63,-1 0-48,0 0-15,-34 0 16,16 0 0,19 0-16,-1 0 15</inkml:trace>
  <inkml:trace contextRef="#ctx0" brushRef="#br0" timeOffset="-41514.08">10689 5362 0,'0'53'47,"0"-35"-47,0 17 16,0 36-16,0-36 16,0 0-1,0-17-15,0 17 16,18 0-16,-18-17 15,17 0-15,-17-1 16,18 19 0,-18-19-16,0 18 15,0 1-15,0-19 16,0 1-16,18-18 78,-18-18-62,0 1-1</inkml:trace>
  <inkml:trace contextRef="#ctx0" brushRef="#br0" timeOffset="-39666.71">10777 5468 0,'18'0'31,"0"0"-31,-1 0 15,1 0-15,0 0 16,17 0-16,53 0 16,18 0-16,0 0 15,0 0-15,35 0 16,17 0-16,178 0 16,16 0-16,72 0 15,-19 53-15,124-18 16,195-35-16,-195 36 15,-18-36-15,-193 0 16,35-18-16,-212 0 16,-53 1-16,-88-1 15,18 18 32,-1 0-31,19 0-1,-1 0-15,0 0 16,-17 18 47,-1 35-63,-17-18 15,0 0-15,0 0 16,0-17-16,0 0 15,0-1-15,0 19 16,0-1 0,0 18-16,0 35 15,18-18-15,0 1 16,-1-18-16,1-18 16,0 18-16,-1-35 15,-52-18 126,-36 0-126,-87 0-15,16 0 16,-175 0-16,-36 0 16,-70 0-16,105 0 15,-70 0-15,106 0 16,0 0-16,141 0 16,35 0-16,18 0 15,17 0-15,1-18 16,34 1-16,-69-36 15,16 35-15,-16 18 16,-72 0-16,71 0 16,-105 0-16,69 0 15,-69 0-15,87 0 16,-17 0-16,71 0 16,-18 0-16,35 0 15,0 0-15,35 0 16,0 0 31,1 0-32,-1 0-15,-52 0 16,17 0-16,0 0 16,-35 0-16,17 0 15,-17 0-15,35 0 16,0 0-16,0 0 15,35 0-15,-17 0 16,53 0 15,52 0-31,54 0 16,-54 0-16,-34-18 16,-19 1-16,-17-19 15,0 19 1,0-1-16,-35 18 15,-53-18-15,17 18 16,-17 0-16,17 0 16,36 0-16,0 0 15,17-17 126,36 17-94,0 0-32,-1 0-15</inkml:trace>
  <inkml:trace contextRef="#ctx0" brushRef="#br0" timeOffset="-38883.44">12259 5539 0,'0'17'63,"0"19"-63,0 16 16,0 1-16,0-17 15,18 52-15,-1-53 16,1 0-16,-18-17 15,0 0-15,18-1 16,-1 19 0,18-1-16,-17 0 15,17 18-15,1-35 16,-36-1 0,0 1-16,17 0 15,-17-36 48,36 0-48,-19-17-15</inkml:trace>
  <inkml:trace contextRef="#ctx0" brushRef="#br0" timeOffset="-38098.93">14446 5609 0,'0'18'79,"0"-1"-64,0 1-15,0 17 16,0 1-1,0 52-15,0-35 16,0 35-16,0-35 16,0 0-16,0 35 15,18-35-15,-18 0 16,18-18-16,-18-17 16</inkml:trace>
  <inkml:trace contextRef="#ctx0" brushRef="#br0" timeOffset="-36955.09">21184 4516 0,'-17'35'16,"-54"18"-16,53-18 15,-17 53-15,18-53 16,-19-35-16,19 18 16,-1-18-16,18 18 15,0-1 1,0 54-16,0-36 15,0 36-15,-18 17 16,18 18-16,0-18 16,18-35-16,0 35 15,-1-53 1</inkml:trace>
  <inkml:trace contextRef="#ctx0" brushRef="#br0" timeOffset="-35363.56">21078 4533 0,'18'0'63,"0"0"-48,17 0-15,18 0 16,35-35-16,53 35 15,-35 0-15,70-18 16,1 18-16,17-35 16,-71 0-16,-34-18 15,-54 35-15,18 1 16,-36-1-16,1 18 16,-18-18-1,18 18 1,-1 0-1,1 0-15,0 0 16,17 36-16,0-19 16,-17 18-16,17 1 15,0 34-15,1-34 16,34 16-16,-35 19 16,1-36-16,-19-17 15,-17 0 16,18 17-15,-18-18-16,0 1 16,0 70-1,0 53-15,0 106 16,-18-123-16,18 52 16,0-70-16,18-18 15,-18-35-15,18-35 16,-36-36 46,18 1-46,-88-19 0,35 19-1,-35 17-15,17-18 16,-52 18-16,17 0 15,0 0-15,0 0 16,18 0-16,-18 0 16,53 0-16,0 0 15,36 0-15,-19 0 16,19 0-16,-19-18 16,1 18-1,0-17-15,0 17 16,-18 0-1,-53 0-15,35 17 16,36 1-16,-18 0 16,18-18-16,17 17 15,1-17-15,-1 0 141,0 0-125,1-17-16,-1 17 15,0-18-15,-17 0 16,17 1-16,18-1 15,0-17-15,0 0 16,0-18-16,-17 35 16,17 0-16,0-17 15,-18 17-15,1 1 16,-1-18 0</inkml:trace>
  <inkml:trace contextRef="#ctx0" brushRef="#br0" timeOffset="-32892.15">14905 5803 0</inkml:trace>
  <inkml:trace contextRef="#ctx0" brushRef="#br0" timeOffset="-32435.7">13564 5891 0</inkml:trace>
  <inkml:trace contextRef="#ctx0" brushRef="#br0" timeOffset="-31891.72">11748 5891 0</inkml:trace>
  <inkml:trace contextRef="#ctx0" brushRef="#br0" timeOffset="-30819.8">12471 6174 0,'0'17'16,"0"1"0,17 0-16,-17-1 15,18-17 48,-18 53-63,18 0 15,-1 0-15,1-18 16,17 18-16,-17-18 16,-1-35-16,1 18 15,0-18 16,-1 0-31,-17 18 16,0-1-16,18 1 16,0 0-16,-1-18 15,1 0-15,0 0 32,-18-18-1,0 0-31,35 18 15</inkml:trace>
  <inkml:trace contextRef="#ctx0" brushRef="#br0" timeOffset="-26322.06">17339 4322 0,'18'0'31,"-1"17"-15,-17 36-16,18 0 16,-18 18-16,0 34 15,35 1-15,-35 0 16,18 88-16,35-53 16,-36 18-16,1-88 15,17 52-15,-17-52 16,-18-1-16,0-35 15,0 1-15,-18 17 16,18-18-16,-35-18 16,17-17-16,18 18 15,-35-18 1,-18 0-16,36 0 16,17 35-16,-18 18 15,18-35-15,0 0 16,0-1-1,0-34 64,0-1-64,18 0-15,-18 1 16,17-1-16</inkml:trace>
  <inkml:trace contextRef="#ctx0" brushRef="#br0" timeOffset="-24873.13">17445 4445 0,'17'0'32,"1"0"-32,88 0 15,17 0-15,54 0 16,-1-18-16,71-17 16,-35 17-16,35 18 15,17-35-15,-123 35 16,71 0-16,-35 0 15,34 0-15,-34 0 16,-1 0-16,-88 0 16,-70 0-16,-18-17 31,0 34 16,0 18-32,0 18-15,0-35 32,0 17-32,0 18 15,0 0 1,-53 0-16,-35 0 16,70 0-16,0 35 15,1-35-15,-1-18 16,18 53-16,0-35 15,0-17-15,-35-19 16,0-17-16,35 36 16,0 16-16,17 1 15,-17-17-15,0 17 16,0-36-16,0 19 16,0-1-16,0 18 15,0-18-15,0 18 16,-17-35-16,17 34 15,17-16-15,-17 34 16,18-34 0,-18-1-16,0 0 15,0 0-15,0-17 16,0 0-16,0-1 16,-18-17 46,1 0-46,-54 0-1,18 0-15,-17 0 16,-36 0-16,-18 0 16,-52 0-16,35 0 15,-71 0-15,36 0 16,-107 0-16,1 36 15,-106-36-15,106 0 16,0 0-16,35 17 16,0-17-16,141 0 15,53 0-15,18 0 16,70 0 31,0 0-47,1 0 15,-19 0-15,1 0 16,0 0-16,-1 0 16,1 0-1,0-35 1</inkml:trace>
  <inkml:trace contextRef="#ctx0" brushRef="#br0" timeOffset="-24139.2">17780 4692 0,'18'0'31,"-1"0"-15,-17 18-16,36-1 15,-1-17-15,35 18 16,1-1-16,35-17 15,70 0-15,18 0 16,-53 0-16,0 0 16,-17-17-16,-71 17 15,0-35-15,-36 35 16,19 0-16,-19 0 16,-34-18 46,-1 18-46,0 0-1</inkml:trace>
  <inkml:trace contextRef="#ctx0" brushRef="#br0" timeOffset="-23651.12">18891 4533 0,'18'0'16,"17"18"-16,0-1 16,1 1-16,-19-18 15,19 18-15,-1-18 16,-35 17-1,35 1-15,18 17 16,-35-35-16,17 36 16,-17-19-16,-18 1 15,-18-1 17,0-17-32,1 18 15,-19 0-15,19-18 16,-1 0-16,1 17 15,-1 1-15,0-18 16</inkml:trace>
  <inkml:trace contextRef="#ctx0" brushRef="#br0" timeOffset="-23019.33">17851 4921 0,'35'71'16,"-18"-18"-16,1 0 16,-18-18-16,0 0 15,18 0-15,-18-17 16,0 0-16,0 17 15,17 0-15,-17 1 16,0-1 0,0 0-16,0-17 15,0-1-15,0 1 94,0 0-78,-17-18-16</inkml:trace>
  <inkml:trace contextRef="#ctx0" brushRef="#br0" timeOffset="-22442.27">17798 5362 0,'17'36'94,"1"-1"-94,35 35 15,-18-34-15,0-19 16,-17 1-16,0 0 16,-1-18-16,54-36 15,-36-17-15,53-35 16,-52 35-16,34 0 15,-35 36-15,1-1 16,-19 18-16</inkml:trace>
  <inkml:trace contextRef="#ctx0" brushRef="#br0" timeOffset="-19683.2">20990 4533 0,'18'18'62,"-18"-1"-46,0 36-1,0 0-15,18 18 16,17 35-16,-18 35 16,1-53-16,0 18 15,35-36-15,-53 1 16,17-18-16,-17 17 16,0-34-16,0-19 15,0 19 1,0-19-16,0 1 15,0 0-15,0-1 16,0 36 0,0 18-16,0-36 15,0-17 1,0 17-16,0-18 16,0 1-16,0 0 15,0-36 141,0-17-156</inkml:trace>
  <inkml:trace contextRef="#ctx0" brushRef="#br0" timeOffset="-18091.62">21114 4586 0,'17'0'16,"54"0"-16,-18 0 15,53 0-15,0-18 16,52 18-16,-52 0 16,35 0-16,-88 0 15,0 0-15,-18 0 16,-17 0-16,0 0 15,-1 0 17,1 0-17,0 0 1,-1 0-16,1 0 16,-1 0-1,1 0-15,17 36 16,1-19-16,-1 1 15,-17-18-15,17 0 16,-18 0 0,19-18-16,17 1 15,-18-1-15,0 0 16,36 18-16,-36 0 16,0 0-16,-17 18 15,0 0 1,-1-18-16,1 0 31,0 0-15,-1 0-1,1 0 1,-1 0-16,19 0 16,-19 0-16,19 17 15,-1 1-15,0-18 16,-17 0-1,-1 0 1,-17 18 15,18-18-15,-18 70-16,0 18 16,-18-70-16,18 35 15,-52-53-15,52 88 16,0-17-16,17-36 15,1 18-15,-1-18 16,-17-17-16,0 17 16,0-17-16,0-1 15,18 19-15,-18 17 16,0 0-16,18-1 16,-18 19-16,0-53 15,0-1-15,0 71 16,35-35-16,-17-35 15,-54-18 126,-34-18-125,17-17-16,0 17 15,0 18-15,-35 0 16,17 0-16,-17 0 16,18 0-16,-1 18 15,36 0-15,-18-18 16,18 17-16,-1-17 15,1 0-15,-18 0 16,0 0-16,-17 0 16,-1 0-16,18 0 15,0 0-15,18 0 16,17 18-16,-17-18 16,17 0-1,18 18 1,-17-18-16,-1 17 15,0-17-15,1 0 16,-18 0 0,17 0-16,0 0 62,1-17-62</inkml:trace>
  <inkml:trace contextRef="#ctx0" brushRef="#br0" timeOffset="-17059.36">21167 4939 0,'17'0'31,"19"18"-31,-1-18 16,35 17-16,19-17 16,52 18-16,0-18 15,0 0-15,0 0 16,-35 0-16,-18 0 16,-53 0-16,-17 0 15,0 0-15,-18-18 16,35 18-1,18 0-15,17 0 16,-34 0-16,87 0 16,-35 0-16,-35 0 15,53 0-15,-53 0 16,0 0-16,-18 0 16,-17 0-16,-1 0 15,1 0 1,0-17-1</inkml:trace>
  <inkml:trace contextRef="#ctx0" brushRef="#br0" timeOffset="-16083.08">21290 5309 0,'0'18'16,"-18"-18"-1,36 0 48,0 0-48,-1 0 1,19 0-16,34 0 16,36 0-16,53 0 15,123 0-15,-106 0 16,71 0-16,-106 0 16,-35 0-16,-70 0 15,-1 0-15,-17 0 47,-1 0 0,1 0-31,-1 0-16,1 0 15,0 0-15,-18 18 16,17-18-16,1 0 15,0 0 1,-18 17-16,17-17 16,1 0-1,0 0-15</inkml:trace>
  <inkml:trace contextRef="#ctx0" brushRef="#br0" timeOffset="-15156.01">21572 4674 0,'0'18'31,"0"0"-15,0-1-16,18 1 16,-18-1-16,18 1 15,-1 0-15,1 17 16,-18 53-16,18-17 15,-18 35-15,0 88 16,0-88-16,0 35 16,17 17-16,-17-52 15,0-88-15,0-1 16,0 19-16,0-19 109,18-52-31,88 35-62,-36-53 0,-34 0-16</inkml:trace>
  <inkml:trace contextRef="#ctx0" brushRef="#br0" timeOffset="-14387.49">22225 4621 0,'18'0'16,"-1"0"-16,1 0 15,-18 18 1,0 0-1,18-1-15,17 54 16,-18-1-16,-17 54 16,0 17-16,18-35 15,0-18-15,-18-17 16,0 34-16,0-16 16,0-36-16,0-18 15,0 0-15,0-17 16,-18-1-16,18 19 15,0-19 1,0 1-16,0 0 16,0-1-16,0 1 15,0 17 1,0 0 0,0-17-16,18 35 15,-18-88 16,0-18-15,17 17-16,-17 19 16,18-1-16,0 1 15</inkml:trace>
  <inkml:trace contextRef="#ctx0" brushRef="#br0" timeOffset="-11436.222">21255 4815 0</inkml:trace>
  <inkml:trace contextRef="#ctx0" brushRef="#br0" timeOffset="-9792.242">23072 4727 0,'0'-17'78,"53"17"-47,52 0-31,1 0 16,0 0-16,-18 0 16,-35 0-16,0-18 15,-35 18-15,-1-18 16,-34 18 140,-36-17-156</inkml:trace>
  <inkml:trace contextRef="#ctx0" brushRef="#br0" timeOffset="-9371.06">23601 4604 0,'17'0'15,"1"0"-15,0 17 16,-1 19-16,1-19 16,0 1-16,17 0 15,-35-1 1,-18 1 46,-70-18-46,35 17-16,18 1 16,-18 0-16,0-1 15,35-17-15,1 18 16</inkml:trace>
  <inkml:trace contextRef="#ctx0" brushRef="#br0" timeOffset="-8675.68">23036 5151 0,'18'0'31,"17"0"-15,1 0-16,-19 0 15,19 0-15,16 0 16,-16 0-16,-1 0 16,0 0-16,36 0 15,-36 0-15,18 0 16,-18-18-16,-17 18 15,0-18 1,-1 18-16</inkml:trace>
  <inkml:trace contextRef="#ctx0" brushRef="#br0" timeOffset="-8258.27">23460 5080 0,'17'0'16,"36"0"-1,-17 18-15,-19-1 16,36-17-16,-35 18 16,-1-18-16,1 18 31,0-18-15,-18 35-16,0-18 15,0 1-15,0 0 16,0-1-16,-18 1 15,-35 0 1,18-1-16,0 1 16,35 0-16,-18-18 15</inkml:trace>
  <inkml:trace contextRef="#ctx0" brushRef="#br0" timeOffset="-7778.55">23372 5539 0,'0'0'0,"35"-18"15,0 18-15,-17 0 16,-18-18-16,35 18 16,-17 0-16,17 0 15,-17 0-15,-1 0 16,1 0-16,-1 0 16,-34 0 62</inkml:trace>
  <inkml:trace contextRef="#ctx0" brushRef="#br0" timeOffset="-7411.01">23389 5450 0,'18'0'0,"17"36"15,-35-19-15,18-17 16,-1 18-16,1-18 16,0 0 31,-1 18-32,1-18-15,0 17 16,-1-17-16</inkml:trace>
  <inkml:trace contextRef="#ctx0" brushRef="#br0" timeOffset="-6148.38">21361 4833 0,'0'-18'79</inkml:trace>
  <inkml:trace contextRef="#ctx0" brushRef="#br0" timeOffset="-4507">21255 4780 0,'0'18'141,"17"-1"-141,19 19 16,-36-19-16,17 1 15,-17 0 1,18-18 0,0 0-1,-1 0 1,1 0-16,0 0 15,-18-18 1,17 18-16,-17-18 16,0 1 31,0-1 15,0 0-62,-17 18 16,-1 0 15,0 0 0,1 0-15,-1 0-1,0 0 17</inkml:trace>
  <inkml:trace contextRef="#ctx0" brushRef="#br0" timeOffset="-3707.64">21396 4815 0,'18'0'16,"-18"18"-16,0 0 109</inkml:trace>
  <inkml:trace contextRef="#ctx0" brushRef="#br0" timeOffset="-3003.62">21855 4833 0</inkml:trace>
  <inkml:trace contextRef="#ctx0" brushRef="#br0" timeOffset="-2244.312">22525 4815 0,'17'0'16</inkml:trace>
  <inkml:trace contextRef="#ctx0" brushRef="#br0" timeOffset="2060.85">10936 6932 0,'0'18'62,"0"-1"-46,0 107-16,-35-124 15,35 17 1,0 36 0,0-35-16,0 0 15,0-1 32,0 1-47,0 0 16</inkml:trace>
  <inkml:trace contextRef="#ctx0" brushRef="#br0" timeOffset="3652.73">11130 6932 0,'0'0'0,"124"-35"16,-71 35-1,17 0-15,36 0 16,0 0-16,141 0 15,0 0-15,70 0 16,-105 0-16,105 0 16,-70-18-16,-35 18 15,-53-35-15,17 35 16,-70 0 0,-18-18-16,-17 18 15,70 0-15,0 0 16,35 0-16,-35 0 15,106 0-15,-70 0 16,-19-17-16,-16 17 16,-90 0-16,1 0 15,-17 0-15,17 0 16,-36 0-16,19 0 16,-1 0-16,0 0 15,36 0-15,-1 0 16,-52 0-16,-1 0 15,19 0-15,-19 0 16,1 0-16,0 0 16,52 17-1,-52 1-15,52 0 16,1-18 0,-18 17-16,-18-17 15,0 18-15,1-18 16,17 17-16,-53 1 15,17-18 1,-17 18-16,0 17 16,0 0-1,0 1-15,0-1 16,18 0-16,-106-35 16,70 0-16,0 0 15,18 35-15,36 18 16,-36-35-16,35 17 15,-35-17 1,-18-18-16,1 0 16,-1 0-16,0 0 15,1 0 79,-1 0-94,-52 0 16,-1 0-16,-70 0 15,0 0-15,-36 0 16,1 0-16,-71 0 16,35 0-16,-70-18 15,141 18 1,-35 0-16,17 0 15,-53 0-15,71 0 16,-106 0-16,71 0 16,-106 0-16,70 0 15,0 18-15,106-18 16,-17 53-16,88-53 16,-18 17-16,35-17 15,-17 0-15,35 18 16,-18-18-16,-17 18 15,-18-18 1,-18 0-16,19 0 16,-19 0-16,18 0 15,18 0-15,-36 0 16,18 0-16,0 0 16,1 0-16,16-18 15,-34 18-15,52 0 16,-17 0-16,17 0 15,18-18 32,-18 18-47,1 0 16,-18 0-16,-18 0 16,-36-17-1,-16 17-15,52-18 16,35 18-16,0 0 31,18-18-15,18 1-16,0 17 15,-1 0-15,1 0 32</inkml:trace>
  <inkml:trace contextRef="#ctx0" brushRef="#br0" timeOffset="6516.33">21449 4798 0</inkml:trace>
  <inkml:trace contextRef="#ctx0" brushRef="#br0" timeOffset="10603.54">14605 6897 0,'0'35'47,"-35"-17"-31,-1-18-16,19 0 16,17 17-1,0 1-15,-18-18 16,18 35-16,0-17 15,0 0 1,0 17 0,0 0-1,0-17-15,0 17 16,0-17-16,0-1 16</inkml:trace>
  <inkml:trace contextRef="#ctx0" brushRef="#br0" timeOffset="11476.79">12965 7073 0,'35'0'94,"-17"18"-79,-18-1 1,0 1-16,17 0 15,-17 17-15,18-17 16,-1-18-16</inkml:trace>
  <inkml:trace contextRef="#ctx0" brushRef="#br0" timeOffset="12412.868">12788 6756 0,'18'35'32,"-1"0"-32,1-17 15,-18 17-15,18 0 16,-18 18-16,17-17 16,-17-1-16,18 0 15,-18-17-15,0-1 16,0 1-16,18-18 15</inkml:trace>
  <inkml:trace contextRef="#ctx0" brushRef="#br0" timeOffset="20764.02">21255 5221 0</inkml:trace>
  <inkml:trace contextRef="#ctx0" brushRef="#br0" timeOffset="21331.48">21396 5133 0</inkml:trace>
  <inkml:trace contextRef="#ctx0" brushRef="#br0" timeOffset="67771.489">21078 4498 0,'0'18'47,"0"-1"-16,0 1-16,0-1-15,0 1 16,0 0-16,-17 17 16,17 18-16,-18 0 15,18-18-15,-35 18 16,35 18-16,-18-36 16,18 18-16,36 0 15,-36-18-15,0-17 16,17 17-16,-17-17 15,0 17-15,0 0 16,0-17 0,0 17-16,0 0 15,0 1-15,0-1 16,0 0-16,0 0 16,18 1-1,-18-19-15,35 19 16,-35-19-16,0 1 15,18 17-15,-18 18 16,0-35 0,0 17-16,0 0 15,0 1-15,0-19 16,0 1-16,0-1 31,0 1-15,17 0-16,1-18 15,-18 17-15,0 1 16,18 17-16,-1-35 16,-17 18-16,0 0 15,0-54 142</inkml:trace>
  <inkml:trace contextRef="#ctx0" brushRef="#br0" timeOffset="69948.47">21096 4516 0,'0'0'0,"18"0"15,-1-18-15,1 18 16,17 0-16,1 0 15,16 0-15,1 0 16,18 0-16,0 0 16,-1 0-16,-17 0 15,-18 0-15,1 0 16,-1 0-16,0 0 16,-17 0-16,-1 0 15,19 0-15,-19 0 16,72-18-16,-37 18 15,37 0-15,-19 0 16,18 0-16,-17 0 16,-18 0-16,35 0 15,-53 0-15,18 0 16,0 0-16,0 0 16,-18 0-16,1 0 15,-1 0-15,-17-17 16,-1 17-16,1 0 15,-1 0 1,19 0 0,-19 0-1,36 17-15,-17-17 16,-1 0-16,0 0 16,-17 0-16,-1 0 15,1 0 1,0 0-1,-1 0-15,1 0 16,0 0-16,-1 0 16,54 0-16,-36 0 15,0 0-15,-17 0 16,0 0 0,-18 36 46,-18-36-62,18 17 16,0 1 31,0-1-32,0 19 1,0-1-1,0 18-15,0 17 16,35 1-16,-35-18 16,18 35-16,-18-35 15,18 35-15,-18-52 16,17 34-16,-17 1 16,18-1-16,-1-17 15,1 35-15,17-35 16,-17 18-16,17-18 15,-17-18-15,-18-17 16,35 17-16,-35 0 16,18-17-16,-18-1 15,17 19-15,-17 34 16,0-34-16,0 16 16,0-16-16,0-1 15,0-17-15,-17-18 125,-1 0-125,-17 0 16,-36 0-16,-52 0 15,17 0-15,-35 0 16,0 0-16,-36 0 16,19-18-16,-19-17 15,1 17-15,17 0 16,53-17-16,71 35 16,0 0-16,17 0 15,1 0-15,-1 0 16,0 0-1,1 0 1,-36 0-16,0 0 16,-53 0-16,18 0 15,-18 0-15,53 0 16,-18 0-16,1 0 16,35 0-16,17 0 15</inkml:trace>
  <inkml:trace contextRef="#ctx0" brushRef="#br0" timeOffset="74765.51">20408 4886 0,'53'0'94,"0"0"-79,35 0-15,-35 0 16,0-18-16,18 18 16,-54 0-16,19 0 15,-19 0-15,1 0 16,-1 0-16,19 0 16,-19 0-16,1 18 15,-36-18 16,-17 0-15,0 0-16,0 0 16,-1 0-16,1 0 15,17 0-15,1 0 16</inkml:trace>
  <inkml:trace contextRef="#ctx0" brushRef="#br0" timeOffset="75587.95">20761 4815 0,'18'0'63,"17"0"-47,-17 0-16,17 0 15,18 18 1,-36 0-16,1-1 15,0-17-15,17 0 16,-35 18-16,0 0 188,0-1-188,-18-17 15,-17 0-15,0 0 16,-1 0-16,1 0 15,-18 18-15</inkml:trace>
  <inkml:trace contextRef="#ctx0" brushRef="#br0" timeOffset="77140.56">20602 5221 0,'18'0'62,"0"0"-46,-1 18 0,18-18-1,1 0-15,-1 17 16,18-17-16,-18 0 16,0 0-16,-17 0 15,0 0-15,-1 0 16,1 0 31,0 0-32,-1 0-15,1 0 16,0 0-16,-1 0 16,1 0-16,-1 0 15,1 0-15</inkml:trace>
  <inkml:trace contextRef="#ctx0" brushRef="#br0" timeOffset="77932.409">21078 5186 0,'18'0'172,"0"0"-157,-1 0 32,-17 17 0,0 1-47,0 0 16,0-1-16,-35 1 15,17 17-15,-17 1 16,18-19-16,-19 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9481B-4382-4A6A-8CD1-032B8C7D5B63}" type="datetimeFigureOut">
              <a:rPr lang="en-US" smtClean="0"/>
              <a:pPr/>
              <a:t>8/6/22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61E51-F578-4AA7-8F26-1698E0F0EC79}" type="slidenum">
              <a:rPr lang="en-US" smtClean="0"/>
              <a:pPr/>
              <a:t>‹#›</a:t>
            </a:fld>
            <a:endParaRPr lang="en-US"/>
          </a:p>
        </p:txBody>
      </p:sp>
    </p:spTree>
    <p:extLst>
      <p:ext uri="{BB962C8B-B14F-4D97-AF65-F5344CB8AC3E}">
        <p14:creationId xmlns:p14="http://schemas.microsoft.com/office/powerpoint/2010/main" val="229737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A95D04E8-97BB-9C47-ACAA-3DD026E5AC04}"/>
              </a:ext>
            </a:extLst>
          </p:cNvPr>
          <p:cNvSpPr>
            <a:spLocks noGrp="1" noRot="1" noChangeAspect="1" noChangeArrowheads="1" noTextEdit="1"/>
          </p:cNvSpPr>
          <p:nvPr>
            <p:ph type="sldImg"/>
          </p:nvPr>
        </p:nvSpPr>
        <p:spPr>
          <a:xfrm>
            <a:off x="2293938" y="519113"/>
            <a:ext cx="4556125" cy="2562225"/>
          </a:xfrm>
          <a:ln/>
        </p:spPr>
      </p:sp>
      <p:sp>
        <p:nvSpPr>
          <p:cNvPr id="24579" name="Rectangle 3">
            <a:extLst>
              <a:ext uri="{FF2B5EF4-FFF2-40B4-BE49-F238E27FC236}">
                <a16:creationId xmlns:a16="http://schemas.microsoft.com/office/drawing/2014/main" id="{4565A471-D2C0-8D4E-B2B2-F858EEF2FC6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59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9B1CCE9-E538-1B48-94A4-1BFA30DF13F2}"/>
              </a:ext>
            </a:extLst>
          </p:cNvPr>
          <p:cNvSpPr>
            <a:spLocks noGrp="1" noRot="1" noChangeAspect="1" noChangeArrowheads="1" noTextEdit="1"/>
          </p:cNvSpPr>
          <p:nvPr>
            <p:ph type="sldImg"/>
          </p:nvPr>
        </p:nvSpPr>
        <p:spPr>
          <a:xfrm>
            <a:off x="2293938" y="519113"/>
            <a:ext cx="4556125" cy="2562225"/>
          </a:xfrm>
          <a:ln/>
        </p:spPr>
      </p:sp>
      <p:sp>
        <p:nvSpPr>
          <p:cNvPr id="26627" name="Rectangle 3">
            <a:extLst>
              <a:ext uri="{FF2B5EF4-FFF2-40B4-BE49-F238E27FC236}">
                <a16:creationId xmlns:a16="http://schemas.microsoft.com/office/drawing/2014/main" id="{8C6EC859-6CDC-0245-A141-59E903EB224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3670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AC326ED-87E0-BB48-BFA5-A828DEB6EF1D}"/>
              </a:ext>
            </a:extLst>
          </p:cNvPr>
          <p:cNvSpPr>
            <a:spLocks noGrp="1" noRot="1" noChangeAspect="1" noChangeArrowheads="1" noTextEdit="1"/>
          </p:cNvSpPr>
          <p:nvPr>
            <p:ph type="sldImg"/>
          </p:nvPr>
        </p:nvSpPr>
        <p:spPr>
          <a:xfrm>
            <a:off x="2293938" y="519113"/>
            <a:ext cx="4556125" cy="2562225"/>
          </a:xfrm>
          <a:ln/>
        </p:spPr>
      </p:sp>
      <p:sp>
        <p:nvSpPr>
          <p:cNvPr id="28675" name="Rectangle 3">
            <a:extLst>
              <a:ext uri="{FF2B5EF4-FFF2-40B4-BE49-F238E27FC236}">
                <a16:creationId xmlns:a16="http://schemas.microsoft.com/office/drawing/2014/main" id="{A0F7E33A-D8AA-3140-B980-8BF1A8F68CB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44806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B20ED60-FBDA-5B43-993E-27B0C24159E7}"/>
              </a:ext>
            </a:extLst>
          </p:cNvPr>
          <p:cNvSpPr>
            <a:spLocks noGrp="1" noRot="1" noChangeAspect="1" noChangeArrowheads="1" noTextEdit="1"/>
          </p:cNvSpPr>
          <p:nvPr>
            <p:ph type="sldImg"/>
          </p:nvPr>
        </p:nvSpPr>
        <p:spPr>
          <a:xfrm>
            <a:off x="2293938" y="519113"/>
            <a:ext cx="4556125" cy="2562225"/>
          </a:xfrm>
          <a:ln/>
        </p:spPr>
      </p:sp>
      <p:sp>
        <p:nvSpPr>
          <p:cNvPr id="30723" name="Rectangle 3">
            <a:extLst>
              <a:ext uri="{FF2B5EF4-FFF2-40B4-BE49-F238E27FC236}">
                <a16:creationId xmlns:a16="http://schemas.microsoft.com/office/drawing/2014/main" id="{4BBF1D60-4A84-DD4D-8DBD-468384FCD8C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7572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BD68EFED-74E4-4542-A3E9-CB0CE45589A0}"/>
              </a:ext>
            </a:extLst>
          </p:cNvPr>
          <p:cNvSpPr>
            <a:spLocks noGrp="1" noRot="1" noChangeAspect="1" noChangeArrowheads="1" noTextEdit="1"/>
          </p:cNvSpPr>
          <p:nvPr>
            <p:ph type="sldImg"/>
          </p:nvPr>
        </p:nvSpPr>
        <p:spPr>
          <a:xfrm>
            <a:off x="2293938" y="519113"/>
            <a:ext cx="4556125" cy="2562225"/>
          </a:xfrm>
          <a:ln/>
        </p:spPr>
      </p:sp>
      <p:sp>
        <p:nvSpPr>
          <p:cNvPr id="32771" name="Rectangle 3">
            <a:extLst>
              <a:ext uri="{FF2B5EF4-FFF2-40B4-BE49-F238E27FC236}">
                <a16:creationId xmlns:a16="http://schemas.microsoft.com/office/drawing/2014/main" id="{1E5227A6-DECE-1241-BB43-36FAC4DC1E3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43974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D71B998-7AF0-A642-8158-065B3936151C}"/>
              </a:ext>
            </a:extLst>
          </p:cNvPr>
          <p:cNvSpPr>
            <a:spLocks noGrp="1" noRot="1" noChangeAspect="1" noChangeArrowheads="1" noTextEdit="1"/>
          </p:cNvSpPr>
          <p:nvPr>
            <p:ph type="sldImg"/>
          </p:nvPr>
        </p:nvSpPr>
        <p:spPr>
          <a:xfrm>
            <a:off x="2293938" y="519113"/>
            <a:ext cx="4556125" cy="2562225"/>
          </a:xfrm>
          <a:ln/>
        </p:spPr>
      </p:sp>
      <p:sp>
        <p:nvSpPr>
          <p:cNvPr id="34819" name="Rectangle 3">
            <a:extLst>
              <a:ext uri="{FF2B5EF4-FFF2-40B4-BE49-F238E27FC236}">
                <a16:creationId xmlns:a16="http://schemas.microsoft.com/office/drawing/2014/main" id="{16DF8446-C484-2F40-9238-CC0F1711142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usually try and get them to figure out why architects prefer miss ratio (scales with performance better than hit ratio)</a:t>
            </a:r>
          </a:p>
        </p:txBody>
      </p:sp>
    </p:spTree>
    <p:extLst>
      <p:ext uri="{BB962C8B-B14F-4D97-AF65-F5344CB8AC3E}">
        <p14:creationId xmlns:p14="http://schemas.microsoft.com/office/powerpoint/2010/main" val="2340509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633100ED-FBA8-E741-B2A2-1F405D42D804}"/>
              </a:ext>
            </a:extLst>
          </p:cNvPr>
          <p:cNvSpPr>
            <a:spLocks noGrp="1" noRot="1" noChangeAspect="1" noChangeArrowheads="1" noTextEdit="1"/>
          </p:cNvSpPr>
          <p:nvPr>
            <p:ph type="sldImg"/>
          </p:nvPr>
        </p:nvSpPr>
        <p:spPr>
          <a:xfrm>
            <a:off x="2293938" y="519113"/>
            <a:ext cx="4556125" cy="2562225"/>
          </a:xfrm>
          <a:ln/>
        </p:spPr>
      </p:sp>
      <p:sp>
        <p:nvSpPr>
          <p:cNvPr id="36867" name="Rectangle 3">
            <a:extLst>
              <a:ext uri="{FF2B5EF4-FFF2-40B4-BE49-F238E27FC236}">
                <a16:creationId xmlns:a16="http://schemas.microsoft.com/office/drawing/2014/main" id="{8571DFA5-3FA1-3143-A70D-483DAE5CB87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architects are really bad about having multiple names for things.  It’s tempting to simplify and consistently stick to a single term, but then they go out and hear the other and don’t know what it means.  </a:t>
            </a:r>
          </a:p>
        </p:txBody>
      </p:sp>
    </p:spTree>
    <p:extLst>
      <p:ext uri="{BB962C8B-B14F-4D97-AF65-F5344CB8AC3E}">
        <p14:creationId xmlns:p14="http://schemas.microsoft.com/office/powerpoint/2010/main" val="1577029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24F21AD-8FDD-8B44-84ED-5B228B1CE643}"/>
              </a:ext>
            </a:extLst>
          </p:cNvPr>
          <p:cNvSpPr>
            <a:spLocks noGrp="1" noRot="1" noChangeAspect="1" noChangeArrowheads="1" noTextEdit="1"/>
          </p:cNvSpPr>
          <p:nvPr>
            <p:ph type="sldImg"/>
          </p:nvPr>
        </p:nvSpPr>
        <p:spPr>
          <a:xfrm>
            <a:off x="2293938" y="519113"/>
            <a:ext cx="4556125" cy="2562225"/>
          </a:xfrm>
          <a:ln/>
        </p:spPr>
      </p:sp>
      <p:sp>
        <p:nvSpPr>
          <p:cNvPr id="38915" name="Rectangle 3">
            <a:extLst>
              <a:ext uri="{FF2B5EF4-FFF2-40B4-BE49-F238E27FC236}">
                <a16:creationId xmlns:a16="http://schemas.microsoft.com/office/drawing/2014/main" id="{6AE59003-38AE-3849-8B0E-C6AC1D56E68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892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6F7DDE2-CE09-7F4F-B5CC-E61B7C459235}"/>
              </a:ext>
            </a:extLst>
          </p:cNvPr>
          <p:cNvSpPr>
            <a:spLocks noGrp="1" noRot="1" noChangeAspect="1" noChangeArrowheads="1" noTextEdit="1"/>
          </p:cNvSpPr>
          <p:nvPr>
            <p:ph type="sldImg"/>
          </p:nvPr>
        </p:nvSpPr>
        <p:spPr>
          <a:xfrm>
            <a:off x="2293938" y="519113"/>
            <a:ext cx="4556125" cy="2562225"/>
          </a:xfrm>
          <a:ln/>
        </p:spPr>
      </p:sp>
      <p:sp>
        <p:nvSpPr>
          <p:cNvPr id="40963" name="Rectangle 3">
            <a:extLst>
              <a:ext uri="{FF2B5EF4-FFF2-40B4-BE49-F238E27FC236}">
                <a16:creationId xmlns:a16="http://schemas.microsoft.com/office/drawing/2014/main" id="{603D011A-312C-E740-8BE2-A63511C982E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0394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4AB5CCF4-5AFA-BE4B-B785-26396C5CB66B}"/>
              </a:ext>
            </a:extLst>
          </p:cNvPr>
          <p:cNvSpPr>
            <a:spLocks noGrp="1" noRot="1" noChangeAspect="1" noChangeArrowheads="1" noTextEdit="1"/>
          </p:cNvSpPr>
          <p:nvPr>
            <p:ph type="sldImg"/>
          </p:nvPr>
        </p:nvSpPr>
        <p:spPr>
          <a:xfrm>
            <a:off x="2293938" y="519113"/>
            <a:ext cx="4556125" cy="2562225"/>
          </a:xfrm>
          <a:ln/>
        </p:spPr>
      </p:sp>
      <p:sp>
        <p:nvSpPr>
          <p:cNvPr id="43011" name="Rectangle 3">
            <a:extLst>
              <a:ext uri="{FF2B5EF4-FFF2-40B4-BE49-F238E27FC236}">
                <a16:creationId xmlns:a16="http://schemas.microsoft.com/office/drawing/2014/main" id="{2B8D0422-2751-BD47-BABD-18A572297C6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862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161E51-F578-4AA7-8F26-1698E0F0EC79}" type="slidenum">
              <a:rPr lang="en-US" smtClean="0"/>
              <a:pPr/>
              <a:t>2</a:t>
            </a:fld>
            <a:endParaRPr lang="en-US"/>
          </a:p>
        </p:txBody>
      </p:sp>
    </p:spTree>
    <p:extLst>
      <p:ext uri="{BB962C8B-B14F-4D97-AF65-F5344CB8AC3E}">
        <p14:creationId xmlns:p14="http://schemas.microsoft.com/office/powerpoint/2010/main" val="3512706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45563C0-6620-F847-B8E6-1237DF7D76FA}"/>
              </a:ext>
            </a:extLst>
          </p:cNvPr>
          <p:cNvSpPr>
            <a:spLocks noGrp="1" noRot="1" noChangeAspect="1" noChangeArrowheads="1" noTextEdit="1"/>
          </p:cNvSpPr>
          <p:nvPr>
            <p:ph type="sldImg"/>
          </p:nvPr>
        </p:nvSpPr>
        <p:spPr>
          <a:xfrm>
            <a:off x="2293938" y="519113"/>
            <a:ext cx="4556125" cy="2562225"/>
          </a:xfrm>
          <a:ln/>
        </p:spPr>
      </p:sp>
      <p:sp>
        <p:nvSpPr>
          <p:cNvPr id="45059" name="Rectangle 3">
            <a:extLst>
              <a:ext uri="{FF2B5EF4-FFF2-40B4-BE49-F238E27FC236}">
                <a16:creationId xmlns:a16="http://schemas.microsoft.com/office/drawing/2014/main" id="{289B1ABC-99A2-4A4C-AE6A-C36946C28D9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368984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445267-E1A4-074A-A884-6BFE3F4EEE2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682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BBCFB6F-0442-5949-9C84-9EAD4BBF1D2D}"/>
              </a:ext>
            </a:extLst>
          </p:cNvPr>
          <p:cNvSpPr>
            <a:spLocks noGrp="1" noRot="1" noChangeAspect="1" noChangeArrowheads="1" noTextEdit="1"/>
          </p:cNvSpPr>
          <p:nvPr>
            <p:ph type="sldImg"/>
          </p:nvPr>
        </p:nvSpPr>
        <p:spPr>
          <a:xfrm>
            <a:off x="2293938" y="519113"/>
            <a:ext cx="4556125" cy="2562225"/>
          </a:xfrm>
          <a:ln/>
        </p:spPr>
      </p:sp>
      <p:sp>
        <p:nvSpPr>
          <p:cNvPr id="47107" name="Rectangle 3">
            <a:extLst>
              <a:ext uri="{FF2B5EF4-FFF2-40B4-BE49-F238E27FC236}">
                <a16:creationId xmlns:a16="http://schemas.microsoft.com/office/drawing/2014/main" id="{BDFDB398-A8DD-674D-BE5B-3A060483F4A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DMT: I walk through these examples slowly.  For each address, finding the index bits and tag bits and recording hit or miss, and updating the cache picture.</a:t>
            </a:r>
          </a:p>
          <a:p>
            <a:endParaRPr lang="en-US" altLang="en-US" dirty="0"/>
          </a:p>
          <a:p>
            <a:r>
              <a:rPr lang="en-US" altLang="en-US" dirty="0"/>
              <a:t>“fully associative”</a:t>
            </a:r>
          </a:p>
          <a:p>
            <a:r>
              <a:rPr lang="en-US" altLang="en-US" dirty="0"/>
              <a:t>“least recently used”</a:t>
            </a:r>
          </a:p>
          <a:p>
            <a:r>
              <a:rPr lang="en-US" altLang="en-US" dirty="0"/>
              <a:t>(I know these answers are elementary for you, but you’ll be amazed what you can forget when you’re in front of a crowd, so it’s good to keep notes on even the most basic things)</a:t>
            </a:r>
          </a:p>
        </p:txBody>
      </p:sp>
    </p:spTree>
    <p:extLst>
      <p:ext uri="{BB962C8B-B14F-4D97-AF65-F5344CB8AC3E}">
        <p14:creationId xmlns:p14="http://schemas.microsoft.com/office/powerpoint/2010/main" val="303036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BBCFB6F-0442-5949-9C84-9EAD4BBF1D2D}"/>
              </a:ext>
            </a:extLst>
          </p:cNvPr>
          <p:cNvSpPr>
            <a:spLocks noGrp="1" noRot="1" noChangeAspect="1" noChangeArrowheads="1" noTextEdit="1"/>
          </p:cNvSpPr>
          <p:nvPr>
            <p:ph type="sldImg"/>
          </p:nvPr>
        </p:nvSpPr>
        <p:spPr>
          <a:xfrm>
            <a:off x="2293938" y="519113"/>
            <a:ext cx="4556125" cy="2562225"/>
          </a:xfrm>
          <a:ln/>
        </p:spPr>
      </p:sp>
      <p:sp>
        <p:nvSpPr>
          <p:cNvPr id="47107" name="Rectangle 3">
            <a:extLst>
              <a:ext uri="{FF2B5EF4-FFF2-40B4-BE49-F238E27FC236}">
                <a16:creationId xmlns:a16="http://schemas.microsoft.com/office/drawing/2014/main" id="{BDFDB398-A8DD-674D-BE5B-3A060483F4A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DMT: I walk through these examples slowly.  For each address, finding the index bits and tag bits and recording hit or miss, and updating the cache picture.</a:t>
            </a:r>
          </a:p>
          <a:p>
            <a:endParaRPr lang="en-US" altLang="en-US" dirty="0"/>
          </a:p>
          <a:p>
            <a:r>
              <a:rPr lang="en-US" altLang="en-US" dirty="0"/>
              <a:t>“fully associative”</a:t>
            </a:r>
          </a:p>
          <a:p>
            <a:r>
              <a:rPr lang="en-US" altLang="en-US" dirty="0"/>
              <a:t>“least recently used”</a:t>
            </a:r>
          </a:p>
          <a:p>
            <a:r>
              <a:rPr lang="en-US" altLang="en-US" dirty="0"/>
              <a:t>(I know these answers are elementary for you, but you’ll be amazed what you can forget when you’re in front of a crowd, so it’s good to keep notes on even the most basic things)</a:t>
            </a:r>
          </a:p>
        </p:txBody>
      </p:sp>
    </p:spTree>
    <p:extLst>
      <p:ext uri="{BB962C8B-B14F-4D97-AF65-F5344CB8AC3E}">
        <p14:creationId xmlns:p14="http://schemas.microsoft.com/office/powerpoint/2010/main" val="4093337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912D74-C26C-7844-BE9E-626103B9F8B3}"/>
              </a:ext>
            </a:extLst>
          </p:cNvPr>
          <p:cNvSpPr>
            <a:spLocks noGrp="1" noRot="1" noChangeAspect="1" noChangeArrowheads="1" noTextEdit="1"/>
          </p:cNvSpPr>
          <p:nvPr>
            <p:ph type="sldImg"/>
          </p:nvPr>
        </p:nvSpPr>
        <p:spPr>
          <a:xfrm>
            <a:off x="2293938" y="519113"/>
            <a:ext cx="4556125" cy="2562225"/>
          </a:xfrm>
          <a:ln/>
        </p:spPr>
      </p:sp>
      <p:sp>
        <p:nvSpPr>
          <p:cNvPr id="49155" name="Rectangle 3">
            <a:extLst>
              <a:ext uri="{FF2B5EF4-FFF2-40B4-BE49-F238E27FC236}">
                <a16:creationId xmlns:a16="http://schemas.microsoft.com/office/drawing/2014/main" id="{E1FC851A-91DD-0045-9268-35395B955C4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“direct mapped”</a:t>
            </a:r>
          </a:p>
        </p:txBody>
      </p:sp>
    </p:spTree>
    <p:extLst>
      <p:ext uri="{BB962C8B-B14F-4D97-AF65-F5344CB8AC3E}">
        <p14:creationId xmlns:p14="http://schemas.microsoft.com/office/powerpoint/2010/main" val="1381433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912D74-C26C-7844-BE9E-626103B9F8B3}"/>
              </a:ext>
            </a:extLst>
          </p:cNvPr>
          <p:cNvSpPr>
            <a:spLocks noGrp="1" noRot="1" noChangeAspect="1" noChangeArrowheads="1" noTextEdit="1"/>
          </p:cNvSpPr>
          <p:nvPr>
            <p:ph type="sldImg"/>
          </p:nvPr>
        </p:nvSpPr>
        <p:spPr>
          <a:xfrm>
            <a:off x="2293938" y="519113"/>
            <a:ext cx="4556125" cy="2562225"/>
          </a:xfrm>
          <a:ln/>
        </p:spPr>
      </p:sp>
      <p:sp>
        <p:nvSpPr>
          <p:cNvPr id="49155" name="Rectangle 3">
            <a:extLst>
              <a:ext uri="{FF2B5EF4-FFF2-40B4-BE49-F238E27FC236}">
                <a16:creationId xmlns:a16="http://schemas.microsoft.com/office/drawing/2014/main" id="{E1FC851A-91DD-0045-9268-35395B955C4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“direct mapped”</a:t>
            </a:r>
          </a:p>
        </p:txBody>
      </p:sp>
    </p:spTree>
    <p:extLst>
      <p:ext uri="{BB962C8B-B14F-4D97-AF65-F5344CB8AC3E}">
        <p14:creationId xmlns:p14="http://schemas.microsoft.com/office/powerpoint/2010/main" val="3820751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7EF80BA-35C7-6041-B603-56FD011DA559}"/>
              </a:ext>
            </a:extLst>
          </p:cNvPr>
          <p:cNvSpPr>
            <a:spLocks noGrp="1" noRot="1" noChangeAspect="1" noChangeArrowheads="1" noTextEdit="1"/>
          </p:cNvSpPr>
          <p:nvPr>
            <p:ph type="sldImg"/>
          </p:nvPr>
        </p:nvSpPr>
        <p:spPr>
          <a:xfrm>
            <a:off x="2293938" y="519113"/>
            <a:ext cx="4556125" cy="2562225"/>
          </a:xfrm>
          <a:ln/>
        </p:spPr>
      </p:sp>
      <p:sp>
        <p:nvSpPr>
          <p:cNvPr id="51203" name="Rectangle 3">
            <a:extLst>
              <a:ext uri="{FF2B5EF4-FFF2-40B4-BE49-F238E27FC236}">
                <a16:creationId xmlns:a16="http://schemas.microsoft.com/office/drawing/2014/main" id="{2ABC528C-68F4-8343-88A6-98C401BD8E8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they’re starting to get the idea, but pretty important to illustrate associativity.</a:t>
            </a:r>
          </a:p>
          <a:p>
            <a:endParaRPr lang="en-US" altLang="en-US"/>
          </a:p>
          <a:p>
            <a:endParaRPr lang="en-US" altLang="en-US"/>
          </a:p>
          <a:p>
            <a:r>
              <a:rPr lang="en-US" altLang="en-US"/>
              <a:t>“set”</a:t>
            </a:r>
          </a:p>
        </p:txBody>
      </p:sp>
    </p:spTree>
    <p:extLst>
      <p:ext uri="{BB962C8B-B14F-4D97-AF65-F5344CB8AC3E}">
        <p14:creationId xmlns:p14="http://schemas.microsoft.com/office/powerpoint/2010/main" val="3999056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7EF80BA-35C7-6041-B603-56FD011DA559}"/>
              </a:ext>
            </a:extLst>
          </p:cNvPr>
          <p:cNvSpPr>
            <a:spLocks noGrp="1" noRot="1" noChangeAspect="1" noChangeArrowheads="1" noTextEdit="1"/>
          </p:cNvSpPr>
          <p:nvPr>
            <p:ph type="sldImg"/>
          </p:nvPr>
        </p:nvSpPr>
        <p:spPr>
          <a:xfrm>
            <a:off x="2293938" y="519113"/>
            <a:ext cx="4556125" cy="2562225"/>
          </a:xfrm>
          <a:ln/>
        </p:spPr>
      </p:sp>
      <p:sp>
        <p:nvSpPr>
          <p:cNvPr id="51203" name="Rectangle 3">
            <a:extLst>
              <a:ext uri="{FF2B5EF4-FFF2-40B4-BE49-F238E27FC236}">
                <a16:creationId xmlns:a16="http://schemas.microsoft.com/office/drawing/2014/main" id="{2ABC528C-68F4-8343-88A6-98C401BD8E8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they’re starting to get the idea, but pretty important to illustrate associativity.</a:t>
            </a:r>
          </a:p>
          <a:p>
            <a:endParaRPr lang="en-US" altLang="en-US"/>
          </a:p>
          <a:p>
            <a:endParaRPr lang="en-US" altLang="en-US"/>
          </a:p>
          <a:p>
            <a:r>
              <a:rPr lang="en-US" altLang="en-US"/>
              <a:t>“set”</a:t>
            </a:r>
          </a:p>
        </p:txBody>
      </p:sp>
    </p:spTree>
    <p:extLst>
      <p:ext uri="{BB962C8B-B14F-4D97-AF65-F5344CB8AC3E}">
        <p14:creationId xmlns:p14="http://schemas.microsoft.com/office/powerpoint/2010/main" val="4284696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8FAA280-967C-8543-B36A-836B16A6D648}"/>
              </a:ext>
            </a:extLst>
          </p:cNvPr>
          <p:cNvSpPr>
            <a:spLocks noGrp="1" noRot="1" noChangeAspect="1" noChangeArrowheads="1" noTextEdit="1"/>
          </p:cNvSpPr>
          <p:nvPr>
            <p:ph type="sldImg"/>
          </p:nvPr>
        </p:nvSpPr>
        <p:spPr>
          <a:xfrm>
            <a:off x="2293938" y="519113"/>
            <a:ext cx="4556125" cy="2562225"/>
          </a:xfrm>
          <a:ln/>
        </p:spPr>
      </p:sp>
      <p:sp>
        <p:nvSpPr>
          <p:cNvPr id="53251" name="Rectangle 3">
            <a:extLst>
              <a:ext uri="{FF2B5EF4-FFF2-40B4-BE49-F238E27FC236}">
                <a16:creationId xmlns:a16="http://schemas.microsoft.com/office/drawing/2014/main" id="{EA08EFD8-BCEB-FF45-A0C4-405589D2D1A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by this one, we may be stretching their patience.  So I do want to get the big concept across (ie, showing how you can get a hit on first access to a word), but may otherwise go through this one a little more quickly.</a:t>
            </a:r>
          </a:p>
        </p:txBody>
      </p:sp>
    </p:spTree>
    <p:extLst>
      <p:ext uri="{BB962C8B-B14F-4D97-AF65-F5344CB8AC3E}">
        <p14:creationId xmlns:p14="http://schemas.microsoft.com/office/powerpoint/2010/main" val="29773334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8FAA280-967C-8543-B36A-836B16A6D648}"/>
              </a:ext>
            </a:extLst>
          </p:cNvPr>
          <p:cNvSpPr>
            <a:spLocks noGrp="1" noRot="1" noChangeAspect="1" noChangeArrowheads="1" noTextEdit="1"/>
          </p:cNvSpPr>
          <p:nvPr>
            <p:ph type="sldImg"/>
          </p:nvPr>
        </p:nvSpPr>
        <p:spPr>
          <a:xfrm>
            <a:off x="2293938" y="519113"/>
            <a:ext cx="4556125" cy="2562225"/>
          </a:xfrm>
          <a:ln/>
        </p:spPr>
      </p:sp>
      <p:sp>
        <p:nvSpPr>
          <p:cNvPr id="53251" name="Rectangle 3">
            <a:extLst>
              <a:ext uri="{FF2B5EF4-FFF2-40B4-BE49-F238E27FC236}">
                <a16:creationId xmlns:a16="http://schemas.microsoft.com/office/drawing/2014/main" id="{EA08EFD8-BCEB-FF45-A0C4-405589D2D1A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by this one, we may be stretching their patience.  So I do want to get the big concept across (ie, showing how you can get a hit on first access to a word), but may otherwise go through this one a little more quickly.</a:t>
            </a:r>
          </a:p>
        </p:txBody>
      </p:sp>
    </p:spTree>
    <p:extLst>
      <p:ext uri="{BB962C8B-B14F-4D97-AF65-F5344CB8AC3E}">
        <p14:creationId xmlns:p14="http://schemas.microsoft.com/office/powerpoint/2010/main" val="2767491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161E51-F578-4AA7-8F26-1698E0F0EC79}" type="slidenum">
              <a:rPr lang="en-US" smtClean="0"/>
              <a:pPr/>
              <a:t>3</a:t>
            </a:fld>
            <a:endParaRPr lang="en-US"/>
          </a:p>
        </p:txBody>
      </p:sp>
    </p:spTree>
    <p:extLst>
      <p:ext uri="{BB962C8B-B14F-4D97-AF65-F5344CB8AC3E}">
        <p14:creationId xmlns:p14="http://schemas.microsoft.com/office/powerpoint/2010/main" val="3342268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2DFC19E-8F00-C84F-9FAE-40E14469BA26}"/>
              </a:ext>
            </a:extLst>
          </p:cNvPr>
          <p:cNvSpPr>
            <a:spLocks noGrp="1" noRot="1" noChangeAspect="1" noChangeArrowheads="1" noTextEdit="1"/>
          </p:cNvSpPr>
          <p:nvPr>
            <p:ph type="sldImg"/>
          </p:nvPr>
        </p:nvSpPr>
        <p:spPr>
          <a:xfrm>
            <a:off x="406400" y="696913"/>
            <a:ext cx="6197600" cy="3486150"/>
          </a:xfrm>
          <a:ln/>
        </p:spPr>
      </p:sp>
      <p:sp>
        <p:nvSpPr>
          <p:cNvPr id="60419" name="Rectangle 3">
            <a:extLst>
              <a:ext uri="{FF2B5EF4-FFF2-40B4-BE49-F238E27FC236}">
                <a16:creationId xmlns:a16="http://schemas.microsoft.com/office/drawing/2014/main" id="{6311EB07-31C4-8241-8FDB-0911A2465994}"/>
              </a:ext>
            </a:extLst>
          </p:cNvPr>
          <p:cNvSpPr>
            <a:spLocks noGrp="1" noChangeArrowheads="1"/>
          </p:cNvSpPr>
          <p:nvPr>
            <p:ph type="body" idx="1"/>
          </p:nvPr>
        </p:nvSpPr>
        <p:spPr>
          <a:xfrm>
            <a:off x="701676" y="4416427"/>
            <a:ext cx="5607051"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Correct Answer - C</a:t>
            </a:r>
          </a:p>
          <a:p>
            <a:endParaRPr lang="en-US" altLang="en-US"/>
          </a:p>
        </p:txBody>
      </p:sp>
    </p:spTree>
    <p:extLst>
      <p:ext uri="{BB962C8B-B14F-4D97-AF65-F5344CB8AC3E}">
        <p14:creationId xmlns:p14="http://schemas.microsoft.com/office/powerpoint/2010/main" val="1294673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51BD3B8-73AF-F54C-B061-D89E7B7877C4}"/>
              </a:ext>
            </a:extLst>
          </p:cNvPr>
          <p:cNvSpPr>
            <a:spLocks noGrp="1" noRot="1" noChangeAspect="1" noChangeArrowheads="1" noTextEdit="1"/>
          </p:cNvSpPr>
          <p:nvPr>
            <p:ph type="sldImg"/>
          </p:nvPr>
        </p:nvSpPr>
        <p:spPr>
          <a:xfrm>
            <a:off x="392113" y="692150"/>
            <a:ext cx="6073775" cy="3416300"/>
          </a:xfrm>
          <a:ln/>
        </p:spPr>
      </p:sp>
      <p:sp>
        <p:nvSpPr>
          <p:cNvPr id="62467" name="Rectangle 3">
            <a:extLst>
              <a:ext uri="{FF2B5EF4-FFF2-40B4-BE49-F238E27FC236}">
                <a16:creationId xmlns:a16="http://schemas.microsoft.com/office/drawing/2014/main" id="{EED46BAB-DDD2-B246-89BE-9621C6A1CF8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45017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E0C8FD7-F44A-F448-9F88-FA32B5DD7BEF}"/>
              </a:ext>
            </a:extLst>
          </p:cNvPr>
          <p:cNvSpPr>
            <a:spLocks noGrp="1" noRot="1" noChangeAspect="1" noChangeArrowheads="1" noTextEdit="1"/>
          </p:cNvSpPr>
          <p:nvPr>
            <p:ph type="sldImg"/>
          </p:nvPr>
        </p:nvSpPr>
        <p:spPr>
          <a:xfrm>
            <a:off x="392113" y="692150"/>
            <a:ext cx="6073775" cy="3416300"/>
          </a:xfrm>
          <a:ln/>
        </p:spPr>
      </p:sp>
      <p:sp>
        <p:nvSpPr>
          <p:cNvPr id="64515" name="Rectangle 3">
            <a:extLst>
              <a:ext uri="{FF2B5EF4-FFF2-40B4-BE49-F238E27FC236}">
                <a16:creationId xmlns:a16="http://schemas.microsoft.com/office/drawing/2014/main" id="{56BC2B17-8390-184B-943B-D2563FA4B61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65954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FE024F9-1636-0E4F-A2AD-0783F5135D3B}"/>
              </a:ext>
            </a:extLst>
          </p:cNvPr>
          <p:cNvSpPr>
            <a:spLocks noGrp="1" noRot="1" noChangeAspect="1" noChangeArrowheads="1" noTextEdit="1"/>
          </p:cNvSpPr>
          <p:nvPr>
            <p:ph type="sldImg"/>
          </p:nvPr>
        </p:nvSpPr>
        <p:spPr>
          <a:xfrm>
            <a:off x="392113" y="692150"/>
            <a:ext cx="6073775" cy="3416300"/>
          </a:xfrm>
          <a:ln/>
        </p:spPr>
      </p:sp>
      <p:sp>
        <p:nvSpPr>
          <p:cNvPr id="66563" name="Rectangle 3">
            <a:extLst>
              <a:ext uri="{FF2B5EF4-FFF2-40B4-BE49-F238E27FC236}">
                <a16:creationId xmlns:a16="http://schemas.microsoft.com/office/drawing/2014/main" id="{579B4BE6-546A-3544-A89A-CAF49B9A517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DMT:  I really try and push the idea that caches are three dimensional entities, and best understood that way, and size is just the product of the three.</a:t>
            </a:r>
          </a:p>
          <a:p>
            <a:endParaRPr lang="en-US" altLang="en-US" dirty="0"/>
          </a:p>
          <a:p>
            <a:r>
              <a:rPr lang="en-US" altLang="en-US" dirty="0"/>
              <a:t>Oh, and by the way, it is not obvious to them that “cache size” only counts the data array (not tags, metadata, etc.), so need to emphasize that.</a:t>
            </a:r>
          </a:p>
        </p:txBody>
      </p:sp>
    </p:spTree>
    <p:extLst>
      <p:ext uri="{BB962C8B-B14F-4D97-AF65-F5344CB8AC3E}">
        <p14:creationId xmlns:p14="http://schemas.microsoft.com/office/powerpoint/2010/main" val="111270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8FE024F9-1636-0E4F-A2AD-0783F5135D3B}"/>
              </a:ext>
            </a:extLst>
          </p:cNvPr>
          <p:cNvSpPr>
            <a:spLocks noGrp="1" noRot="1" noChangeAspect="1" noChangeArrowheads="1" noTextEdit="1"/>
          </p:cNvSpPr>
          <p:nvPr>
            <p:ph type="sldImg"/>
          </p:nvPr>
        </p:nvSpPr>
        <p:spPr>
          <a:xfrm>
            <a:off x="392113" y="692150"/>
            <a:ext cx="6073775" cy="3416300"/>
          </a:xfrm>
          <a:ln/>
        </p:spPr>
      </p:sp>
      <p:sp>
        <p:nvSpPr>
          <p:cNvPr id="66563" name="Rectangle 3">
            <a:extLst>
              <a:ext uri="{FF2B5EF4-FFF2-40B4-BE49-F238E27FC236}">
                <a16:creationId xmlns:a16="http://schemas.microsoft.com/office/drawing/2014/main" id="{579B4BE6-546A-3544-A89A-CAF49B9A517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DMT:  I really try and push the idea that caches are three dimensional entities, and best understood that way, and size is just the product of the three.</a:t>
            </a:r>
          </a:p>
          <a:p>
            <a:endParaRPr lang="en-US" altLang="en-US" dirty="0"/>
          </a:p>
          <a:p>
            <a:r>
              <a:rPr lang="en-US" altLang="en-US" dirty="0"/>
              <a:t>Oh, and by the way, it is not obvious to them that “cache size” only counts the data array (not tags, metadata, etc.), so need to emphasize that.</a:t>
            </a:r>
          </a:p>
        </p:txBody>
      </p:sp>
    </p:spTree>
    <p:extLst>
      <p:ext uri="{BB962C8B-B14F-4D97-AF65-F5344CB8AC3E}">
        <p14:creationId xmlns:p14="http://schemas.microsoft.com/office/powerpoint/2010/main" val="2452739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EC864D6C-9662-B942-A0C6-3AB715777865}"/>
              </a:ext>
            </a:extLst>
          </p:cNvPr>
          <p:cNvSpPr>
            <a:spLocks noGrp="1" noRot="1" noChangeAspect="1" noChangeArrowheads="1" noTextEdit="1"/>
          </p:cNvSpPr>
          <p:nvPr>
            <p:ph type="sldImg"/>
          </p:nvPr>
        </p:nvSpPr>
        <p:spPr>
          <a:xfrm>
            <a:off x="392113" y="692150"/>
            <a:ext cx="6073775" cy="3416300"/>
          </a:xfrm>
          <a:ln/>
        </p:spPr>
      </p:sp>
      <p:sp>
        <p:nvSpPr>
          <p:cNvPr id="68611" name="Rectangle 3">
            <a:extLst>
              <a:ext uri="{FF2B5EF4-FFF2-40B4-BE49-F238E27FC236}">
                <a16:creationId xmlns:a16="http://schemas.microsoft.com/office/drawing/2014/main" id="{A5A69758-932A-9C4A-B138-40D17BE4391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66189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1DFC876-D196-0848-9A3F-0FA6A774B904}"/>
              </a:ext>
            </a:extLst>
          </p:cNvPr>
          <p:cNvSpPr>
            <a:spLocks noGrp="1" noRot="1" noChangeAspect="1" noChangeArrowheads="1" noTextEdit="1"/>
          </p:cNvSpPr>
          <p:nvPr>
            <p:ph type="sldImg"/>
          </p:nvPr>
        </p:nvSpPr>
        <p:spPr>
          <a:xfrm>
            <a:off x="2349500" y="522288"/>
            <a:ext cx="4648200" cy="2614612"/>
          </a:xfrm>
          <a:ln/>
        </p:spPr>
      </p:sp>
      <p:sp>
        <p:nvSpPr>
          <p:cNvPr id="57347" name="Rectangle 3">
            <a:extLst>
              <a:ext uri="{FF2B5EF4-FFF2-40B4-BE49-F238E27FC236}">
                <a16:creationId xmlns:a16="http://schemas.microsoft.com/office/drawing/2014/main" id="{4D3D1353-A033-9144-AE26-9295C496D9FD}"/>
              </a:ext>
            </a:extLst>
          </p:cNvPr>
          <p:cNvSpPr>
            <a:spLocks noGrp="1" noChangeArrowheads="1"/>
          </p:cNvSpPr>
          <p:nvPr>
            <p:ph type="body" idx="1"/>
          </p:nvPr>
        </p:nvSpPr>
        <p:spPr>
          <a:xfrm>
            <a:off x="935569" y="3312321"/>
            <a:ext cx="7476067" cy="313729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Correct Answer - C</a:t>
            </a:r>
          </a:p>
          <a:p>
            <a:endParaRPr lang="en-US" altLang="en-US" dirty="0"/>
          </a:p>
          <a:p>
            <a:r>
              <a:rPr lang="en-US" altLang="en-US" dirty="0"/>
              <a:t>DMT: In the past, I usually haven’t given them the formulas.  I prefer to just reason about them.  “need to choose between 256 sets, so must be log 256, or 8 bits”.  This kind of hits the middle ground.  </a:t>
            </a:r>
            <a:r>
              <a:rPr lang="en-US" altLang="en-US"/>
              <a:t>They get the formulas here, but don’t show up in their permanent notes (since clicker questions don’t go in the slides I post).</a:t>
            </a:r>
          </a:p>
        </p:txBody>
      </p:sp>
    </p:spTree>
    <p:extLst>
      <p:ext uri="{BB962C8B-B14F-4D97-AF65-F5344CB8AC3E}">
        <p14:creationId xmlns:p14="http://schemas.microsoft.com/office/powerpoint/2010/main" val="14380164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1DFC876-D196-0848-9A3F-0FA6A774B904}"/>
              </a:ext>
            </a:extLst>
          </p:cNvPr>
          <p:cNvSpPr>
            <a:spLocks noGrp="1" noRot="1" noChangeAspect="1" noChangeArrowheads="1" noTextEdit="1"/>
          </p:cNvSpPr>
          <p:nvPr>
            <p:ph type="sldImg"/>
          </p:nvPr>
        </p:nvSpPr>
        <p:spPr>
          <a:xfrm>
            <a:off x="2349500" y="522288"/>
            <a:ext cx="4648200" cy="2614612"/>
          </a:xfrm>
          <a:ln/>
        </p:spPr>
      </p:sp>
      <p:sp>
        <p:nvSpPr>
          <p:cNvPr id="57347" name="Rectangle 3">
            <a:extLst>
              <a:ext uri="{FF2B5EF4-FFF2-40B4-BE49-F238E27FC236}">
                <a16:creationId xmlns:a16="http://schemas.microsoft.com/office/drawing/2014/main" id="{4D3D1353-A033-9144-AE26-9295C496D9FD}"/>
              </a:ext>
            </a:extLst>
          </p:cNvPr>
          <p:cNvSpPr>
            <a:spLocks noGrp="1" noChangeArrowheads="1"/>
          </p:cNvSpPr>
          <p:nvPr>
            <p:ph type="body" idx="1"/>
          </p:nvPr>
        </p:nvSpPr>
        <p:spPr>
          <a:xfrm>
            <a:off x="935569" y="3312321"/>
            <a:ext cx="7476067" cy="313729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Correct Answer - C</a:t>
            </a:r>
          </a:p>
          <a:p>
            <a:endParaRPr lang="en-US" altLang="en-US" dirty="0"/>
          </a:p>
          <a:p>
            <a:r>
              <a:rPr lang="en-US" altLang="en-US" dirty="0"/>
              <a:t>DMT: In the past, I usually haven’t given them the formulas.  I prefer to just reason about them.  “need to choose between 256 sets, so must be log 256, or 8 bits”.  This kind of hits the middle ground.  </a:t>
            </a:r>
            <a:r>
              <a:rPr lang="en-US" altLang="en-US"/>
              <a:t>They get the formulas here, but don’t show up in their permanent notes (since clicker questions don’t go in the slides I post).</a:t>
            </a:r>
          </a:p>
        </p:txBody>
      </p:sp>
    </p:spTree>
    <p:extLst>
      <p:ext uri="{BB962C8B-B14F-4D97-AF65-F5344CB8AC3E}">
        <p14:creationId xmlns:p14="http://schemas.microsoft.com/office/powerpoint/2010/main" val="3102337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312F2B1-9CFD-044A-9828-362FAB89CF75}"/>
              </a:ext>
            </a:extLst>
          </p:cNvPr>
          <p:cNvSpPr>
            <a:spLocks noGrp="1" noRot="1" noChangeAspect="1" noChangeArrowheads="1" noTextEdit="1"/>
          </p:cNvSpPr>
          <p:nvPr>
            <p:ph type="sldImg"/>
          </p:nvPr>
        </p:nvSpPr>
        <p:spPr>
          <a:xfrm>
            <a:off x="392113" y="692150"/>
            <a:ext cx="6073775" cy="3416300"/>
          </a:xfrm>
          <a:ln/>
        </p:spPr>
      </p:sp>
      <p:sp>
        <p:nvSpPr>
          <p:cNvPr id="70659" name="Rectangle 3">
            <a:extLst>
              <a:ext uri="{FF2B5EF4-FFF2-40B4-BE49-F238E27FC236}">
                <a16:creationId xmlns:a16="http://schemas.microsoft.com/office/drawing/2014/main" id="{D1D9C328-2007-4640-BFE4-D9803B9BC69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437302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0EBFC3B-D02A-7B48-B263-A4A2E531C804}"/>
              </a:ext>
            </a:extLst>
          </p:cNvPr>
          <p:cNvSpPr>
            <a:spLocks noGrp="1" noRot="1" noChangeAspect="1" noChangeArrowheads="1" noTextEdit="1"/>
          </p:cNvSpPr>
          <p:nvPr>
            <p:ph type="sldImg"/>
          </p:nvPr>
        </p:nvSpPr>
        <p:spPr>
          <a:xfrm>
            <a:off x="392113" y="692150"/>
            <a:ext cx="6073775" cy="3416300"/>
          </a:xfrm>
          <a:ln/>
        </p:spPr>
      </p:sp>
      <p:sp>
        <p:nvSpPr>
          <p:cNvPr id="72707" name="Rectangle 3">
            <a:extLst>
              <a:ext uri="{FF2B5EF4-FFF2-40B4-BE49-F238E27FC236}">
                <a16:creationId xmlns:a16="http://schemas.microsoft.com/office/drawing/2014/main" id="{508CB715-377A-3D48-9657-B8FEB568DD7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4048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161E51-F578-4AA7-8F26-1698E0F0EC79}" type="slidenum">
              <a:rPr lang="en-US" smtClean="0"/>
              <a:pPr/>
              <a:t>4</a:t>
            </a:fld>
            <a:endParaRPr lang="en-US"/>
          </a:p>
        </p:txBody>
      </p:sp>
    </p:spTree>
    <p:extLst>
      <p:ext uri="{BB962C8B-B14F-4D97-AF65-F5344CB8AC3E}">
        <p14:creationId xmlns:p14="http://schemas.microsoft.com/office/powerpoint/2010/main" val="5987213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BDF444C-74F8-1F49-81DF-16EE9105490F}"/>
              </a:ext>
            </a:extLst>
          </p:cNvPr>
          <p:cNvSpPr>
            <a:spLocks noGrp="1" noRot="1" noChangeAspect="1" noChangeArrowheads="1" noTextEdit="1"/>
          </p:cNvSpPr>
          <p:nvPr>
            <p:ph type="sldImg"/>
          </p:nvPr>
        </p:nvSpPr>
        <p:spPr>
          <a:xfrm>
            <a:off x="392113" y="692150"/>
            <a:ext cx="6073775" cy="3416300"/>
          </a:xfrm>
          <a:ln/>
        </p:spPr>
      </p:sp>
      <p:sp>
        <p:nvSpPr>
          <p:cNvPr id="74755" name="Rectangle 3">
            <a:extLst>
              <a:ext uri="{FF2B5EF4-FFF2-40B4-BE49-F238E27FC236}">
                <a16:creationId xmlns:a16="http://schemas.microsoft.com/office/drawing/2014/main" id="{687F9FC8-2E69-2C4B-8EDA-0E7C96236EC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60638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FFBFCB91-6FF8-FB47-A201-459554AFB8C9}"/>
              </a:ext>
            </a:extLst>
          </p:cNvPr>
          <p:cNvSpPr>
            <a:spLocks noGrp="1" noRot="1" noChangeAspect="1" noChangeArrowheads="1" noTextEdit="1"/>
          </p:cNvSpPr>
          <p:nvPr>
            <p:ph type="sldImg"/>
          </p:nvPr>
        </p:nvSpPr>
        <p:spPr>
          <a:xfrm>
            <a:off x="392113" y="692150"/>
            <a:ext cx="6073775" cy="3416300"/>
          </a:xfrm>
          <a:ln/>
        </p:spPr>
      </p:sp>
      <p:sp>
        <p:nvSpPr>
          <p:cNvPr id="105475" name="Rectangle 3">
            <a:extLst>
              <a:ext uri="{FF2B5EF4-FFF2-40B4-BE49-F238E27FC236}">
                <a16:creationId xmlns:a16="http://schemas.microsoft.com/office/drawing/2014/main" id="{35EF08FB-F435-F14E-B1F0-566A439817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another thing not nearly as obvious to them as it is to us.</a:t>
            </a:r>
          </a:p>
        </p:txBody>
      </p:sp>
    </p:spTree>
    <p:extLst>
      <p:ext uri="{BB962C8B-B14F-4D97-AF65-F5344CB8AC3E}">
        <p14:creationId xmlns:p14="http://schemas.microsoft.com/office/powerpoint/2010/main" val="3456254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FFBFCB91-6FF8-FB47-A201-459554AFB8C9}"/>
              </a:ext>
            </a:extLst>
          </p:cNvPr>
          <p:cNvSpPr>
            <a:spLocks noGrp="1" noRot="1" noChangeAspect="1" noChangeArrowheads="1" noTextEdit="1"/>
          </p:cNvSpPr>
          <p:nvPr>
            <p:ph type="sldImg"/>
          </p:nvPr>
        </p:nvSpPr>
        <p:spPr>
          <a:xfrm>
            <a:off x="392113" y="692150"/>
            <a:ext cx="6073775" cy="3416300"/>
          </a:xfrm>
          <a:ln/>
        </p:spPr>
      </p:sp>
      <p:sp>
        <p:nvSpPr>
          <p:cNvPr id="105475" name="Rectangle 3">
            <a:extLst>
              <a:ext uri="{FF2B5EF4-FFF2-40B4-BE49-F238E27FC236}">
                <a16:creationId xmlns:a16="http://schemas.microsoft.com/office/drawing/2014/main" id="{35EF08FB-F435-F14E-B1F0-566A43981775}"/>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another thing not nearly as obvious to them as it is to us.</a:t>
            </a:r>
          </a:p>
        </p:txBody>
      </p:sp>
    </p:spTree>
    <p:extLst>
      <p:ext uri="{BB962C8B-B14F-4D97-AF65-F5344CB8AC3E}">
        <p14:creationId xmlns:p14="http://schemas.microsoft.com/office/powerpoint/2010/main" val="2804807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Draw out the simplified view, DM &lt;&gt; Cache to make the hit time point, Cache &lt;&gt; Memory to make the alignment point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445267-E1A4-074A-A884-6BFE3F4EEE2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641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2DFC19E-8F00-C84F-9FAE-40E14469BA26}"/>
              </a:ext>
            </a:extLst>
          </p:cNvPr>
          <p:cNvSpPr>
            <a:spLocks noGrp="1" noRot="1" noChangeAspect="1" noChangeArrowheads="1" noTextEdit="1"/>
          </p:cNvSpPr>
          <p:nvPr>
            <p:ph type="sldImg"/>
          </p:nvPr>
        </p:nvSpPr>
        <p:spPr>
          <a:xfrm>
            <a:off x="406400" y="696913"/>
            <a:ext cx="6197600" cy="3486150"/>
          </a:xfrm>
          <a:ln/>
        </p:spPr>
      </p:sp>
      <p:sp>
        <p:nvSpPr>
          <p:cNvPr id="60419" name="Rectangle 3">
            <a:extLst>
              <a:ext uri="{FF2B5EF4-FFF2-40B4-BE49-F238E27FC236}">
                <a16:creationId xmlns:a16="http://schemas.microsoft.com/office/drawing/2014/main" id="{6311EB07-31C4-8241-8FDB-0911A2465994}"/>
              </a:ext>
            </a:extLst>
          </p:cNvPr>
          <p:cNvSpPr>
            <a:spLocks noGrp="1" noChangeArrowheads="1"/>
          </p:cNvSpPr>
          <p:nvPr>
            <p:ph type="body" idx="1"/>
          </p:nvPr>
        </p:nvSpPr>
        <p:spPr>
          <a:xfrm>
            <a:off x="701676" y="4416427"/>
            <a:ext cx="5607051"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Correct Answer - C</a:t>
            </a:r>
          </a:p>
          <a:p>
            <a:endParaRPr lang="en-US" altLang="en-US"/>
          </a:p>
        </p:txBody>
      </p:sp>
    </p:spTree>
    <p:extLst>
      <p:ext uri="{BB962C8B-B14F-4D97-AF65-F5344CB8AC3E}">
        <p14:creationId xmlns:p14="http://schemas.microsoft.com/office/powerpoint/2010/main" val="142236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51D5C502-F206-3B47-B541-7970EAEDF7A4}"/>
              </a:ext>
            </a:extLst>
          </p:cNvPr>
          <p:cNvSpPr>
            <a:spLocks noGrp="1" noRot="1" noChangeAspect="1" noChangeArrowheads="1" noTextEdit="1"/>
          </p:cNvSpPr>
          <p:nvPr>
            <p:ph type="sldImg"/>
          </p:nvPr>
        </p:nvSpPr>
        <p:spPr>
          <a:xfrm>
            <a:off x="392113" y="692150"/>
            <a:ext cx="6073775" cy="3416300"/>
          </a:xfrm>
          <a:ln/>
        </p:spPr>
      </p:sp>
      <p:sp>
        <p:nvSpPr>
          <p:cNvPr id="76803" name="Rectangle 3">
            <a:extLst>
              <a:ext uri="{FF2B5EF4-FFF2-40B4-BE49-F238E27FC236}">
                <a16:creationId xmlns:a16="http://schemas.microsoft.com/office/drawing/2014/main" id="{134C3CF2-6A3B-BD4D-98CF-3286D47A17B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really savvy ones can be a bit skeptical here, knowing that simple muxes aren’t that big a deal.   This is where I usually explain (going back to a previous picture) that the biggest difference is between DM and 2-way because with DM you can read the data immediately without waiting for the tag check.  For n-way, you need to wait.  Then the incremental cost 2-way, 3-way, 8-way, etc. is much smaller after that.</a:t>
            </a:r>
          </a:p>
        </p:txBody>
      </p:sp>
    </p:spTree>
    <p:extLst>
      <p:ext uri="{BB962C8B-B14F-4D97-AF65-F5344CB8AC3E}">
        <p14:creationId xmlns:p14="http://schemas.microsoft.com/office/powerpoint/2010/main" val="30354842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5BAEF709-4EC3-2246-B458-A2BF33233ED5}"/>
              </a:ext>
            </a:extLst>
          </p:cNvPr>
          <p:cNvSpPr>
            <a:spLocks noGrp="1" noRot="1" noChangeAspect="1" noChangeArrowheads="1" noTextEdit="1"/>
          </p:cNvSpPr>
          <p:nvPr>
            <p:ph type="sldImg"/>
          </p:nvPr>
        </p:nvSpPr>
        <p:spPr>
          <a:xfrm>
            <a:off x="406400" y="696913"/>
            <a:ext cx="6197600" cy="3486150"/>
          </a:xfrm>
          <a:ln/>
        </p:spPr>
      </p:sp>
      <p:sp>
        <p:nvSpPr>
          <p:cNvPr id="78851" name="Rectangle 3">
            <a:extLst>
              <a:ext uri="{FF2B5EF4-FFF2-40B4-BE49-F238E27FC236}">
                <a16:creationId xmlns:a16="http://schemas.microsoft.com/office/drawing/2014/main" id="{A812CE45-6E2E-144F-AD19-E1576324025A}"/>
              </a:ext>
            </a:extLst>
          </p:cNvPr>
          <p:cNvSpPr>
            <a:spLocks noGrp="1" noChangeArrowheads="1"/>
          </p:cNvSpPr>
          <p:nvPr>
            <p:ph type="body" idx="1"/>
          </p:nvPr>
        </p:nvSpPr>
        <p:spPr>
          <a:xfrm>
            <a:off x="701676" y="4416427"/>
            <a:ext cx="5607051"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Correct Answer – B – HW flipped heads (stays the same)</a:t>
            </a:r>
          </a:p>
          <a:p>
            <a:endParaRPr lang="en-US" altLang="en-US"/>
          </a:p>
          <a:p>
            <a:r>
              <a:rPr lang="en-US" altLang="en-US"/>
              <a:t>Primary Purpose:  Having students understand the impact of block size, cache size, and associativity</a:t>
            </a:r>
          </a:p>
          <a:p>
            <a:r>
              <a:rPr lang="en-US" altLang="en-US"/>
              <a:t>Concept:  Aid students in understanding the interaction of caches and real code.</a:t>
            </a:r>
          </a:p>
          <a:p>
            <a:r>
              <a:rPr lang="en-US" altLang="en-US"/>
              <a:t>Expected mistakes:  Not realizing set-associativity (A) and cache size (C) are irrelevant for streaming behavior</a:t>
            </a:r>
          </a:p>
          <a:p>
            <a:r>
              <a:rPr lang="en-US" altLang="en-US"/>
              <a:t>Post Discussion:  Discuss how each improvement would change the cache behavior</a:t>
            </a:r>
          </a:p>
        </p:txBody>
      </p:sp>
    </p:spTree>
    <p:extLst>
      <p:ext uri="{BB962C8B-B14F-4D97-AF65-F5344CB8AC3E}">
        <p14:creationId xmlns:p14="http://schemas.microsoft.com/office/powerpoint/2010/main" val="522803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3DF7115-A7CB-CD4F-AB0D-C9394D2262C1}"/>
              </a:ext>
            </a:extLst>
          </p:cNvPr>
          <p:cNvSpPr>
            <a:spLocks noGrp="1" noRot="1" noChangeAspect="1" noChangeArrowheads="1" noTextEdit="1"/>
          </p:cNvSpPr>
          <p:nvPr>
            <p:ph type="sldImg"/>
          </p:nvPr>
        </p:nvSpPr>
        <p:spPr>
          <a:xfrm>
            <a:off x="406400" y="696913"/>
            <a:ext cx="6197600" cy="3486150"/>
          </a:xfrm>
          <a:ln/>
        </p:spPr>
      </p:sp>
      <p:sp>
        <p:nvSpPr>
          <p:cNvPr id="80899" name="Rectangle 3">
            <a:extLst>
              <a:ext uri="{FF2B5EF4-FFF2-40B4-BE49-F238E27FC236}">
                <a16:creationId xmlns:a16="http://schemas.microsoft.com/office/drawing/2014/main" id="{3B8AF9A0-3F36-E141-A691-48CFD77645DC}"/>
              </a:ext>
            </a:extLst>
          </p:cNvPr>
          <p:cNvSpPr>
            <a:spLocks noGrp="1" noChangeArrowheads="1"/>
          </p:cNvSpPr>
          <p:nvPr>
            <p:ph type="body" idx="1"/>
          </p:nvPr>
        </p:nvSpPr>
        <p:spPr>
          <a:xfrm>
            <a:off x="701676" y="4416427"/>
            <a:ext cx="5607051" cy="41830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Correct Answer - E</a:t>
            </a:r>
          </a:p>
          <a:p>
            <a:endParaRPr lang="en-US" altLang="en-US"/>
          </a:p>
          <a:p>
            <a:r>
              <a:rPr lang="en-US" altLang="en-US"/>
              <a:t>Expected mistakes:  Not realizing (B) still helps for the first iteration if combined with A and C.  Also – (A) is subtle.  Because A and B are at least 32KB in size and the cache is 32KB – conflict misses are guaranteed.  Depending on how the addresses are laid out, the two arrays MAY not conflict with a 64KB cache, but it is more likely that they would.  2-way associativity would guarantee they could each stay in the cache without conflicts.</a:t>
            </a:r>
          </a:p>
          <a:p>
            <a:endParaRPr lang="en-US" altLang="en-US"/>
          </a:p>
        </p:txBody>
      </p:sp>
    </p:spTree>
    <p:extLst>
      <p:ext uri="{BB962C8B-B14F-4D97-AF65-F5344CB8AC3E}">
        <p14:creationId xmlns:p14="http://schemas.microsoft.com/office/powerpoint/2010/main" val="2020962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3BAC6C40-AEA3-7A4F-86D2-CC709671F42A}"/>
              </a:ext>
            </a:extLst>
          </p:cNvPr>
          <p:cNvSpPr>
            <a:spLocks noGrp="1" noRot="1" noChangeAspect="1" noChangeArrowheads="1" noTextEdit="1"/>
          </p:cNvSpPr>
          <p:nvPr>
            <p:ph type="sldImg"/>
          </p:nvPr>
        </p:nvSpPr>
        <p:spPr>
          <a:xfrm>
            <a:off x="392113" y="692150"/>
            <a:ext cx="6073775" cy="3416300"/>
          </a:xfrm>
          <a:ln/>
        </p:spPr>
      </p:sp>
      <p:sp>
        <p:nvSpPr>
          <p:cNvPr id="82947" name="Rectangle 3">
            <a:extLst>
              <a:ext uri="{FF2B5EF4-FFF2-40B4-BE49-F238E27FC236}">
                <a16:creationId xmlns:a16="http://schemas.microsoft.com/office/drawing/2014/main" id="{451E1E71-680D-4D4A-9ACE-46822B7F6D9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“read”</a:t>
            </a:r>
          </a:p>
          <a:p>
            <a:endParaRPr lang="en-US" altLang="en-US" dirty="0"/>
          </a:p>
          <a:p>
            <a:r>
              <a:rPr lang="en-US" altLang="en-US" dirty="0"/>
              <a:t>Two situations:</a:t>
            </a:r>
          </a:p>
          <a:p>
            <a:r>
              <a:rPr lang="en-US" altLang="en-US" dirty="0"/>
              <a:t> - Store byte/halfword on a word-architected machine</a:t>
            </a:r>
          </a:p>
          <a:p>
            <a:r>
              <a:rPr lang="en-US" altLang="en-US" dirty="0"/>
              <a:t> - Cache block &gt; word</a:t>
            </a:r>
          </a:p>
        </p:txBody>
      </p:sp>
    </p:spTree>
    <p:extLst>
      <p:ext uri="{BB962C8B-B14F-4D97-AF65-F5344CB8AC3E}">
        <p14:creationId xmlns:p14="http://schemas.microsoft.com/office/powerpoint/2010/main" val="477468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95D5AF1-0A10-FB49-AD90-8919A4EA49B9}"/>
              </a:ext>
            </a:extLst>
          </p:cNvPr>
          <p:cNvSpPr>
            <a:spLocks noGrp="1" noRot="1" noChangeAspect="1" noChangeArrowheads="1" noTextEdit="1"/>
          </p:cNvSpPr>
          <p:nvPr>
            <p:ph type="sldImg"/>
          </p:nvPr>
        </p:nvSpPr>
        <p:spPr>
          <a:xfrm>
            <a:off x="392113" y="692150"/>
            <a:ext cx="6073775" cy="3416300"/>
          </a:xfrm>
          <a:ln/>
        </p:spPr>
      </p:sp>
      <p:sp>
        <p:nvSpPr>
          <p:cNvPr id="84995" name="Rectangle 3">
            <a:extLst>
              <a:ext uri="{FF2B5EF4-FFF2-40B4-BE49-F238E27FC236}">
                <a16:creationId xmlns:a16="http://schemas.microsoft.com/office/drawing/2014/main" id="{BDFB7CEF-8387-2A47-B133-D2AE14B0ED1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“write-through”</a:t>
            </a:r>
          </a:p>
          <a:p>
            <a:r>
              <a:rPr lang="en-US" altLang="en-US"/>
              <a:t>“write-back”</a:t>
            </a:r>
          </a:p>
        </p:txBody>
      </p:sp>
    </p:spTree>
    <p:extLst>
      <p:ext uri="{BB962C8B-B14F-4D97-AF65-F5344CB8AC3E}">
        <p14:creationId xmlns:p14="http://schemas.microsoft.com/office/powerpoint/2010/main" val="2201833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161E51-F578-4AA7-8F26-1698E0F0EC79}" type="slidenum">
              <a:rPr lang="en-US" smtClean="0"/>
              <a:pPr/>
              <a:t>5</a:t>
            </a:fld>
            <a:endParaRPr lang="en-US"/>
          </a:p>
        </p:txBody>
      </p:sp>
    </p:spTree>
    <p:extLst>
      <p:ext uri="{BB962C8B-B14F-4D97-AF65-F5344CB8AC3E}">
        <p14:creationId xmlns:p14="http://schemas.microsoft.com/office/powerpoint/2010/main" val="284855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5ACCC404-E6F9-9D46-A0E2-D62C0E80DA86}"/>
              </a:ext>
            </a:extLst>
          </p:cNvPr>
          <p:cNvSpPr>
            <a:spLocks noGrp="1" noRot="1" noChangeAspect="1" noChangeArrowheads="1" noTextEdit="1"/>
          </p:cNvSpPr>
          <p:nvPr>
            <p:ph type="sldImg"/>
          </p:nvPr>
        </p:nvSpPr>
        <p:spPr>
          <a:xfrm>
            <a:off x="392113" y="692150"/>
            <a:ext cx="6073775" cy="3416300"/>
          </a:xfrm>
          <a:ln/>
        </p:spPr>
      </p:sp>
      <p:sp>
        <p:nvSpPr>
          <p:cNvPr id="87043" name="Rectangle 3">
            <a:extLst>
              <a:ext uri="{FF2B5EF4-FFF2-40B4-BE49-F238E27FC236}">
                <a16:creationId xmlns:a16="http://schemas.microsoft.com/office/drawing/2014/main" id="{3F15A948-56FF-BE45-8D9E-FADC5508F63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63015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DB4DC291-24DF-2040-9B7C-EE8E5AD2F3FC}"/>
              </a:ext>
            </a:extLst>
          </p:cNvPr>
          <p:cNvSpPr>
            <a:spLocks noGrp="1" noRot="1" noChangeAspect="1" noChangeArrowheads="1" noTextEdit="1"/>
          </p:cNvSpPr>
          <p:nvPr>
            <p:ph type="sldImg"/>
          </p:nvPr>
        </p:nvSpPr>
        <p:spPr>
          <a:xfrm>
            <a:off x="392113" y="692150"/>
            <a:ext cx="6073775" cy="3416300"/>
          </a:xfrm>
          <a:ln/>
        </p:spPr>
      </p:sp>
      <p:sp>
        <p:nvSpPr>
          <p:cNvPr id="91139" name="Rectangle 3">
            <a:extLst>
              <a:ext uri="{FF2B5EF4-FFF2-40B4-BE49-F238E27FC236}">
                <a16:creationId xmlns:a16="http://schemas.microsoft.com/office/drawing/2014/main" id="{8D3EB4F1-E6F8-B44C-8287-53E9763D793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7385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a:extLst>
              <a:ext uri="{FF2B5EF4-FFF2-40B4-BE49-F238E27FC236}">
                <a16:creationId xmlns:a16="http://schemas.microsoft.com/office/drawing/2014/main" id="{7EB8094C-0563-2347-A424-5DF0AE172BCE}"/>
              </a:ext>
            </a:extLst>
          </p:cNvPr>
          <p:cNvSpPr>
            <a:spLocks noGrp="1" noRot="1" noChangeAspect="1" noTextEdit="1"/>
          </p:cNvSpPr>
          <p:nvPr>
            <p:ph type="sldImg"/>
          </p:nvPr>
        </p:nvSpPr>
        <p:spPr>
          <a:xfrm>
            <a:off x="392113" y="692150"/>
            <a:ext cx="6073775" cy="3416300"/>
          </a:xfrm>
          <a:ln/>
        </p:spPr>
      </p:sp>
      <p:sp>
        <p:nvSpPr>
          <p:cNvPr id="93187" name="Notes Placeholder 2">
            <a:extLst>
              <a:ext uri="{FF2B5EF4-FFF2-40B4-BE49-F238E27FC236}">
                <a16:creationId xmlns:a16="http://schemas.microsoft.com/office/drawing/2014/main" id="{7B696D92-B377-C640-A77D-16397895F156}"/>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014918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593C957-5834-464C-9EA8-E69B19295C94}"/>
              </a:ext>
            </a:extLst>
          </p:cNvPr>
          <p:cNvSpPr>
            <a:spLocks noGrp="1" noRot="1" noChangeAspect="1" noChangeArrowheads="1" noTextEdit="1"/>
          </p:cNvSpPr>
          <p:nvPr>
            <p:ph type="sldImg"/>
          </p:nvPr>
        </p:nvSpPr>
        <p:spPr>
          <a:xfrm>
            <a:off x="417513" y="703263"/>
            <a:ext cx="6175375" cy="3473450"/>
          </a:xfrm>
          <a:ln/>
        </p:spPr>
      </p:sp>
      <p:sp>
        <p:nvSpPr>
          <p:cNvPr id="95235" name="Rectangle 3">
            <a:extLst>
              <a:ext uri="{FF2B5EF4-FFF2-40B4-BE49-F238E27FC236}">
                <a16:creationId xmlns:a16="http://schemas.microsoft.com/office/drawing/2014/main" id="{728D1F8D-8EE4-274D-8FA0-5257BF91795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CPI = 1 + %insts*%miss*miss_penalty</a:t>
            </a:r>
          </a:p>
          <a:p>
            <a:r>
              <a:rPr lang="en-US" altLang="en-US"/>
              <a:t>CPI = 1+(1.0)*.04*12 + .2*.10*12 = 1+ .48+.24 =1.72</a:t>
            </a:r>
          </a:p>
          <a:p>
            <a:r>
              <a:rPr lang="en-US" altLang="en-US"/>
              <a:t>Work out on next slide</a:t>
            </a:r>
          </a:p>
          <a:p>
            <a:endParaRPr lang="en-US" altLang="en-US"/>
          </a:p>
        </p:txBody>
      </p:sp>
    </p:spTree>
    <p:extLst>
      <p:ext uri="{BB962C8B-B14F-4D97-AF65-F5344CB8AC3E}">
        <p14:creationId xmlns:p14="http://schemas.microsoft.com/office/powerpoint/2010/main" val="2178417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FB963278-5EA1-674A-87C4-B6D0CD835B3A}"/>
              </a:ext>
            </a:extLst>
          </p:cNvPr>
          <p:cNvSpPr>
            <a:spLocks noGrp="1" noRot="1" noChangeAspect="1" noChangeArrowheads="1" noTextEdit="1"/>
          </p:cNvSpPr>
          <p:nvPr>
            <p:ph type="sldImg"/>
          </p:nvPr>
        </p:nvSpPr>
        <p:spPr>
          <a:xfrm>
            <a:off x="392113" y="692150"/>
            <a:ext cx="6073775" cy="3416300"/>
          </a:xfrm>
          <a:ln/>
        </p:spPr>
      </p:sp>
      <p:sp>
        <p:nvSpPr>
          <p:cNvPr id="99331" name="Rectangle 3">
            <a:extLst>
              <a:ext uri="{FF2B5EF4-FFF2-40B4-BE49-F238E27FC236}">
                <a16:creationId xmlns:a16="http://schemas.microsoft.com/office/drawing/2014/main" id="{5347BBB9-E069-514D-8027-7C8B95256AE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29824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33159956-B483-6444-8BEB-0B1F6A4AEE61}"/>
              </a:ext>
            </a:extLst>
          </p:cNvPr>
          <p:cNvSpPr>
            <a:spLocks noGrp="1" noRot="1" noChangeAspect="1" noChangeArrowheads="1" noTextEdit="1"/>
          </p:cNvSpPr>
          <p:nvPr>
            <p:ph type="sldImg"/>
          </p:nvPr>
        </p:nvSpPr>
        <p:spPr>
          <a:xfrm>
            <a:off x="392113" y="692150"/>
            <a:ext cx="6073775" cy="3416300"/>
          </a:xfrm>
          <a:ln/>
        </p:spPr>
      </p:sp>
      <p:sp>
        <p:nvSpPr>
          <p:cNvPr id="101379" name="Rectangle 3">
            <a:extLst>
              <a:ext uri="{FF2B5EF4-FFF2-40B4-BE49-F238E27FC236}">
                <a16:creationId xmlns:a16="http://schemas.microsoft.com/office/drawing/2014/main" id="{6B3CC69C-9405-6843-A88D-39AC9DB4C07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585826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3C1F4095-3DE7-E845-A807-696C19CF77E0}"/>
              </a:ext>
            </a:extLst>
          </p:cNvPr>
          <p:cNvSpPr>
            <a:spLocks noGrp="1" noRot="1" noChangeAspect="1" noChangeArrowheads="1" noTextEdit="1"/>
          </p:cNvSpPr>
          <p:nvPr>
            <p:ph type="sldImg"/>
          </p:nvPr>
        </p:nvSpPr>
        <p:spPr>
          <a:xfrm>
            <a:off x="392113" y="692150"/>
            <a:ext cx="6073775" cy="3416300"/>
          </a:xfrm>
          <a:ln/>
        </p:spPr>
      </p:sp>
      <p:sp>
        <p:nvSpPr>
          <p:cNvPr id="103427" name="Rectangle 3">
            <a:extLst>
              <a:ext uri="{FF2B5EF4-FFF2-40B4-BE49-F238E27FC236}">
                <a16:creationId xmlns:a16="http://schemas.microsoft.com/office/drawing/2014/main" id="{EB28D980-650A-3544-8363-D86057E499A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It isn’t obvious that associativity doesn’t have to be power of 2 (for more struggling students, I guess, it’s not clear that the others must be!), so it’s good to get them to figure out why you can have a 96 kb cache (not a power of 2), as it’s a 3-way SA cache.</a:t>
            </a:r>
          </a:p>
          <a:p>
            <a:endParaRPr lang="en-US" altLang="en-US"/>
          </a:p>
          <a:p>
            <a:r>
              <a:rPr lang="en-US" altLang="en-US"/>
              <a:t>I use this example because this was the very first 2-level on-chip cache, and was a bit of an eye opener (actually the Jouppi paper that preceded the design).  I like to talk about how a 2-level on chip cache, even when the technology is constant, still allows you to get fast access and low miss rate with one design.  It’s also an opportunity to explain that cache access time is highly correlated with size.</a:t>
            </a:r>
          </a:p>
          <a:p>
            <a:endParaRPr lang="en-US" altLang="en-US"/>
          </a:p>
        </p:txBody>
      </p:sp>
    </p:spTree>
    <p:extLst>
      <p:ext uri="{BB962C8B-B14F-4D97-AF65-F5344CB8AC3E}">
        <p14:creationId xmlns:p14="http://schemas.microsoft.com/office/powerpoint/2010/main" val="3878207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92D115B9-89F6-7D4E-91E3-A5085F646B30}"/>
              </a:ext>
            </a:extLst>
          </p:cNvPr>
          <p:cNvSpPr>
            <a:spLocks noGrp="1" noRot="1" noChangeAspect="1" noChangeArrowheads="1" noTextEdit="1"/>
          </p:cNvSpPr>
          <p:nvPr>
            <p:ph type="sldImg"/>
          </p:nvPr>
        </p:nvSpPr>
        <p:spPr>
          <a:xfrm>
            <a:off x="392113" y="692150"/>
            <a:ext cx="6073775" cy="3416300"/>
          </a:xfrm>
          <a:ln/>
        </p:spPr>
      </p:sp>
      <p:sp>
        <p:nvSpPr>
          <p:cNvPr id="107523" name="Rectangle 3">
            <a:extLst>
              <a:ext uri="{FF2B5EF4-FFF2-40B4-BE49-F238E27FC236}">
                <a16:creationId xmlns:a16="http://schemas.microsoft.com/office/drawing/2014/main" id="{D65DAC3B-4CD2-FD47-8034-F1D8CF4396F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Explain capacity vs. conflict as “would also occur in fully-associative cache with LRU”</a:t>
            </a:r>
          </a:p>
        </p:txBody>
      </p:sp>
    </p:spTree>
    <p:extLst>
      <p:ext uri="{BB962C8B-B14F-4D97-AF65-F5344CB8AC3E}">
        <p14:creationId xmlns:p14="http://schemas.microsoft.com/office/powerpoint/2010/main" val="3577297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445267-E1A4-074A-A884-6BFE3F4EEE2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34207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2511342B-3A6C-464D-8BE4-4794E207651A}"/>
              </a:ext>
            </a:extLst>
          </p:cNvPr>
          <p:cNvSpPr>
            <a:spLocks noGrp="1" noRot="1" noChangeAspect="1" noChangeArrowheads="1" noTextEdit="1"/>
          </p:cNvSpPr>
          <p:nvPr>
            <p:ph type="sldImg"/>
          </p:nvPr>
        </p:nvSpPr>
        <p:spPr>
          <a:xfrm>
            <a:off x="392113" y="692150"/>
            <a:ext cx="6073775" cy="3416300"/>
          </a:xfrm>
          <a:ln/>
        </p:spPr>
      </p:sp>
      <p:sp>
        <p:nvSpPr>
          <p:cNvPr id="110595" name="Rectangle 3">
            <a:extLst>
              <a:ext uri="{FF2B5EF4-FFF2-40B4-BE49-F238E27FC236}">
                <a16:creationId xmlns:a16="http://schemas.microsoft.com/office/drawing/2014/main" id="{AD2BAA2F-1856-CE48-8EE1-7EE44CEC0DC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I suppose if we’re really struggling with conversation in online classes, these could be turned into poll questions, etc.  I much prefer open discussion, if possible.</a:t>
            </a:r>
          </a:p>
          <a:p>
            <a:endParaRPr lang="en-US" altLang="en-US"/>
          </a:p>
          <a:p>
            <a:r>
              <a:rPr lang="en-US" altLang="en-US"/>
              <a:t>The key here – does anyone in the class recognize that bigger caches are a solution to conflict misses?</a:t>
            </a:r>
          </a:p>
        </p:txBody>
      </p:sp>
    </p:spTree>
    <p:extLst>
      <p:ext uri="{BB962C8B-B14F-4D97-AF65-F5344CB8AC3E}">
        <p14:creationId xmlns:p14="http://schemas.microsoft.com/office/powerpoint/2010/main" val="2544461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literally these loops, but multi-dimensional math, which boils down to loops of basic op’s marching through arrays</a:t>
            </a:r>
          </a:p>
        </p:txBody>
      </p:sp>
      <p:sp>
        <p:nvSpPr>
          <p:cNvPr id="4" name="Slide Number Placeholder 3"/>
          <p:cNvSpPr>
            <a:spLocks noGrp="1"/>
          </p:cNvSpPr>
          <p:nvPr>
            <p:ph type="sldNum" sz="quarter" idx="5"/>
          </p:nvPr>
        </p:nvSpPr>
        <p:spPr/>
        <p:txBody>
          <a:bodyPr/>
          <a:lstStyle/>
          <a:p>
            <a:fld id="{5F161E51-F578-4AA7-8F26-1698E0F0EC79}" type="slidenum">
              <a:rPr lang="en-US" smtClean="0"/>
              <a:pPr/>
              <a:t>6</a:t>
            </a:fld>
            <a:endParaRPr lang="en-US"/>
          </a:p>
        </p:txBody>
      </p:sp>
    </p:spTree>
    <p:extLst>
      <p:ext uri="{BB962C8B-B14F-4D97-AF65-F5344CB8AC3E}">
        <p14:creationId xmlns:p14="http://schemas.microsoft.com/office/powerpoint/2010/main" val="7543564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13AB958-1AD2-C443-944D-32DEAA76477C}"/>
              </a:ext>
            </a:extLst>
          </p:cNvPr>
          <p:cNvSpPr>
            <a:spLocks noGrp="1" noRot="1" noChangeAspect="1" noChangeArrowheads="1" noTextEdit="1"/>
          </p:cNvSpPr>
          <p:nvPr>
            <p:ph type="sldImg"/>
          </p:nvPr>
        </p:nvSpPr>
        <p:spPr>
          <a:xfrm>
            <a:off x="392113" y="692150"/>
            <a:ext cx="6073775" cy="3416300"/>
          </a:xfrm>
          <a:ln/>
        </p:spPr>
      </p:sp>
      <p:sp>
        <p:nvSpPr>
          <p:cNvPr id="112643" name="Rectangle 3">
            <a:extLst>
              <a:ext uri="{FF2B5EF4-FFF2-40B4-BE49-F238E27FC236}">
                <a16:creationId xmlns:a16="http://schemas.microsoft.com/office/drawing/2014/main" id="{7DFF065E-A428-7A45-A1ED-79370483B2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73849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DAB8E9BF-93D0-1446-ADFE-83488255BBB5}"/>
              </a:ext>
            </a:extLst>
          </p:cNvPr>
          <p:cNvSpPr>
            <a:spLocks noGrp="1" noRot="1" noChangeAspect="1" noChangeArrowheads="1" noTextEdit="1"/>
          </p:cNvSpPr>
          <p:nvPr>
            <p:ph type="sldImg"/>
          </p:nvPr>
        </p:nvSpPr>
        <p:spPr>
          <a:xfrm>
            <a:off x="392113" y="692150"/>
            <a:ext cx="6073775" cy="3416300"/>
          </a:xfrm>
          <a:ln/>
        </p:spPr>
      </p:sp>
      <p:sp>
        <p:nvSpPr>
          <p:cNvPr id="114691" name="Rectangle 3">
            <a:extLst>
              <a:ext uri="{FF2B5EF4-FFF2-40B4-BE49-F238E27FC236}">
                <a16:creationId xmlns:a16="http://schemas.microsoft.com/office/drawing/2014/main" id="{06FFE669-0081-3147-A437-6C365F339EC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NMRU = not-most-recently-used</a:t>
            </a:r>
          </a:p>
        </p:txBody>
      </p:sp>
    </p:spTree>
    <p:extLst>
      <p:ext uri="{BB962C8B-B14F-4D97-AF65-F5344CB8AC3E}">
        <p14:creationId xmlns:p14="http://schemas.microsoft.com/office/powerpoint/2010/main" val="37691222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F4C471AE-936D-ED4B-ADF4-71F141CF510C}"/>
              </a:ext>
            </a:extLst>
          </p:cNvPr>
          <p:cNvSpPr>
            <a:spLocks noGrp="1" noRot="1" noChangeAspect="1" noChangeArrowheads="1" noTextEdit="1"/>
          </p:cNvSpPr>
          <p:nvPr>
            <p:ph type="sldImg"/>
          </p:nvPr>
        </p:nvSpPr>
        <p:spPr>
          <a:xfrm>
            <a:off x="392113" y="692150"/>
            <a:ext cx="6073775" cy="3416300"/>
          </a:xfrm>
          <a:ln/>
        </p:spPr>
      </p:sp>
      <p:sp>
        <p:nvSpPr>
          <p:cNvPr id="116739" name="Rectangle 3">
            <a:extLst>
              <a:ext uri="{FF2B5EF4-FFF2-40B4-BE49-F238E27FC236}">
                <a16:creationId xmlns:a16="http://schemas.microsoft.com/office/drawing/2014/main" id="{D5BD2865-957A-6541-B4D5-BE0F2CA32A4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Emphasize that splitting I/D L1 eliminates the IM/DM structural hazard</a:t>
            </a:r>
          </a:p>
        </p:txBody>
      </p:sp>
    </p:spTree>
    <p:extLst>
      <p:ext uri="{BB962C8B-B14F-4D97-AF65-F5344CB8AC3E}">
        <p14:creationId xmlns:p14="http://schemas.microsoft.com/office/powerpoint/2010/main" val="30167553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CED6A4CA-98AA-D947-ACE0-C033731CB697}"/>
              </a:ext>
            </a:extLst>
          </p:cNvPr>
          <p:cNvSpPr>
            <a:spLocks noGrp="1" noRot="1" noChangeAspect="1" noTextEdit="1"/>
          </p:cNvSpPr>
          <p:nvPr>
            <p:ph type="sldImg"/>
          </p:nvPr>
        </p:nvSpPr>
        <p:spPr>
          <a:xfrm>
            <a:off x="392113" y="692150"/>
            <a:ext cx="6073775" cy="3416300"/>
          </a:xfrm>
          <a:ln/>
        </p:spPr>
      </p:sp>
      <p:sp>
        <p:nvSpPr>
          <p:cNvPr id="120835" name="Notes Placeholder 2">
            <a:extLst>
              <a:ext uri="{FF2B5EF4-FFF2-40B4-BE49-F238E27FC236}">
                <a16:creationId xmlns:a16="http://schemas.microsoft.com/office/drawing/2014/main" id="{74360FCA-4A79-214A-AB94-5770B087B17B}"/>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896241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F67B68BF-7005-AB4E-AB29-732A49C121F6}"/>
              </a:ext>
            </a:extLst>
          </p:cNvPr>
          <p:cNvSpPr>
            <a:spLocks noGrp="1" noRot="1" noChangeAspect="1" noChangeArrowheads="1" noTextEdit="1"/>
          </p:cNvSpPr>
          <p:nvPr>
            <p:ph type="sldImg"/>
          </p:nvPr>
        </p:nvSpPr>
        <p:spPr>
          <a:xfrm>
            <a:off x="392113" y="692150"/>
            <a:ext cx="6073775" cy="3416300"/>
          </a:xfrm>
          <a:ln/>
        </p:spPr>
      </p:sp>
      <p:sp>
        <p:nvSpPr>
          <p:cNvPr id="122883" name="Rectangle 3">
            <a:extLst>
              <a:ext uri="{FF2B5EF4-FFF2-40B4-BE49-F238E27FC236}">
                <a16:creationId xmlns:a16="http://schemas.microsoft.com/office/drawing/2014/main" id="{2C96F472-A84C-5F41-B5D6-378ABB519E3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49740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61E51-F578-4AA7-8F26-1698E0F0EC79}" type="slidenum">
              <a:rPr lang="en-US" smtClean="0"/>
              <a:pPr/>
              <a:t>76</a:t>
            </a:fld>
            <a:endParaRPr lang="en-US"/>
          </a:p>
        </p:txBody>
      </p:sp>
    </p:spTree>
    <p:extLst>
      <p:ext uri="{BB962C8B-B14F-4D97-AF65-F5344CB8AC3E}">
        <p14:creationId xmlns:p14="http://schemas.microsoft.com/office/powerpoint/2010/main" val="7248299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92</a:t>
            </a:fld>
            <a:endParaRPr lang="en-US"/>
          </a:p>
        </p:txBody>
      </p:sp>
    </p:spTree>
    <p:extLst>
      <p:ext uri="{BB962C8B-B14F-4D97-AF65-F5344CB8AC3E}">
        <p14:creationId xmlns:p14="http://schemas.microsoft.com/office/powerpoint/2010/main" val="24196611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93</a:t>
            </a:fld>
            <a:endParaRPr lang="en-US"/>
          </a:p>
        </p:txBody>
      </p:sp>
    </p:spTree>
    <p:extLst>
      <p:ext uri="{BB962C8B-B14F-4D97-AF65-F5344CB8AC3E}">
        <p14:creationId xmlns:p14="http://schemas.microsoft.com/office/powerpoint/2010/main" val="118125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94</a:t>
            </a:fld>
            <a:endParaRPr lang="en-US"/>
          </a:p>
        </p:txBody>
      </p:sp>
    </p:spTree>
    <p:extLst>
      <p:ext uri="{BB962C8B-B14F-4D97-AF65-F5344CB8AC3E}">
        <p14:creationId xmlns:p14="http://schemas.microsoft.com/office/powerpoint/2010/main" val="1720320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Loop fusion is merging two or more loops.</a:t>
            </a:r>
          </a:p>
        </p:txBody>
      </p:sp>
      <p:sp>
        <p:nvSpPr>
          <p:cNvPr id="4" name="Slide Number Placeholder 3"/>
          <p:cNvSpPr>
            <a:spLocks noGrp="1"/>
          </p:cNvSpPr>
          <p:nvPr>
            <p:ph type="sldNum" sz="quarter" idx="10"/>
          </p:nvPr>
        </p:nvSpPr>
        <p:spPr/>
        <p:txBody>
          <a:bodyPr/>
          <a:lstStyle/>
          <a:p>
            <a:fld id="{5F161E51-F578-4AA7-8F26-1698E0F0EC79}" type="slidenum">
              <a:rPr lang="en-US" smtClean="0"/>
              <a:pPr/>
              <a:t>107</a:t>
            </a:fld>
            <a:endParaRPr lang="en-US"/>
          </a:p>
        </p:txBody>
      </p:sp>
    </p:spTree>
    <p:extLst>
      <p:ext uri="{BB962C8B-B14F-4D97-AF65-F5344CB8AC3E}">
        <p14:creationId xmlns:p14="http://schemas.microsoft.com/office/powerpoint/2010/main" val="86800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A8828B0-DBD0-EB44-BF7B-CA78003E6B7F}"/>
              </a:ext>
            </a:extLst>
          </p:cNvPr>
          <p:cNvSpPr>
            <a:spLocks noGrp="1" noRot="1" noChangeAspect="1" noChangeArrowheads="1" noTextEdit="1"/>
          </p:cNvSpPr>
          <p:nvPr>
            <p:ph type="sldImg"/>
          </p:nvPr>
        </p:nvSpPr>
        <p:spPr>
          <a:xfrm>
            <a:off x="2293938" y="519113"/>
            <a:ext cx="4556125" cy="2562225"/>
          </a:xfrm>
          <a:ln/>
        </p:spPr>
      </p:sp>
      <p:sp>
        <p:nvSpPr>
          <p:cNvPr id="18435" name="Rectangle 3">
            <a:extLst>
              <a:ext uri="{FF2B5EF4-FFF2-40B4-BE49-F238E27FC236}">
                <a16:creationId xmlns:a16="http://schemas.microsoft.com/office/drawing/2014/main" id="{0595B958-10BA-DB4A-A661-F967B413BE5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I can’t remember if I checked this data recently.  May be obsolete.</a:t>
            </a:r>
          </a:p>
        </p:txBody>
      </p:sp>
    </p:spTree>
    <p:extLst>
      <p:ext uri="{BB962C8B-B14F-4D97-AF65-F5344CB8AC3E}">
        <p14:creationId xmlns:p14="http://schemas.microsoft.com/office/powerpoint/2010/main" val="34187432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Loop fusion is merging two or more loops.</a:t>
            </a:r>
          </a:p>
        </p:txBody>
      </p:sp>
      <p:sp>
        <p:nvSpPr>
          <p:cNvPr id="4" name="Slide Number Placeholder 3"/>
          <p:cNvSpPr>
            <a:spLocks noGrp="1"/>
          </p:cNvSpPr>
          <p:nvPr>
            <p:ph type="sldNum" sz="quarter" idx="10"/>
          </p:nvPr>
        </p:nvSpPr>
        <p:spPr/>
        <p:txBody>
          <a:bodyPr/>
          <a:lstStyle/>
          <a:p>
            <a:fld id="{5F161E51-F578-4AA7-8F26-1698E0F0EC79}" type="slidenum">
              <a:rPr lang="en-US" smtClean="0"/>
              <a:pPr/>
              <a:t>108</a:t>
            </a:fld>
            <a:endParaRPr lang="en-US"/>
          </a:p>
        </p:txBody>
      </p:sp>
    </p:spTree>
    <p:extLst>
      <p:ext uri="{BB962C8B-B14F-4D97-AF65-F5344CB8AC3E}">
        <p14:creationId xmlns:p14="http://schemas.microsoft.com/office/powerpoint/2010/main" val="180120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3307A7D-A734-C242-9B55-953DBABB5ECE}"/>
              </a:ext>
            </a:extLst>
          </p:cNvPr>
          <p:cNvSpPr>
            <a:spLocks noGrp="1" noRot="1" noChangeAspect="1" noChangeArrowheads="1" noTextEdit="1"/>
          </p:cNvSpPr>
          <p:nvPr>
            <p:ph type="sldImg"/>
          </p:nvPr>
        </p:nvSpPr>
        <p:spPr>
          <a:xfrm>
            <a:off x="2293938" y="519113"/>
            <a:ext cx="4556125" cy="2562225"/>
          </a:xfrm>
          <a:ln/>
        </p:spPr>
      </p:sp>
      <p:sp>
        <p:nvSpPr>
          <p:cNvPr id="20483" name="Rectangle 3">
            <a:extLst>
              <a:ext uri="{FF2B5EF4-FFF2-40B4-BE49-F238E27FC236}">
                <a16:creationId xmlns:a16="http://schemas.microsoft.com/office/drawing/2014/main" id="{06BD7B8B-73AB-204F-89A8-170278D6E8E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I keep this structure, even though off-chip caches are less common.  But they are a possibility, and not non-existent.  But I do mention they are rare now (used to be required)</a:t>
            </a:r>
          </a:p>
        </p:txBody>
      </p:sp>
    </p:spTree>
    <p:extLst>
      <p:ext uri="{BB962C8B-B14F-4D97-AF65-F5344CB8AC3E}">
        <p14:creationId xmlns:p14="http://schemas.microsoft.com/office/powerpoint/2010/main" val="834586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696FF82-4BE2-4F49-BE39-92597A462B12}"/>
              </a:ext>
            </a:extLst>
          </p:cNvPr>
          <p:cNvSpPr>
            <a:spLocks noGrp="1" noRot="1" noChangeAspect="1" noChangeArrowheads="1" noTextEdit="1"/>
          </p:cNvSpPr>
          <p:nvPr>
            <p:ph type="sldImg"/>
          </p:nvPr>
        </p:nvSpPr>
        <p:spPr>
          <a:xfrm>
            <a:off x="2293938" y="519113"/>
            <a:ext cx="4556125" cy="2562225"/>
          </a:xfrm>
          <a:ln/>
        </p:spPr>
      </p:sp>
      <p:sp>
        <p:nvSpPr>
          <p:cNvPr id="22531" name="Rectangle 3">
            <a:extLst>
              <a:ext uri="{FF2B5EF4-FFF2-40B4-BE49-F238E27FC236}">
                <a16:creationId xmlns:a16="http://schemas.microsoft.com/office/drawing/2014/main" id="{622171A4-8425-3D4E-A115-E32DEEAA8B6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DMT: I do spend a fair amount of time on next few slides.</a:t>
            </a:r>
          </a:p>
        </p:txBody>
      </p:sp>
    </p:spTree>
    <p:extLst>
      <p:ext uri="{BB962C8B-B14F-4D97-AF65-F5344CB8AC3E}">
        <p14:creationId xmlns:p14="http://schemas.microsoft.com/office/powerpoint/2010/main" val="2024133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a:extLst>
              <a:ext uri="{FF2B5EF4-FFF2-40B4-BE49-F238E27FC236}">
                <a16:creationId xmlns:a16="http://schemas.microsoft.com/office/drawing/2014/main" id="{5B3943B5-9312-164E-83A5-746AD8E19DB0}"/>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9" name="Date Placeholder 8">
            <a:extLst>
              <a:ext uri="{FF2B5EF4-FFF2-40B4-BE49-F238E27FC236}">
                <a16:creationId xmlns:a16="http://schemas.microsoft.com/office/drawing/2014/main" id="{528ECB4F-7160-354E-BF6A-4AA635C6AF58}"/>
              </a:ext>
            </a:extLst>
          </p:cNvPr>
          <p:cNvSpPr>
            <a:spLocks noGrp="1"/>
          </p:cNvSpPr>
          <p:nvPr>
            <p:ph type="dt" sz="half" idx="12"/>
          </p:nvPr>
        </p:nvSpPr>
        <p:spPr/>
        <p:txBody>
          <a:bodyPr/>
          <a:lstStyle/>
          <a:p>
            <a:r>
              <a:rPr lang="en-US"/>
              <a:t>‹#›</a:t>
            </a:r>
            <a:endParaRPr lang="en-US" dirty="0"/>
          </a:p>
        </p:txBody>
      </p:sp>
    </p:spTree>
    <p:extLst>
      <p:ext uri="{BB962C8B-B14F-4D97-AF65-F5344CB8AC3E}">
        <p14:creationId xmlns:p14="http://schemas.microsoft.com/office/powerpoint/2010/main" val="236147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DFA31C-F0D3-834F-B7D3-F20946BD1CE1}"/>
              </a:ext>
            </a:extLst>
          </p:cNvPr>
          <p:cNvSpPr>
            <a:spLocks noGrp="1"/>
          </p:cNvSpPr>
          <p:nvPr>
            <p:ph type="dt" sz="half" idx="10"/>
          </p:nvPr>
        </p:nvSpPr>
        <p:spPr/>
        <p:txBody>
          <a:bodyPr/>
          <a:lstStyle/>
          <a:p>
            <a:r>
              <a:rPr lang="en-US"/>
              <a:t>‹#›</a:t>
            </a:r>
            <a:endParaRPr lang="en-US" dirty="0"/>
          </a:p>
        </p:txBody>
      </p:sp>
      <p:sp>
        <p:nvSpPr>
          <p:cNvPr id="8" name="Footer Placeholder 7">
            <a:extLst>
              <a:ext uri="{FF2B5EF4-FFF2-40B4-BE49-F238E27FC236}">
                <a16:creationId xmlns:a16="http://schemas.microsoft.com/office/drawing/2014/main" id="{15CFFAAE-E3E7-F842-8D62-FBC1B4BD1E47}"/>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519975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207D01-F95C-3F47-AD72-B2D5CE0F2AC3}"/>
              </a:ext>
            </a:extLst>
          </p:cNvPr>
          <p:cNvSpPr>
            <a:spLocks noGrp="1"/>
          </p:cNvSpPr>
          <p:nvPr>
            <p:ph type="dt" sz="half" idx="10"/>
          </p:nvPr>
        </p:nvSpPr>
        <p:spPr/>
        <p:txBody>
          <a:bodyPr/>
          <a:lstStyle/>
          <a:p>
            <a:r>
              <a:rPr lang="en-US"/>
              <a:t>‹#›</a:t>
            </a:r>
            <a:endParaRPr lang="en-US" dirty="0"/>
          </a:p>
        </p:txBody>
      </p:sp>
      <p:sp>
        <p:nvSpPr>
          <p:cNvPr id="8" name="Footer Placeholder 7">
            <a:extLst>
              <a:ext uri="{FF2B5EF4-FFF2-40B4-BE49-F238E27FC236}">
                <a16:creationId xmlns:a16="http://schemas.microsoft.com/office/drawing/2014/main" id="{92309120-E64E-2645-811C-3C75E6842A07}"/>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7772247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9" name="Slide Number Placeholder 5">
            <a:extLst>
              <a:ext uri="{FF2B5EF4-FFF2-40B4-BE49-F238E27FC236}">
                <a16:creationId xmlns:a16="http://schemas.microsoft.com/office/drawing/2014/main" id="{C4572777-4A4A-5E46-9687-6493DC1CD0C3}"/>
              </a:ext>
            </a:extLst>
          </p:cNvPr>
          <p:cNvSpPr>
            <a:spLocks noGrp="1"/>
          </p:cNvSpPr>
          <p:nvPr>
            <p:ph type="sldNum" sz="quarter" idx="12"/>
          </p:nvPr>
        </p:nvSpPr>
        <p:spPr>
          <a:xfrm>
            <a:off x="9753600" y="6356351"/>
            <a:ext cx="1828800" cy="365125"/>
          </a:xfrm>
          <a:prstGeom prst="rect">
            <a:avLst/>
          </a:prstGeom>
        </p:spPr>
        <p:txBody>
          <a:bodyPr/>
          <a:lstStyle>
            <a:lvl1pPr algn="r">
              <a:defRPr sz="1067">
                <a:solidFill>
                  <a:schemeClr val="bg1">
                    <a:lumMod val="50000"/>
                  </a:schemeClr>
                </a:solidFill>
                <a:latin typeface="Seravek" panose="020B0503040000020004" pitchFamily="34" charset="0"/>
              </a:defRPr>
            </a:lvl1pPr>
          </a:lstStyle>
          <a:p>
            <a:fld id="{434A358D-2637-E146-A3BD-05BD470B507B}" type="slidenum">
              <a:rPr lang="en-US" smtClean="0"/>
              <a:pPr/>
              <a:t>‹#›</a:t>
            </a:fld>
            <a:endParaRPr lang="en-US"/>
          </a:p>
        </p:txBody>
      </p:sp>
    </p:spTree>
    <p:extLst>
      <p:ext uri="{BB962C8B-B14F-4D97-AF65-F5344CB8AC3E}">
        <p14:creationId xmlns:p14="http://schemas.microsoft.com/office/powerpoint/2010/main" val="57720080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667"/>
            </a:lvl1pPr>
            <a:lvl2pPr>
              <a:defRPr sz="2400"/>
            </a:lvl2pPr>
            <a:lvl3pPr>
              <a:defRPr sz="2133"/>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9753600" y="6356351"/>
            <a:ext cx="1828800" cy="365125"/>
          </a:xfrm>
          <a:prstGeom prst="rect">
            <a:avLst/>
          </a:prstGeom>
        </p:spPr>
        <p:txBody>
          <a:bodyPr/>
          <a:lstStyle>
            <a:lvl1pPr>
              <a:defRPr sz="1067">
                <a:solidFill>
                  <a:schemeClr val="bg1">
                    <a:lumMod val="50000"/>
                  </a:schemeClr>
                </a:solidFill>
                <a:latin typeface="Seravek" panose="020B0503040000020004" pitchFamily="34" charset="0"/>
              </a:defRPr>
            </a:lvl1pPr>
          </a:lstStyle>
          <a:p>
            <a:pPr algn="r"/>
            <a:fld id="{434A358D-2637-E146-A3BD-05BD470B507B}" type="slidenum">
              <a:rPr lang="en-US" smtClean="0"/>
              <a:pPr algn="r"/>
              <a:t>‹#›</a:t>
            </a:fld>
            <a:endParaRPr lang="en-US" dirty="0"/>
          </a:p>
        </p:txBody>
      </p:sp>
    </p:spTree>
    <p:extLst>
      <p:ext uri="{BB962C8B-B14F-4D97-AF65-F5344CB8AC3E}">
        <p14:creationId xmlns:p14="http://schemas.microsoft.com/office/powerpoint/2010/main" val="31474898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7D90D492-3C35-6140-A490-D4E4524E8341}"/>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8" name="Footer Placeholder 4">
            <a:extLst>
              <a:ext uri="{FF2B5EF4-FFF2-40B4-BE49-F238E27FC236}">
                <a16:creationId xmlns:a16="http://schemas.microsoft.com/office/drawing/2014/main" id="{CC6C4AAE-B307-424A-A75E-4853479EAB91}"/>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D709E335-1AA7-FA41-9501-17A49EB0B9C6}"/>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24335435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67"/>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667"/>
            </a:lvl1pPr>
            <a:lvl2pPr>
              <a:defRPr sz="2400"/>
            </a:lvl2pPr>
            <a:lvl3pPr>
              <a:defRPr sz="2133"/>
            </a:lvl3pPr>
            <a:lvl4pPr>
              <a:defRPr sz="1867"/>
            </a:lvl4pPr>
            <a:lvl5pP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FB9610D1-8575-AB46-B049-9F20775D2604}"/>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9" name="Footer Placeholder 4">
            <a:extLst>
              <a:ext uri="{FF2B5EF4-FFF2-40B4-BE49-F238E27FC236}">
                <a16:creationId xmlns:a16="http://schemas.microsoft.com/office/drawing/2014/main" id="{D0FB2F4A-4C90-3743-8169-93ED0319710A}"/>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10" name="Slide Number Placeholder 5">
            <a:extLst>
              <a:ext uri="{FF2B5EF4-FFF2-40B4-BE49-F238E27FC236}">
                <a16:creationId xmlns:a16="http://schemas.microsoft.com/office/drawing/2014/main" id="{DFCD5224-4A6F-7E42-8B00-754543E307E5}"/>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57637068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AF704055-4553-CE4A-BD00-69B83A2CAF98}"/>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11" name="Footer Placeholder 4">
            <a:extLst>
              <a:ext uri="{FF2B5EF4-FFF2-40B4-BE49-F238E27FC236}">
                <a16:creationId xmlns:a16="http://schemas.microsoft.com/office/drawing/2014/main" id="{E83D365A-DB80-F940-96DB-1EACDDE96197}"/>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12" name="Slide Number Placeholder 5">
            <a:extLst>
              <a:ext uri="{FF2B5EF4-FFF2-40B4-BE49-F238E27FC236}">
                <a16:creationId xmlns:a16="http://schemas.microsoft.com/office/drawing/2014/main" id="{E5607E39-4347-5B4A-B770-0DD134FAEFB7}"/>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22110471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64675029-3143-A94C-8B1D-21D4E52FE782}"/>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7" name="Footer Placeholder 4">
            <a:extLst>
              <a:ext uri="{FF2B5EF4-FFF2-40B4-BE49-F238E27FC236}">
                <a16:creationId xmlns:a16="http://schemas.microsoft.com/office/drawing/2014/main" id="{A3155C7B-EEBB-EB4E-B209-F75E02BBD71E}"/>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8" name="Slide Number Placeholder 5">
            <a:extLst>
              <a:ext uri="{FF2B5EF4-FFF2-40B4-BE49-F238E27FC236}">
                <a16:creationId xmlns:a16="http://schemas.microsoft.com/office/drawing/2014/main" id="{C89E46ED-F1B0-814C-AC67-EA5B8178EF1A}"/>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13331606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21C401B-7C0E-E444-BADB-CC660E2C1404}"/>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6" name="Footer Placeholder 4">
            <a:extLst>
              <a:ext uri="{FF2B5EF4-FFF2-40B4-BE49-F238E27FC236}">
                <a16:creationId xmlns:a16="http://schemas.microsoft.com/office/drawing/2014/main" id="{C2896AC9-2C80-FF43-A95D-51A3A63AFBB3}"/>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7" name="Slide Number Placeholder 5">
            <a:extLst>
              <a:ext uri="{FF2B5EF4-FFF2-40B4-BE49-F238E27FC236}">
                <a16:creationId xmlns:a16="http://schemas.microsoft.com/office/drawing/2014/main" id="{3FCCD2CB-EB09-BA40-9D81-DC6FB39E727C}"/>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10141036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8" name="Date Placeholder 3">
            <a:extLst>
              <a:ext uri="{FF2B5EF4-FFF2-40B4-BE49-F238E27FC236}">
                <a16:creationId xmlns:a16="http://schemas.microsoft.com/office/drawing/2014/main" id="{B2DD9B4D-F163-014F-8ED8-845E708A9039}"/>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9" name="Footer Placeholder 4">
            <a:extLst>
              <a:ext uri="{FF2B5EF4-FFF2-40B4-BE49-F238E27FC236}">
                <a16:creationId xmlns:a16="http://schemas.microsoft.com/office/drawing/2014/main" id="{9E974937-96AC-5149-B2CB-A59A28979E35}"/>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10" name="Slide Number Placeholder 5">
            <a:extLst>
              <a:ext uri="{FF2B5EF4-FFF2-40B4-BE49-F238E27FC236}">
                <a16:creationId xmlns:a16="http://schemas.microsoft.com/office/drawing/2014/main" id="{8DF458A9-4B46-E345-9B79-76C2A7977D55}"/>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1476375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4180"/>
          </a:xfrm>
        </p:spPr>
        <p:txBody>
          <a:bodyPr/>
          <a:lstStyle>
            <a:lvl1pPr>
              <a:defRPr b="1">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838200" y="1355558"/>
            <a:ext cx="10515600" cy="48214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H="1">
            <a:off x="0" y="1259306"/>
            <a:ext cx="12192000" cy="0"/>
          </a:xfrm>
          <a:prstGeom prst="line">
            <a:avLst/>
          </a:prstGeom>
          <a:ln w="63500" cap="rnd">
            <a:gradFill flip="none" rotWithShape="1">
              <a:gsLst>
                <a:gs pos="36000">
                  <a:schemeClr val="accent1">
                    <a:lumMod val="40000"/>
                    <a:lumOff val="60000"/>
                  </a:schemeClr>
                </a:gs>
                <a:gs pos="46000">
                  <a:schemeClr val="accent1">
                    <a:lumMod val="95000"/>
                    <a:lumOff val="5000"/>
                  </a:schemeClr>
                </a:gs>
                <a:gs pos="100000">
                  <a:schemeClr val="accent1">
                    <a:lumMod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4D4C65B-51D7-BD4E-B108-B908FDC1EDA1}"/>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0" name="Date Placeholder 8">
            <a:extLst>
              <a:ext uri="{FF2B5EF4-FFF2-40B4-BE49-F238E27FC236}">
                <a16:creationId xmlns:a16="http://schemas.microsoft.com/office/drawing/2014/main" id="{86C6FFCA-EDF3-5E41-83E0-2A3F42DF7AC3}"/>
              </a:ext>
            </a:extLst>
          </p:cNvPr>
          <p:cNvSpPr>
            <a:spLocks noGrp="1"/>
          </p:cNvSpPr>
          <p:nvPr>
            <p:ph type="dt" sz="half" idx="12"/>
          </p:nvPr>
        </p:nvSpPr>
        <p:spPr>
          <a:xfrm>
            <a:off x="8680094" y="6356350"/>
            <a:ext cx="2743200" cy="365125"/>
          </a:xfrm>
        </p:spPr>
        <p:txBody>
          <a:bodyPr/>
          <a:lstStyle/>
          <a:p>
            <a:r>
              <a:rPr lang="en-US"/>
              <a:t>‹#›</a:t>
            </a:r>
            <a:endParaRPr lang="en-US" dirty="0"/>
          </a:p>
        </p:txBody>
      </p:sp>
    </p:spTree>
    <p:extLst>
      <p:ext uri="{BB962C8B-B14F-4D97-AF65-F5344CB8AC3E}">
        <p14:creationId xmlns:p14="http://schemas.microsoft.com/office/powerpoint/2010/main" val="3454861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8" name="Date Placeholder 3">
            <a:extLst>
              <a:ext uri="{FF2B5EF4-FFF2-40B4-BE49-F238E27FC236}">
                <a16:creationId xmlns:a16="http://schemas.microsoft.com/office/drawing/2014/main" id="{2D43B3DF-3445-5A45-801B-EF85DE4CC074}"/>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9" name="Footer Placeholder 4">
            <a:extLst>
              <a:ext uri="{FF2B5EF4-FFF2-40B4-BE49-F238E27FC236}">
                <a16:creationId xmlns:a16="http://schemas.microsoft.com/office/drawing/2014/main" id="{165D21F3-C9F8-2242-904F-71160484CBD9}"/>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10" name="Slide Number Placeholder 5">
            <a:extLst>
              <a:ext uri="{FF2B5EF4-FFF2-40B4-BE49-F238E27FC236}">
                <a16:creationId xmlns:a16="http://schemas.microsoft.com/office/drawing/2014/main" id="{7A3B284C-BE3B-CB47-A4C4-C74DAB43FE65}"/>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08909156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0ECF384-0116-E146-807C-7D27516A35FB}"/>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8" name="Footer Placeholder 4">
            <a:extLst>
              <a:ext uri="{FF2B5EF4-FFF2-40B4-BE49-F238E27FC236}">
                <a16:creationId xmlns:a16="http://schemas.microsoft.com/office/drawing/2014/main" id="{1BB7AD98-776F-3947-BFA5-6D2C92B88259}"/>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63906A0A-210E-6748-8016-E3630E05C4B0}"/>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49987769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D55C5F-A3A2-2F46-BFA5-1790D45A5394}"/>
              </a:ext>
            </a:extLst>
          </p:cNvPr>
          <p:cNvSpPr>
            <a:spLocks noGrp="1"/>
          </p:cNvSpPr>
          <p:nvPr>
            <p:ph type="dt" sz="half" idx="10"/>
          </p:nvPr>
        </p:nvSpPr>
        <p:spPr>
          <a:xfrm>
            <a:off x="609600" y="6356351"/>
            <a:ext cx="1828800" cy="365125"/>
          </a:xfrm>
          <a:prstGeom prst="rect">
            <a:avLst/>
          </a:prstGeom>
        </p:spPr>
        <p:txBody>
          <a:bodyPr/>
          <a:lstStyle/>
          <a:p>
            <a:endParaRPr lang="en-US" dirty="0"/>
          </a:p>
        </p:txBody>
      </p:sp>
      <p:sp>
        <p:nvSpPr>
          <p:cNvPr id="8" name="Footer Placeholder 4">
            <a:extLst>
              <a:ext uri="{FF2B5EF4-FFF2-40B4-BE49-F238E27FC236}">
                <a16:creationId xmlns:a16="http://schemas.microsoft.com/office/drawing/2014/main" id="{2E430760-1803-504E-8ED3-E14B566F8537}"/>
              </a:ext>
            </a:extLst>
          </p:cNvPr>
          <p:cNvSpPr>
            <a:spLocks noGrp="1"/>
          </p:cNvSpPr>
          <p:nvPr>
            <p:ph type="ftr" sz="quarter" idx="11"/>
          </p:nvPr>
        </p:nvSpPr>
        <p:spPr>
          <a:xfrm>
            <a:off x="2438400" y="6356351"/>
            <a:ext cx="7315200" cy="365125"/>
          </a:xfrm>
          <a:prstGeom prst="rect">
            <a:avLst/>
          </a:prstGeom>
        </p:spPr>
        <p:txBody>
          <a:bodyPr/>
          <a:lstStyle/>
          <a:p>
            <a:endParaRPr lang="en-US" dirty="0"/>
          </a:p>
        </p:txBody>
      </p:sp>
      <p:sp>
        <p:nvSpPr>
          <p:cNvPr id="9" name="Slide Number Placeholder 5">
            <a:extLst>
              <a:ext uri="{FF2B5EF4-FFF2-40B4-BE49-F238E27FC236}">
                <a16:creationId xmlns:a16="http://schemas.microsoft.com/office/drawing/2014/main" id="{1385345D-1434-9241-B289-7C6DB4B3A7ED}"/>
              </a:ext>
            </a:extLst>
          </p:cNvPr>
          <p:cNvSpPr>
            <a:spLocks noGrp="1"/>
          </p:cNvSpPr>
          <p:nvPr>
            <p:ph type="sldNum" sz="quarter" idx="12"/>
          </p:nvPr>
        </p:nvSpPr>
        <p:spPr>
          <a:xfrm>
            <a:off x="9753600" y="6356351"/>
            <a:ext cx="1828800" cy="365125"/>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648716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762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812800" y="1447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447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1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7">
            <a:extLst>
              <a:ext uri="{FF2B5EF4-FFF2-40B4-BE49-F238E27FC236}">
                <a16:creationId xmlns:a16="http://schemas.microsoft.com/office/drawing/2014/main" id="{D7B0A711-0380-804C-B14C-0450DA3A9091}"/>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9" name="Date Placeholder 8">
            <a:extLst>
              <a:ext uri="{FF2B5EF4-FFF2-40B4-BE49-F238E27FC236}">
                <a16:creationId xmlns:a16="http://schemas.microsoft.com/office/drawing/2014/main" id="{18913A74-7D1C-E243-85CF-9088E15F0974}"/>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382214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6B86E59F-AF85-F448-8B0C-934CB3A75764}"/>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0" name="Date Placeholder 8">
            <a:extLst>
              <a:ext uri="{FF2B5EF4-FFF2-40B4-BE49-F238E27FC236}">
                <a16:creationId xmlns:a16="http://schemas.microsoft.com/office/drawing/2014/main" id="{6842B363-B29B-1F45-B0F2-B76D13307FBB}"/>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1084224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559ED38E-53D6-354A-BB9B-F6A1EC038AD3}"/>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2" name="Date Placeholder 8">
            <a:extLst>
              <a:ext uri="{FF2B5EF4-FFF2-40B4-BE49-F238E27FC236}">
                <a16:creationId xmlns:a16="http://schemas.microsoft.com/office/drawing/2014/main" id="{5B448ACD-0AD1-214D-8E0B-EBE27709172F}"/>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334816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1286A2F-1924-A144-9FCB-FD2FD92F8528}"/>
              </a:ext>
            </a:extLst>
          </p:cNvPr>
          <p:cNvSpPr>
            <a:spLocks noGrp="1"/>
          </p:cNvSpPr>
          <p:nvPr>
            <p:ph type="dt" sz="half" idx="10"/>
          </p:nvPr>
        </p:nvSpPr>
        <p:spPr/>
        <p:txBody>
          <a:bodyPr/>
          <a:lstStyle/>
          <a:p>
            <a:r>
              <a:rPr lang="en-US"/>
              <a:t>‹#›</a:t>
            </a:r>
            <a:endParaRPr lang="en-US" dirty="0"/>
          </a:p>
        </p:txBody>
      </p:sp>
      <p:sp>
        <p:nvSpPr>
          <p:cNvPr id="7" name="Footer Placeholder 6">
            <a:extLst>
              <a:ext uri="{FF2B5EF4-FFF2-40B4-BE49-F238E27FC236}">
                <a16:creationId xmlns:a16="http://schemas.microsoft.com/office/drawing/2014/main" id="{3753F6AC-417A-0B4C-8E27-A0C50BB6B37A}"/>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01437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28224C-A0FA-9A44-BB73-CDF8442B69C6}"/>
              </a:ext>
            </a:extLst>
          </p:cNvPr>
          <p:cNvSpPr>
            <a:spLocks noGrp="1"/>
          </p:cNvSpPr>
          <p:nvPr>
            <p:ph type="dt" sz="half" idx="10"/>
          </p:nvPr>
        </p:nvSpPr>
        <p:spPr/>
        <p:txBody>
          <a:bodyPr/>
          <a:lstStyle/>
          <a:p>
            <a:r>
              <a:rPr lang="en-US"/>
              <a:t>‹#›</a:t>
            </a:r>
            <a:endParaRPr lang="en-US" dirty="0"/>
          </a:p>
        </p:txBody>
      </p:sp>
      <p:sp>
        <p:nvSpPr>
          <p:cNvPr id="6" name="Footer Placeholder 5">
            <a:extLst>
              <a:ext uri="{FF2B5EF4-FFF2-40B4-BE49-F238E27FC236}">
                <a16:creationId xmlns:a16="http://schemas.microsoft.com/office/drawing/2014/main" id="{7A6D22A2-58F1-7E43-9B62-15D0352122D5}"/>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619411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7E12B223-DBA0-E144-AD8D-5772035E17C3}"/>
              </a:ext>
            </a:extLst>
          </p:cNvPr>
          <p:cNvSpPr>
            <a:spLocks noGrp="1"/>
          </p:cNvSpPr>
          <p:nvPr>
            <p:ph type="dt" sz="half" idx="10"/>
          </p:nvPr>
        </p:nvSpPr>
        <p:spPr/>
        <p:txBody>
          <a:bodyPr/>
          <a:lstStyle/>
          <a:p>
            <a:r>
              <a:rPr lang="en-US"/>
              <a:t>‹#›</a:t>
            </a:r>
            <a:endParaRPr lang="en-US" dirty="0"/>
          </a:p>
        </p:txBody>
      </p:sp>
      <p:sp>
        <p:nvSpPr>
          <p:cNvPr id="9" name="Footer Placeholder 8">
            <a:extLst>
              <a:ext uri="{FF2B5EF4-FFF2-40B4-BE49-F238E27FC236}">
                <a16:creationId xmlns:a16="http://schemas.microsoft.com/office/drawing/2014/main" id="{3DABAF3F-AC90-DF44-903C-6E91839D8F8D}"/>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56281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C5792683-F5CE-9044-8864-84A24FDC42ED}"/>
              </a:ext>
            </a:extLst>
          </p:cNvPr>
          <p:cNvSpPr>
            <a:spLocks noGrp="1"/>
          </p:cNvSpPr>
          <p:nvPr>
            <p:ph type="dt" sz="half" idx="10"/>
          </p:nvPr>
        </p:nvSpPr>
        <p:spPr/>
        <p:txBody>
          <a:bodyPr/>
          <a:lstStyle/>
          <a:p>
            <a:r>
              <a:rPr lang="en-US"/>
              <a:t>‹#›</a:t>
            </a:r>
            <a:endParaRPr lang="en-US" dirty="0"/>
          </a:p>
        </p:txBody>
      </p:sp>
      <p:sp>
        <p:nvSpPr>
          <p:cNvPr id="9" name="Footer Placeholder 8">
            <a:extLst>
              <a:ext uri="{FF2B5EF4-FFF2-40B4-BE49-F238E27FC236}">
                <a16:creationId xmlns:a16="http://schemas.microsoft.com/office/drawing/2014/main" id="{AE89A12A-EA99-3940-B40E-C58E02FEE4CE}"/>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3175691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i="1">
                <a:solidFill>
                  <a:schemeClr val="bg1">
                    <a:lumMod val="50000"/>
                  </a:schemeClr>
                </a:solidFill>
              </a:defRPr>
            </a:lvl1pPr>
          </a:lstStyle>
          <a:p>
            <a:r>
              <a:rPr lang="en-US"/>
              <a:t>CC BY-NC-ND Pat Pannuto – Many slides adapted from Janarbek Matai</a:t>
            </a:r>
            <a:endParaRPr lang="en-US" dirty="0"/>
          </a:p>
        </p:txBody>
      </p:sp>
      <p:sp>
        <p:nvSpPr>
          <p:cNvPr id="7" name="Date Placeholder 6">
            <a:extLst>
              <a:ext uri="{FF2B5EF4-FFF2-40B4-BE49-F238E27FC236}">
                <a16:creationId xmlns:a16="http://schemas.microsoft.com/office/drawing/2014/main" id="{9B117B32-CADA-3645-B72F-CFAAA9FB5A62}"/>
              </a:ext>
            </a:extLst>
          </p:cNvPr>
          <p:cNvSpPr>
            <a:spLocks noGrp="1"/>
          </p:cNvSpPr>
          <p:nvPr>
            <p:ph type="dt" sz="half" idx="2"/>
          </p:nvPr>
        </p:nvSpPr>
        <p:spPr>
          <a:xfrm>
            <a:off x="8680094" y="6356350"/>
            <a:ext cx="2743200" cy="365125"/>
          </a:xfrm>
          <a:prstGeom prst="rect">
            <a:avLst/>
          </a:prstGeom>
        </p:spPr>
        <p:txBody>
          <a:bodyPr anchor="ctr"/>
          <a:lstStyle>
            <a:lvl1pPr algn="r">
              <a:defRPr sz="1000">
                <a:solidFill>
                  <a:schemeClr val="bg1">
                    <a:lumMod val="50000"/>
                  </a:schemeClr>
                </a:solidFill>
              </a:defRPr>
            </a:lvl1pPr>
          </a:lstStyle>
          <a:p>
            <a:r>
              <a:rPr lang="en-US"/>
              <a:t>‹#›</a:t>
            </a:r>
            <a:endParaRPr lang="en-US" dirty="0"/>
          </a:p>
        </p:txBody>
      </p:sp>
    </p:spTree>
    <p:extLst>
      <p:ext uri="{BB962C8B-B14F-4D97-AF65-F5344CB8AC3E}">
        <p14:creationId xmlns:p14="http://schemas.microsoft.com/office/powerpoint/2010/main" val="2510374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Box 12">
            <a:extLst>
              <a:ext uri="{FF2B5EF4-FFF2-40B4-BE49-F238E27FC236}">
                <a16:creationId xmlns:a16="http://schemas.microsoft.com/office/drawing/2014/main" id="{88CC42EC-C98A-FE47-B592-F95CE2262A20}"/>
              </a:ext>
            </a:extLst>
          </p:cNvPr>
          <p:cNvSpPr txBox="1"/>
          <p:nvPr userDrawn="1"/>
        </p:nvSpPr>
        <p:spPr>
          <a:xfrm>
            <a:off x="609600" y="6356351"/>
            <a:ext cx="1828800" cy="256545"/>
          </a:xfrm>
          <a:prstGeom prst="rect">
            <a:avLst/>
          </a:prstGeom>
          <a:noFill/>
        </p:spPr>
        <p:txBody>
          <a:bodyPr wrap="square" rtlCol="0">
            <a:spAutoFit/>
          </a:bodyPr>
          <a:lstStyle/>
          <a:p>
            <a:r>
              <a:rPr lang="en-US" sz="1067" dirty="0">
                <a:solidFill>
                  <a:schemeClr val="bg1">
                    <a:lumMod val="85000"/>
                  </a:schemeClr>
                </a:solidFill>
                <a:latin typeface="Seravek Light"/>
                <a:cs typeface="Seravek Light"/>
              </a:rPr>
              <a:t>CSE 141</a:t>
            </a:r>
          </a:p>
        </p:txBody>
      </p:sp>
      <p:sp>
        <p:nvSpPr>
          <p:cNvPr id="14" name="TextBox 13">
            <a:extLst>
              <a:ext uri="{FF2B5EF4-FFF2-40B4-BE49-F238E27FC236}">
                <a16:creationId xmlns:a16="http://schemas.microsoft.com/office/drawing/2014/main" id="{23F0F259-830B-E146-B0E4-F0EC83060318}"/>
              </a:ext>
            </a:extLst>
          </p:cNvPr>
          <p:cNvSpPr txBox="1"/>
          <p:nvPr userDrawn="1"/>
        </p:nvSpPr>
        <p:spPr>
          <a:xfrm>
            <a:off x="2438400" y="6356351"/>
            <a:ext cx="7315200" cy="25654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067" b="0" i="0" dirty="0">
                <a:solidFill>
                  <a:schemeClr val="bg1">
                    <a:lumMod val="85000"/>
                  </a:schemeClr>
                </a:solidFill>
                <a:latin typeface="Seravek Light" panose="020B0503040000020004" pitchFamily="34" charset="0"/>
              </a:rPr>
              <a:t>CC BY-NC-ND Pat Pannuto – Many slides adapted from Dean Tullsen, Leo Porter, and the rest of the UCSD faculty.</a:t>
            </a:r>
          </a:p>
        </p:txBody>
      </p:sp>
      <p:sp>
        <p:nvSpPr>
          <p:cNvPr id="7" name="TextBox 6">
            <a:extLst>
              <a:ext uri="{FF2B5EF4-FFF2-40B4-BE49-F238E27FC236}">
                <a16:creationId xmlns:a16="http://schemas.microsoft.com/office/drawing/2014/main" id="{7C59EACD-CCCA-DE4A-B39A-8FE7354620FF}"/>
              </a:ext>
            </a:extLst>
          </p:cNvPr>
          <p:cNvSpPr txBox="1"/>
          <p:nvPr userDrawn="1"/>
        </p:nvSpPr>
        <p:spPr>
          <a:xfrm>
            <a:off x="9753600" y="6356351"/>
            <a:ext cx="1828800" cy="256545"/>
          </a:xfrm>
          <a:prstGeom prst="rect">
            <a:avLst/>
          </a:prstGeom>
          <a:noFill/>
        </p:spPr>
        <p:txBody>
          <a:bodyPr wrap="square" rtlCol="0">
            <a:spAutoFit/>
          </a:bodyPr>
          <a:lstStyle/>
          <a:p>
            <a:pPr algn="r"/>
            <a:fld id="{A28544E5-0E72-914D-A1A7-64FF8162874E}" type="slidenum">
              <a:rPr lang="en-US" sz="1067" smtClean="0">
                <a:solidFill>
                  <a:schemeClr val="bg1">
                    <a:lumMod val="85000"/>
                  </a:schemeClr>
                </a:solidFill>
                <a:latin typeface="Seravek Light"/>
                <a:cs typeface="Seravek Light"/>
              </a:rPr>
              <a:t>‹#›</a:t>
            </a:fld>
            <a:endParaRPr lang="en-US" sz="1067" dirty="0">
              <a:solidFill>
                <a:schemeClr val="bg1">
                  <a:lumMod val="85000"/>
                </a:schemeClr>
              </a:solidFill>
              <a:latin typeface="Seravek Light"/>
              <a:cs typeface="Seravek Light"/>
            </a:endParaRPr>
          </a:p>
        </p:txBody>
      </p:sp>
    </p:spTree>
    <p:extLst>
      <p:ext uri="{BB962C8B-B14F-4D97-AF65-F5344CB8AC3E}">
        <p14:creationId xmlns:p14="http://schemas.microsoft.com/office/powerpoint/2010/main" val="33005488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hf sldNum="0" hdr="0" ftr="0" dt="0"/>
  <p:txStyles>
    <p:titleStyle>
      <a:lvl1pPr algn="l" defTabSz="609585" rtl="0" eaLnBrk="1" latinLnBrk="0" hangingPunct="1">
        <a:spcBef>
          <a:spcPct val="0"/>
        </a:spcBef>
        <a:buNone/>
        <a:defRPr sz="3200" b="0" i="0" kern="1200">
          <a:solidFill>
            <a:srgbClr val="4F81BD"/>
          </a:solidFill>
          <a:latin typeface="Seravek Medium" panose="020B0503040000020004" pitchFamily="34" charset="0"/>
          <a:ea typeface="+mj-ea"/>
          <a:cs typeface="Seravek Medium" panose="020B0503040000020004" pitchFamily="34" charset="0"/>
        </a:defRPr>
      </a:lvl1pPr>
    </p:titleStyle>
    <p:bodyStyle>
      <a:lvl1pPr marL="457189" indent="-457189" algn="l" defTabSz="609585" rtl="0" eaLnBrk="1" latinLnBrk="0" hangingPunct="1">
        <a:spcBef>
          <a:spcPct val="20000"/>
        </a:spcBef>
        <a:buFont typeface="Arial"/>
        <a:buChar char="•"/>
        <a:defRPr sz="2667" kern="1200">
          <a:solidFill>
            <a:schemeClr val="tx1"/>
          </a:solidFill>
          <a:latin typeface="Seravek Light"/>
          <a:ea typeface="+mn-ea"/>
          <a:cs typeface="Seravek Light"/>
        </a:defRPr>
      </a:lvl1pPr>
      <a:lvl2pPr marL="990575" indent="-380990" algn="l" defTabSz="609585" rtl="0" eaLnBrk="1" latinLnBrk="0" hangingPunct="1">
        <a:spcBef>
          <a:spcPct val="20000"/>
        </a:spcBef>
        <a:buFont typeface="Arial"/>
        <a:buChar char="–"/>
        <a:defRPr sz="2400" b="0" kern="1200">
          <a:solidFill>
            <a:schemeClr val="tx1"/>
          </a:solidFill>
          <a:latin typeface="Seravek ExtraLight"/>
          <a:ea typeface="+mn-ea"/>
          <a:cs typeface="Seravek ExtraLight"/>
        </a:defRPr>
      </a:lvl2pPr>
      <a:lvl3pPr marL="1523962" indent="-304792" algn="l" defTabSz="609585" rtl="0" eaLnBrk="1" latinLnBrk="0" hangingPunct="1">
        <a:spcBef>
          <a:spcPct val="20000"/>
        </a:spcBef>
        <a:buFont typeface="Arial"/>
        <a:buChar char="•"/>
        <a:defRPr sz="2133" kern="1200">
          <a:solidFill>
            <a:schemeClr val="tx1"/>
          </a:solidFill>
          <a:latin typeface="Seravek ExtraLight"/>
          <a:ea typeface="+mn-ea"/>
          <a:cs typeface="Seravek ExtraLight"/>
        </a:defRPr>
      </a:lvl3pPr>
      <a:lvl4pPr marL="2133547" indent="-304792" algn="l" defTabSz="609585" rtl="0" eaLnBrk="1" latinLnBrk="0" hangingPunct="1">
        <a:spcBef>
          <a:spcPct val="20000"/>
        </a:spcBef>
        <a:buFont typeface="Arial"/>
        <a:buChar char="–"/>
        <a:defRPr sz="1867" kern="1200">
          <a:solidFill>
            <a:schemeClr val="tx1"/>
          </a:solidFill>
          <a:latin typeface="Seravek ExtraLight"/>
          <a:ea typeface="+mn-ea"/>
          <a:cs typeface="Seravek ExtraLight"/>
        </a:defRPr>
      </a:lvl4pPr>
      <a:lvl5pPr marL="2743131" indent="-304792" algn="l" defTabSz="609585" rtl="0" eaLnBrk="1" latinLnBrk="0" hangingPunct="1">
        <a:spcBef>
          <a:spcPct val="20000"/>
        </a:spcBef>
        <a:buFont typeface="Arial"/>
        <a:buChar char="»"/>
        <a:defRPr sz="1867" kern="1200">
          <a:solidFill>
            <a:schemeClr val="tx1"/>
          </a:solidFill>
          <a:latin typeface="Seravek ExtraLight"/>
          <a:ea typeface="+mn-ea"/>
          <a:cs typeface="Seravek ExtraLight"/>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notesSlide" Target="../notesSlides/notesSlide8.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slideLayout" Target="../slideLayouts/slideLayout13.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s>
</file>

<file path=ppt/slides/_rels/slide1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aosabook.org/en/llvm.html" TargetMode="External"/><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gcc.gnu.org/onlinedocs/gcc/Optimize-Options.html"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notesSlide" Target="../notesSlides/notesSlide9.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tags" Target="../tags/tag58.xml"/><Relationship Id="rId18" Type="http://schemas.openxmlformats.org/officeDocument/2006/relationships/tags" Target="../tags/tag63.xml"/><Relationship Id="rId3" Type="http://schemas.openxmlformats.org/officeDocument/2006/relationships/tags" Target="../tags/tag48.xml"/><Relationship Id="rId21" Type="http://schemas.openxmlformats.org/officeDocument/2006/relationships/tags" Target="../tags/tag66.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tags" Target="../tags/tag65.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24" Type="http://schemas.openxmlformats.org/officeDocument/2006/relationships/notesSlide" Target="../notesSlides/notesSlide10.xml"/><Relationship Id="rId5" Type="http://schemas.openxmlformats.org/officeDocument/2006/relationships/tags" Target="../tags/tag50.xml"/><Relationship Id="rId15" Type="http://schemas.openxmlformats.org/officeDocument/2006/relationships/tags" Target="../tags/tag60.xml"/><Relationship Id="rId23" Type="http://schemas.openxmlformats.org/officeDocument/2006/relationships/slideLayout" Target="../slideLayouts/slideLayout13.xml"/><Relationship Id="rId10" Type="http://schemas.openxmlformats.org/officeDocument/2006/relationships/tags" Target="../tags/tag55.xml"/><Relationship Id="rId19" Type="http://schemas.openxmlformats.org/officeDocument/2006/relationships/tags" Target="../tags/tag64.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tags" Target="../tags/tag67.xml"/></Relationships>
</file>

<file path=ppt/slides/_rels/slide14.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21" Type="http://schemas.openxmlformats.org/officeDocument/2006/relationships/tags" Target="../tags/tag88.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tags" Target="../tags/tag87.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notesSlide" Target="../notesSlides/notesSlide11.xml"/><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slideLayout" Target="../slideLayouts/slideLayout13.xml"/><Relationship Id="rId10" Type="http://schemas.openxmlformats.org/officeDocument/2006/relationships/tags" Target="../tags/tag77.xml"/><Relationship Id="rId19" Type="http://schemas.openxmlformats.org/officeDocument/2006/relationships/tags" Target="../tags/tag86.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tags" Target="../tags/tag89.xml"/></Relationships>
</file>

<file path=ppt/slides/_rels/slide1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tags" Target="../tags/tag107.xml"/><Relationship Id="rId3" Type="http://schemas.openxmlformats.org/officeDocument/2006/relationships/tags" Target="../tags/tag92.xml"/><Relationship Id="rId21" Type="http://schemas.openxmlformats.org/officeDocument/2006/relationships/tags" Target="../tags/tag110.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tags" Target="../tags/tag109.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notesSlide" Target="../notesSlides/notesSlide12.xml"/><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slideLayout" Target="../slideLayouts/slideLayout13.xml"/><Relationship Id="rId10" Type="http://schemas.openxmlformats.org/officeDocument/2006/relationships/tags" Target="../tags/tag99.xml"/><Relationship Id="rId19" Type="http://schemas.openxmlformats.org/officeDocument/2006/relationships/tags" Target="../tags/tag108.xml"/><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tags" Target="../tags/tag111.xml"/></Relationships>
</file>

<file path=ppt/slides/_rels/slide16.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tags" Target="../tags/tag129.xml"/><Relationship Id="rId3" Type="http://schemas.openxmlformats.org/officeDocument/2006/relationships/tags" Target="../tags/tag114.xml"/><Relationship Id="rId21" Type="http://schemas.openxmlformats.org/officeDocument/2006/relationships/tags" Target="../tags/tag132.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tags" Target="../tags/tag131.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notesSlide" Target="../notesSlides/notesSlide13.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slideLayout" Target="../slideLayouts/slideLayout13.xml"/><Relationship Id="rId10" Type="http://schemas.openxmlformats.org/officeDocument/2006/relationships/tags" Target="../tags/tag121.xml"/><Relationship Id="rId19" Type="http://schemas.openxmlformats.org/officeDocument/2006/relationships/tags" Target="../tags/tag130.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tags" Target="../tags/tag133.xml"/></Relationships>
</file>

<file path=ppt/slides/_rels/slide17.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tags" Target="../tags/tag151.xml"/><Relationship Id="rId3" Type="http://schemas.openxmlformats.org/officeDocument/2006/relationships/tags" Target="../tags/tag136.xml"/><Relationship Id="rId21" Type="http://schemas.openxmlformats.org/officeDocument/2006/relationships/tags" Target="../tags/tag154.xml"/><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tags" Target="../tags/tag150.xml"/><Relationship Id="rId2" Type="http://schemas.openxmlformats.org/officeDocument/2006/relationships/tags" Target="../tags/tag135.xml"/><Relationship Id="rId16" Type="http://schemas.openxmlformats.org/officeDocument/2006/relationships/tags" Target="../tags/tag149.xml"/><Relationship Id="rId20" Type="http://schemas.openxmlformats.org/officeDocument/2006/relationships/tags" Target="../tags/tag153.xml"/><Relationship Id="rId1" Type="http://schemas.openxmlformats.org/officeDocument/2006/relationships/tags" Target="../tags/tag134.x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notesSlide" Target="../notesSlides/notesSlide14.xml"/><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slideLayout" Target="../slideLayouts/slideLayout13.xml"/><Relationship Id="rId10" Type="http://schemas.openxmlformats.org/officeDocument/2006/relationships/tags" Target="../tags/tag143.xml"/><Relationship Id="rId19" Type="http://schemas.openxmlformats.org/officeDocument/2006/relationships/tags" Target="../tags/tag152.xml"/><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tags" Target="../tags/tag155.xml"/></Relationships>
</file>

<file path=ppt/slides/_rels/slide18.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tags" Target="../tags/tag173.xml"/><Relationship Id="rId3" Type="http://schemas.openxmlformats.org/officeDocument/2006/relationships/tags" Target="../tags/tag158.xml"/><Relationship Id="rId21" Type="http://schemas.openxmlformats.org/officeDocument/2006/relationships/tags" Target="../tags/tag176.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notesSlide" Target="../notesSlides/notesSlide15.xml"/><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slideLayout" Target="../slideLayouts/slideLayout13.xml"/><Relationship Id="rId10" Type="http://schemas.openxmlformats.org/officeDocument/2006/relationships/tags" Target="../tags/tag165.xml"/><Relationship Id="rId19" Type="http://schemas.openxmlformats.org/officeDocument/2006/relationships/tags" Target="../tags/tag174.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tags" Target="../tags/tag177.xml"/></Relationships>
</file>

<file path=ppt/slides/_rels/slide19.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tags" Target="../tags/tag190.xml"/><Relationship Id="rId18" Type="http://schemas.openxmlformats.org/officeDocument/2006/relationships/tags" Target="../tags/tag195.xml"/><Relationship Id="rId3" Type="http://schemas.openxmlformats.org/officeDocument/2006/relationships/tags" Target="../tags/tag180.xml"/><Relationship Id="rId21" Type="http://schemas.openxmlformats.org/officeDocument/2006/relationships/tags" Target="../tags/tag198.xml"/><Relationship Id="rId7" Type="http://schemas.openxmlformats.org/officeDocument/2006/relationships/tags" Target="../tags/tag184.xml"/><Relationship Id="rId12" Type="http://schemas.openxmlformats.org/officeDocument/2006/relationships/tags" Target="../tags/tag189.xml"/><Relationship Id="rId17" Type="http://schemas.openxmlformats.org/officeDocument/2006/relationships/tags" Target="../tags/tag194.xml"/><Relationship Id="rId2" Type="http://schemas.openxmlformats.org/officeDocument/2006/relationships/tags" Target="../tags/tag179.xml"/><Relationship Id="rId16" Type="http://schemas.openxmlformats.org/officeDocument/2006/relationships/tags" Target="../tags/tag193.xml"/><Relationship Id="rId20" Type="http://schemas.openxmlformats.org/officeDocument/2006/relationships/tags" Target="../tags/tag197.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tags" Target="../tags/tag188.xml"/><Relationship Id="rId24" Type="http://schemas.openxmlformats.org/officeDocument/2006/relationships/notesSlide" Target="../notesSlides/notesSlide16.xml"/><Relationship Id="rId5" Type="http://schemas.openxmlformats.org/officeDocument/2006/relationships/tags" Target="../tags/tag182.xml"/><Relationship Id="rId15" Type="http://schemas.openxmlformats.org/officeDocument/2006/relationships/tags" Target="../tags/tag192.xml"/><Relationship Id="rId23" Type="http://schemas.openxmlformats.org/officeDocument/2006/relationships/slideLayout" Target="../slideLayouts/slideLayout13.xml"/><Relationship Id="rId10" Type="http://schemas.openxmlformats.org/officeDocument/2006/relationships/tags" Target="../tags/tag187.xml"/><Relationship Id="rId19" Type="http://schemas.openxmlformats.org/officeDocument/2006/relationships/tags" Target="../tags/tag196.xml"/><Relationship Id="rId4" Type="http://schemas.openxmlformats.org/officeDocument/2006/relationships/tags" Target="../tags/tag181.xml"/><Relationship Id="rId9" Type="http://schemas.openxmlformats.org/officeDocument/2006/relationships/tags" Target="../tags/tag186.xml"/><Relationship Id="rId14" Type="http://schemas.openxmlformats.org/officeDocument/2006/relationships/tags" Target="../tags/tag191.xml"/><Relationship Id="rId22" Type="http://schemas.openxmlformats.org/officeDocument/2006/relationships/tags" Target="../tags/tag19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18" Type="http://schemas.openxmlformats.org/officeDocument/2006/relationships/tags" Target="../tags/tag217.xml"/><Relationship Id="rId3" Type="http://schemas.openxmlformats.org/officeDocument/2006/relationships/tags" Target="../tags/tag202.xml"/><Relationship Id="rId21" Type="http://schemas.openxmlformats.org/officeDocument/2006/relationships/tags" Target="../tags/tag220.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tags" Target="../tags/tag216.xml"/><Relationship Id="rId2" Type="http://schemas.openxmlformats.org/officeDocument/2006/relationships/tags" Target="../tags/tag201.xml"/><Relationship Id="rId16" Type="http://schemas.openxmlformats.org/officeDocument/2006/relationships/tags" Target="../tags/tag215.xml"/><Relationship Id="rId20" Type="http://schemas.openxmlformats.org/officeDocument/2006/relationships/tags" Target="../tags/tag219.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24" Type="http://schemas.openxmlformats.org/officeDocument/2006/relationships/notesSlide" Target="../notesSlides/notesSlide17.xml"/><Relationship Id="rId5" Type="http://schemas.openxmlformats.org/officeDocument/2006/relationships/tags" Target="../tags/tag204.xml"/><Relationship Id="rId15" Type="http://schemas.openxmlformats.org/officeDocument/2006/relationships/tags" Target="../tags/tag214.xml"/><Relationship Id="rId23" Type="http://schemas.openxmlformats.org/officeDocument/2006/relationships/slideLayout" Target="../slideLayouts/slideLayout13.xml"/><Relationship Id="rId10" Type="http://schemas.openxmlformats.org/officeDocument/2006/relationships/tags" Target="../tags/tag209.xml"/><Relationship Id="rId19" Type="http://schemas.openxmlformats.org/officeDocument/2006/relationships/tags" Target="../tags/tag218.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 Id="rId22" Type="http://schemas.openxmlformats.org/officeDocument/2006/relationships/tags" Target="../tags/tag221.xml"/></Relationships>
</file>

<file path=ppt/slides/_rels/slide21.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18" Type="http://schemas.openxmlformats.org/officeDocument/2006/relationships/tags" Target="../tags/tag239.xml"/><Relationship Id="rId3" Type="http://schemas.openxmlformats.org/officeDocument/2006/relationships/tags" Target="../tags/tag224.xml"/><Relationship Id="rId21" Type="http://schemas.openxmlformats.org/officeDocument/2006/relationships/tags" Target="../tags/tag242.xml"/><Relationship Id="rId7" Type="http://schemas.openxmlformats.org/officeDocument/2006/relationships/tags" Target="../tags/tag228.xml"/><Relationship Id="rId12" Type="http://schemas.openxmlformats.org/officeDocument/2006/relationships/tags" Target="../tags/tag233.xml"/><Relationship Id="rId17" Type="http://schemas.openxmlformats.org/officeDocument/2006/relationships/tags" Target="../tags/tag238.xml"/><Relationship Id="rId2" Type="http://schemas.openxmlformats.org/officeDocument/2006/relationships/tags" Target="../tags/tag223.xml"/><Relationship Id="rId16" Type="http://schemas.openxmlformats.org/officeDocument/2006/relationships/tags" Target="../tags/tag237.xml"/><Relationship Id="rId20" Type="http://schemas.openxmlformats.org/officeDocument/2006/relationships/tags" Target="../tags/tag241.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24" Type="http://schemas.openxmlformats.org/officeDocument/2006/relationships/notesSlide" Target="../notesSlides/notesSlide18.xml"/><Relationship Id="rId5" Type="http://schemas.openxmlformats.org/officeDocument/2006/relationships/tags" Target="../tags/tag226.xml"/><Relationship Id="rId15" Type="http://schemas.openxmlformats.org/officeDocument/2006/relationships/tags" Target="../tags/tag236.xml"/><Relationship Id="rId23" Type="http://schemas.openxmlformats.org/officeDocument/2006/relationships/slideLayout" Target="../slideLayouts/slideLayout13.xml"/><Relationship Id="rId10" Type="http://schemas.openxmlformats.org/officeDocument/2006/relationships/tags" Target="../tags/tag231.xml"/><Relationship Id="rId19" Type="http://schemas.openxmlformats.org/officeDocument/2006/relationships/tags" Target="../tags/tag240.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 Id="rId22" Type="http://schemas.openxmlformats.org/officeDocument/2006/relationships/tags" Target="../tags/tag243.xml"/></Relationships>
</file>

<file path=ppt/slides/_rels/slide22.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tags" Target="../tags/tag256.xml"/><Relationship Id="rId18" Type="http://schemas.openxmlformats.org/officeDocument/2006/relationships/tags" Target="../tags/tag261.xml"/><Relationship Id="rId3" Type="http://schemas.openxmlformats.org/officeDocument/2006/relationships/tags" Target="../tags/tag246.xml"/><Relationship Id="rId21" Type="http://schemas.openxmlformats.org/officeDocument/2006/relationships/tags" Target="../tags/tag264.xm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tags" Target="../tags/tag260.xml"/><Relationship Id="rId2" Type="http://schemas.openxmlformats.org/officeDocument/2006/relationships/tags" Target="../tags/tag245.xml"/><Relationship Id="rId16" Type="http://schemas.openxmlformats.org/officeDocument/2006/relationships/tags" Target="../tags/tag259.xml"/><Relationship Id="rId20" Type="http://schemas.openxmlformats.org/officeDocument/2006/relationships/tags" Target="../tags/tag263.xml"/><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24" Type="http://schemas.openxmlformats.org/officeDocument/2006/relationships/notesSlide" Target="../notesSlides/notesSlide19.xml"/><Relationship Id="rId5" Type="http://schemas.openxmlformats.org/officeDocument/2006/relationships/tags" Target="../tags/tag248.xml"/><Relationship Id="rId15" Type="http://schemas.openxmlformats.org/officeDocument/2006/relationships/tags" Target="../tags/tag258.xml"/><Relationship Id="rId23" Type="http://schemas.openxmlformats.org/officeDocument/2006/relationships/slideLayout" Target="../slideLayouts/slideLayout13.xml"/><Relationship Id="rId10" Type="http://schemas.openxmlformats.org/officeDocument/2006/relationships/tags" Target="../tags/tag253.xml"/><Relationship Id="rId19" Type="http://schemas.openxmlformats.org/officeDocument/2006/relationships/tags" Target="../tags/tag262.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s>
</file>

<file path=ppt/slides/_rels/slide23.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18" Type="http://schemas.openxmlformats.org/officeDocument/2006/relationships/tags" Target="../tags/tag283.xml"/><Relationship Id="rId26" Type="http://schemas.openxmlformats.org/officeDocument/2006/relationships/notesSlide" Target="../notesSlides/notesSlide20.xml"/><Relationship Id="rId3" Type="http://schemas.openxmlformats.org/officeDocument/2006/relationships/tags" Target="../tags/tag268.xml"/><Relationship Id="rId21" Type="http://schemas.openxmlformats.org/officeDocument/2006/relationships/tags" Target="../tags/tag286.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tags" Target="../tags/tag282.xml"/><Relationship Id="rId25" Type="http://schemas.openxmlformats.org/officeDocument/2006/relationships/slideLayout" Target="../slideLayouts/slideLayout13.xml"/><Relationship Id="rId2" Type="http://schemas.openxmlformats.org/officeDocument/2006/relationships/tags" Target="../tags/tag267.xml"/><Relationship Id="rId16" Type="http://schemas.openxmlformats.org/officeDocument/2006/relationships/tags" Target="../tags/tag281.xml"/><Relationship Id="rId20" Type="http://schemas.openxmlformats.org/officeDocument/2006/relationships/tags" Target="../tags/tag285.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24" Type="http://schemas.openxmlformats.org/officeDocument/2006/relationships/tags" Target="../tags/tag289.xml"/><Relationship Id="rId5" Type="http://schemas.openxmlformats.org/officeDocument/2006/relationships/tags" Target="../tags/tag270.xml"/><Relationship Id="rId15" Type="http://schemas.openxmlformats.org/officeDocument/2006/relationships/tags" Target="../tags/tag280.xml"/><Relationship Id="rId23" Type="http://schemas.openxmlformats.org/officeDocument/2006/relationships/tags" Target="../tags/tag288.xml"/><Relationship Id="rId10" Type="http://schemas.openxmlformats.org/officeDocument/2006/relationships/tags" Target="../tags/tag275.xml"/><Relationship Id="rId19" Type="http://schemas.openxmlformats.org/officeDocument/2006/relationships/tags" Target="../tags/tag284.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tags" Target="../tags/tag279.xml"/><Relationship Id="rId22" Type="http://schemas.openxmlformats.org/officeDocument/2006/relationships/tags" Target="../tags/tag28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tags" Target="../tags/tag297.xml"/><Relationship Id="rId13" Type="http://schemas.openxmlformats.org/officeDocument/2006/relationships/tags" Target="../tags/tag302.xml"/><Relationship Id="rId3" Type="http://schemas.openxmlformats.org/officeDocument/2006/relationships/tags" Target="../tags/tag292.xml"/><Relationship Id="rId7" Type="http://schemas.openxmlformats.org/officeDocument/2006/relationships/tags" Target="../tags/tag296.xml"/><Relationship Id="rId12" Type="http://schemas.openxmlformats.org/officeDocument/2006/relationships/tags" Target="../tags/tag301.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11" Type="http://schemas.openxmlformats.org/officeDocument/2006/relationships/tags" Target="../tags/tag300.xml"/><Relationship Id="rId5" Type="http://schemas.openxmlformats.org/officeDocument/2006/relationships/tags" Target="../tags/tag294.xml"/><Relationship Id="rId15" Type="http://schemas.openxmlformats.org/officeDocument/2006/relationships/notesSlide" Target="../notesSlides/notesSlide22.xml"/><Relationship Id="rId10" Type="http://schemas.openxmlformats.org/officeDocument/2006/relationships/tags" Target="../tags/tag299.xml"/><Relationship Id="rId4" Type="http://schemas.openxmlformats.org/officeDocument/2006/relationships/tags" Target="../tags/tag293.xml"/><Relationship Id="rId9" Type="http://schemas.openxmlformats.org/officeDocument/2006/relationships/tags" Target="../tags/tag298.xml"/><Relationship Id="rId14"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tags" Target="../tags/tag310.xml"/><Relationship Id="rId13" Type="http://schemas.openxmlformats.org/officeDocument/2006/relationships/tags" Target="../tags/tag315.xml"/><Relationship Id="rId3" Type="http://schemas.openxmlformats.org/officeDocument/2006/relationships/tags" Target="../tags/tag305.xml"/><Relationship Id="rId7" Type="http://schemas.openxmlformats.org/officeDocument/2006/relationships/tags" Target="../tags/tag309.xml"/><Relationship Id="rId12" Type="http://schemas.openxmlformats.org/officeDocument/2006/relationships/tags" Target="../tags/tag314.xml"/><Relationship Id="rId2" Type="http://schemas.openxmlformats.org/officeDocument/2006/relationships/tags" Target="../tags/tag304.xml"/><Relationship Id="rId1" Type="http://schemas.openxmlformats.org/officeDocument/2006/relationships/tags" Target="../tags/tag303.xml"/><Relationship Id="rId6" Type="http://schemas.openxmlformats.org/officeDocument/2006/relationships/tags" Target="../tags/tag308.xml"/><Relationship Id="rId11" Type="http://schemas.openxmlformats.org/officeDocument/2006/relationships/tags" Target="../tags/tag313.xml"/><Relationship Id="rId5" Type="http://schemas.openxmlformats.org/officeDocument/2006/relationships/tags" Target="../tags/tag307.xml"/><Relationship Id="rId15" Type="http://schemas.openxmlformats.org/officeDocument/2006/relationships/notesSlide" Target="../notesSlides/notesSlide23.xml"/><Relationship Id="rId10" Type="http://schemas.openxmlformats.org/officeDocument/2006/relationships/tags" Target="../tags/tag312.xml"/><Relationship Id="rId4" Type="http://schemas.openxmlformats.org/officeDocument/2006/relationships/tags" Target="../tags/tag306.xml"/><Relationship Id="rId9" Type="http://schemas.openxmlformats.org/officeDocument/2006/relationships/tags" Target="../tags/tag311.xml"/><Relationship Id="rId14"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notesSlide" Target="../notesSlides/notesSlide24.xml"/><Relationship Id="rId3" Type="http://schemas.openxmlformats.org/officeDocument/2006/relationships/tags" Target="../tags/tag318.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slideLayout" Target="../slideLayouts/slideLayout13.xml"/><Relationship Id="rId2" Type="http://schemas.openxmlformats.org/officeDocument/2006/relationships/tags" Target="../tags/tag317.xml"/><Relationship Id="rId16" Type="http://schemas.openxmlformats.org/officeDocument/2006/relationships/tags" Target="../tags/tag331.xml"/><Relationship Id="rId1" Type="http://schemas.openxmlformats.org/officeDocument/2006/relationships/tags" Target="../tags/tag316.xml"/><Relationship Id="rId6" Type="http://schemas.openxmlformats.org/officeDocument/2006/relationships/tags" Target="../tags/tag321.xml"/><Relationship Id="rId11" Type="http://schemas.openxmlformats.org/officeDocument/2006/relationships/tags" Target="../tags/tag326.xml"/><Relationship Id="rId5" Type="http://schemas.openxmlformats.org/officeDocument/2006/relationships/tags" Target="../tags/tag320.xml"/><Relationship Id="rId15" Type="http://schemas.openxmlformats.org/officeDocument/2006/relationships/tags" Target="../tags/tag330.xml"/><Relationship Id="rId10" Type="http://schemas.openxmlformats.org/officeDocument/2006/relationships/tags" Target="../tags/tag325.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s>
</file>

<file path=ppt/slides/_rels/slide28.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tags" Target="../tags/tag344.xml"/><Relationship Id="rId18" Type="http://schemas.openxmlformats.org/officeDocument/2006/relationships/notesSlide" Target="../notesSlides/notesSlide25.xml"/><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tags" Target="../tags/tag343.xml"/><Relationship Id="rId17" Type="http://schemas.openxmlformats.org/officeDocument/2006/relationships/slideLayout" Target="../slideLayouts/slideLayout13.xml"/><Relationship Id="rId2" Type="http://schemas.openxmlformats.org/officeDocument/2006/relationships/tags" Target="../tags/tag333.xml"/><Relationship Id="rId16" Type="http://schemas.openxmlformats.org/officeDocument/2006/relationships/tags" Target="../tags/tag347.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tags" Target="../tags/tag342.xml"/><Relationship Id="rId5" Type="http://schemas.openxmlformats.org/officeDocument/2006/relationships/tags" Target="../tags/tag336.xml"/><Relationship Id="rId15" Type="http://schemas.openxmlformats.org/officeDocument/2006/relationships/tags" Target="../tags/tag346.xml"/><Relationship Id="rId10" Type="http://schemas.openxmlformats.org/officeDocument/2006/relationships/tags" Target="../tags/tag341.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tags" Target="../tags/tag345.xml"/></Relationships>
</file>

<file path=ppt/slides/_rels/slide29.xml.rels><?xml version="1.0" encoding="UTF-8" standalone="yes"?>
<Relationships xmlns="http://schemas.openxmlformats.org/package/2006/relationships"><Relationship Id="rId8" Type="http://schemas.openxmlformats.org/officeDocument/2006/relationships/tags" Target="../tags/tag355.xml"/><Relationship Id="rId13" Type="http://schemas.openxmlformats.org/officeDocument/2006/relationships/tags" Target="../tags/tag360.xml"/><Relationship Id="rId18" Type="http://schemas.openxmlformats.org/officeDocument/2006/relationships/slideLayout" Target="../slideLayouts/slideLayout13.xml"/><Relationship Id="rId3" Type="http://schemas.openxmlformats.org/officeDocument/2006/relationships/tags" Target="../tags/tag350.xml"/><Relationship Id="rId7" Type="http://schemas.openxmlformats.org/officeDocument/2006/relationships/tags" Target="../tags/tag354.xml"/><Relationship Id="rId12" Type="http://schemas.openxmlformats.org/officeDocument/2006/relationships/tags" Target="../tags/tag359.xml"/><Relationship Id="rId17" Type="http://schemas.openxmlformats.org/officeDocument/2006/relationships/tags" Target="../tags/tag364.xml"/><Relationship Id="rId2" Type="http://schemas.openxmlformats.org/officeDocument/2006/relationships/tags" Target="../tags/tag349.xml"/><Relationship Id="rId16" Type="http://schemas.openxmlformats.org/officeDocument/2006/relationships/tags" Target="../tags/tag363.xml"/><Relationship Id="rId1" Type="http://schemas.openxmlformats.org/officeDocument/2006/relationships/tags" Target="../tags/tag348.xml"/><Relationship Id="rId6" Type="http://schemas.openxmlformats.org/officeDocument/2006/relationships/tags" Target="../tags/tag353.xml"/><Relationship Id="rId11" Type="http://schemas.openxmlformats.org/officeDocument/2006/relationships/tags" Target="../tags/tag358.xml"/><Relationship Id="rId5" Type="http://schemas.openxmlformats.org/officeDocument/2006/relationships/tags" Target="../tags/tag352.xml"/><Relationship Id="rId15" Type="http://schemas.openxmlformats.org/officeDocument/2006/relationships/tags" Target="../tags/tag362.xml"/><Relationship Id="rId10" Type="http://schemas.openxmlformats.org/officeDocument/2006/relationships/tags" Target="../tags/tag357.xml"/><Relationship Id="rId19" Type="http://schemas.openxmlformats.org/officeDocument/2006/relationships/notesSlide" Target="../notesSlides/notesSlide26.xml"/><Relationship Id="rId4" Type="http://schemas.openxmlformats.org/officeDocument/2006/relationships/tags" Target="../tags/tag351.xml"/><Relationship Id="rId9" Type="http://schemas.openxmlformats.org/officeDocument/2006/relationships/tags" Target="../tags/tag356.xml"/><Relationship Id="rId14" Type="http://schemas.openxmlformats.org/officeDocument/2006/relationships/tags" Target="../tags/tag3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72.xml"/><Relationship Id="rId13" Type="http://schemas.openxmlformats.org/officeDocument/2006/relationships/tags" Target="../tags/tag377.xml"/><Relationship Id="rId18" Type="http://schemas.openxmlformats.org/officeDocument/2006/relationships/slideLayout" Target="../slideLayouts/slideLayout13.xml"/><Relationship Id="rId3" Type="http://schemas.openxmlformats.org/officeDocument/2006/relationships/tags" Target="../tags/tag367.xml"/><Relationship Id="rId7" Type="http://schemas.openxmlformats.org/officeDocument/2006/relationships/tags" Target="../tags/tag371.xml"/><Relationship Id="rId12" Type="http://schemas.openxmlformats.org/officeDocument/2006/relationships/tags" Target="../tags/tag376.xml"/><Relationship Id="rId17" Type="http://schemas.openxmlformats.org/officeDocument/2006/relationships/tags" Target="../tags/tag381.xml"/><Relationship Id="rId2" Type="http://schemas.openxmlformats.org/officeDocument/2006/relationships/tags" Target="../tags/tag366.xml"/><Relationship Id="rId16" Type="http://schemas.openxmlformats.org/officeDocument/2006/relationships/tags" Target="../tags/tag380.xml"/><Relationship Id="rId1" Type="http://schemas.openxmlformats.org/officeDocument/2006/relationships/tags" Target="../tags/tag365.xml"/><Relationship Id="rId6" Type="http://schemas.openxmlformats.org/officeDocument/2006/relationships/tags" Target="../tags/tag370.xml"/><Relationship Id="rId11" Type="http://schemas.openxmlformats.org/officeDocument/2006/relationships/tags" Target="../tags/tag375.xml"/><Relationship Id="rId5" Type="http://schemas.openxmlformats.org/officeDocument/2006/relationships/tags" Target="../tags/tag369.xml"/><Relationship Id="rId15" Type="http://schemas.openxmlformats.org/officeDocument/2006/relationships/tags" Target="../tags/tag379.xml"/><Relationship Id="rId10" Type="http://schemas.openxmlformats.org/officeDocument/2006/relationships/tags" Target="../tags/tag374.xml"/><Relationship Id="rId19" Type="http://schemas.openxmlformats.org/officeDocument/2006/relationships/notesSlide" Target="../notesSlides/notesSlide27.xml"/><Relationship Id="rId4" Type="http://schemas.openxmlformats.org/officeDocument/2006/relationships/tags" Target="../tags/tag368.xml"/><Relationship Id="rId9" Type="http://schemas.openxmlformats.org/officeDocument/2006/relationships/tags" Target="../tags/tag373.xml"/><Relationship Id="rId14" Type="http://schemas.openxmlformats.org/officeDocument/2006/relationships/tags" Target="../tags/tag378.xml"/></Relationships>
</file>

<file path=ppt/slides/_rels/slide31.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tags" Target="../tags/tag394.xml"/><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tags" Target="../tags/tag393.xml"/><Relationship Id="rId2" Type="http://schemas.openxmlformats.org/officeDocument/2006/relationships/tags" Target="../tags/tag383.xml"/><Relationship Id="rId16" Type="http://schemas.openxmlformats.org/officeDocument/2006/relationships/notesSlide" Target="../notesSlides/notesSlide28.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tags" Target="../tags/tag392.xml"/><Relationship Id="rId5" Type="http://schemas.openxmlformats.org/officeDocument/2006/relationships/tags" Target="../tags/tag386.xml"/><Relationship Id="rId15" Type="http://schemas.openxmlformats.org/officeDocument/2006/relationships/slideLayout" Target="../slideLayouts/slideLayout13.xml"/><Relationship Id="rId10" Type="http://schemas.openxmlformats.org/officeDocument/2006/relationships/tags" Target="../tags/tag391.xml"/><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s>
</file>

<file path=ppt/slides/_rels/slide32.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tags" Target="../tags/tag408.xml"/><Relationship Id="rId3" Type="http://schemas.openxmlformats.org/officeDocument/2006/relationships/tags" Target="../tags/tag398.xml"/><Relationship Id="rId7" Type="http://schemas.openxmlformats.org/officeDocument/2006/relationships/tags" Target="../tags/tag402.xml"/><Relationship Id="rId12" Type="http://schemas.openxmlformats.org/officeDocument/2006/relationships/tags" Target="../tags/tag407.xml"/><Relationship Id="rId2" Type="http://schemas.openxmlformats.org/officeDocument/2006/relationships/tags" Target="../tags/tag397.xml"/><Relationship Id="rId16" Type="http://schemas.openxmlformats.org/officeDocument/2006/relationships/notesSlide" Target="../notesSlides/notesSlide29.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5" Type="http://schemas.openxmlformats.org/officeDocument/2006/relationships/tags" Target="../tags/tag400.xml"/><Relationship Id="rId15" Type="http://schemas.openxmlformats.org/officeDocument/2006/relationships/slideLayout" Target="../slideLayouts/slideLayout13.xml"/><Relationship Id="rId10" Type="http://schemas.openxmlformats.org/officeDocument/2006/relationships/tags" Target="../tags/tag405.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41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2.xml"/><Relationship Id="rId1" Type="http://schemas.openxmlformats.org/officeDocument/2006/relationships/tags" Target="../tags/tag411.xml"/><Relationship Id="rId4"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14.xml"/><Relationship Id="rId1" Type="http://schemas.openxmlformats.org/officeDocument/2006/relationships/tags" Target="../tags/tag413.xml"/><Relationship Id="rId5" Type="http://schemas.openxmlformats.org/officeDocument/2006/relationships/image" Target="../media/image3.jpeg"/><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3" Type="http://schemas.openxmlformats.org/officeDocument/2006/relationships/tags" Target="../tags/tag427.xml"/><Relationship Id="rId18" Type="http://schemas.openxmlformats.org/officeDocument/2006/relationships/tags" Target="../tags/tag432.xml"/><Relationship Id="rId26" Type="http://schemas.openxmlformats.org/officeDocument/2006/relationships/tags" Target="../tags/tag440.xml"/><Relationship Id="rId3" Type="http://schemas.openxmlformats.org/officeDocument/2006/relationships/tags" Target="../tags/tag417.xml"/><Relationship Id="rId21" Type="http://schemas.openxmlformats.org/officeDocument/2006/relationships/tags" Target="../tags/tag435.xml"/><Relationship Id="rId7" Type="http://schemas.openxmlformats.org/officeDocument/2006/relationships/tags" Target="../tags/tag421.xml"/><Relationship Id="rId12" Type="http://schemas.openxmlformats.org/officeDocument/2006/relationships/tags" Target="../tags/tag426.xml"/><Relationship Id="rId17" Type="http://schemas.openxmlformats.org/officeDocument/2006/relationships/tags" Target="../tags/tag431.xml"/><Relationship Id="rId25" Type="http://schemas.openxmlformats.org/officeDocument/2006/relationships/tags" Target="../tags/tag439.xml"/><Relationship Id="rId33" Type="http://schemas.openxmlformats.org/officeDocument/2006/relationships/notesSlide" Target="../notesSlides/notesSlide33.xml"/><Relationship Id="rId2" Type="http://schemas.openxmlformats.org/officeDocument/2006/relationships/tags" Target="../tags/tag416.xml"/><Relationship Id="rId16" Type="http://schemas.openxmlformats.org/officeDocument/2006/relationships/tags" Target="../tags/tag430.xml"/><Relationship Id="rId20" Type="http://schemas.openxmlformats.org/officeDocument/2006/relationships/tags" Target="../tags/tag434.xml"/><Relationship Id="rId29" Type="http://schemas.openxmlformats.org/officeDocument/2006/relationships/tags" Target="../tags/tag443.xml"/><Relationship Id="rId1" Type="http://schemas.openxmlformats.org/officeDocument/2006/relationships/tags" Target="../tags/tag415.xml"/><Relationship Id="rId6" Type="http://schemas.openxmlformats.org/officeDocument/2006/relationships/tags" Target="../tags/tag420.xml"/><Relationship Id="rId11" Type="http://schemas.openxmlformats.org/officeDocument/2006/relationships/tags" Target="../tags/tag425.xml"/><Relationship Id="rId24" Type="http://schemas.openxmlformats.org/officeDocument/2006/relationships/tags" Target="../tags/tag438.xml"/><Relationship Id="rId32" Type="http://schemas.openxmlformats.org/officeDocument/2006/relationships/slideLayout" Target="../slideLayouts/slideLayout13.xml"/><Relationship Id="rId5" Type="http://schemas.openxmlformats.org/officeDocument/2006/relationships/tags" Target="../tags/tag419.xml"/><Relationship Id="rId15" Type="http://schemas.openxmlformats.org/officeDocument/2006/relationships/tags" Target="../tags/tag429.xml"/><Relationship Id="rId23" Type="http://schemas.openxmlformats.org/officeDocument/2006/relationships/tags" Target="../tags/tag437.xml"/><Relationship Id="rId28" Type="http://schemas.openxmlformats.org/officeDocument/2006/relationships/tags" Target="../tags/tag442.xml"/><Relationship Id="rId10" Type="http://schemas.openxmlformats.org/officeDocument/2006/relationships/tags" Target="../tags/tag424.xml"/><Relationship Id="rId19" Type="http://schemas.openxmlformats.org/officeDocument/2006/relationships/tags" Target="../tags/tag433.xml"/><Relationship Id="rId31" Type="http://schemas.openxmlformats.org/officeDocument/2006/relationships/tags" Target="../tags/tag445.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tags" Target="../tags/tag428.xml"/><Relationship Id="rId22" Type="http://schemas.openxmlformats.org/officeDocument/2006/relationships/tags" Target="../tags/tag436.xml"/><Relationship Id="rId27" Type="http://schemas.openxmlformats.org/officeDocument/2006/relationships/tags" Target="../tags/tag441.xml"/><Relationship Id="rId30" Type="http://schemas.openxmlformats.org/officeDocument/2006/relationships/tags" Target="../tags/tag444.xml"/><Relationship Id="rId8" Type="http://schemas.openxmlformats.org/officeDocument/2006/relationships/tags" Target="../tags/tag422.xml"/></Relationships>
</file>

<file path=ppt/slides/_rels/slide37.xml.rels><?xml version="1.0" encoding="UTF-8" standalone="yes"?>
<Relationships xmlns="http://schemas.openxmlformats.org/package/2006/relationships"><Relationship Id="rId13" Type="http://schemas.openxmlformats.org/officeDocument/2006/relationships/tags" Target="../tags/tag458.xml"/><Relationship Id="rId18" Type="http://schemas.openxmlformats.org/officeDocument/2006/relationships/tags" Target="../tags/tag463.xml"/><Relationship Id="rId26" Type="http://schemas.openxmlformats.org/officeDocument/2006/relationships/tags" Target="../tags/tag471.xml"/><Relationship Id="rId3" Type="http://schemas.openxmlformats.org/officeDocument/2006/relationships/tags" Target="../tags/tag448.xml"/><Relationship Id="rId21" Type="http://schemas.openxmlformats.org/officeDocument/2006/relationships/tags" Target="../tags/tag466.xml"/><Relationship Id="rId7" Type="http://schemas.openxmlformats.org/officeDocument/2006/relationships/tags" Target="../tags/tag452.xml"/><Relationship Id="rId12" Type="http://schemas.openxmlformats.org/officeDocument/2006/relationships/tags" Target="../tags/tag457.xml"/><Relationship Id="rId17" Type="http://schemas.openxmlformats.org/officeDocument/2006/relationships/tags" Target="../tags/tag462.xml"/><Relationship Id="rId25" Type="http://schemas.openxmlformats.org/officeDocument/2006/relationships/tags" Target="../tags/tag470.xml"/><Relationship Id="rId33" Type="http://schemas.openxmlformats.org/officeDocument/2006/relationships/notesSlide" Target="../notesSlides/notesSlide34.xml"/><Relationship Id="rId2" Type="http://schemas.openxmlformats.org/officeDocument/2006/relationships/tags" Target="../tags/tag447.xml"/><Relationship Id="rId16" Type="http://schemas.openxmlformats.org/officeDocument/2006/relationships/tags" Target="../tags/tag461.xml"/><Relationship Id="rId20" Type="http://schemas.openxmlformats.org/officeDocument/2006/relationships/tags" Target="../tags/tag465.xml"/><Relationship Id="rId29" Type="http://schemas.openxmlformats.org/officeDocument/2006/relationships/tags" Target="../tags/tag474.xml"/><Relationship Id="rId1" Type="http://schemas.openxmlformats.org/officeDocument/2006/relationships/tags" Target="../tags/tag446.xml"/><Relationship Id="rId6" Type="http://schemas.openxmlformats.org/officeDocument/2006/relationships/tags" Target="../tags/tag451.xml"/><Relationship Id="rId11" Type="http://schemas.openxmlformats.org/officeDocument/2006/relationships/tags" Target="../tags/tag456.xml"/><Relationship Id="rId24" Type="http://schemas.openxmlformats.org/officeDocument/2006/relationships/tags" Target="../tags/tag469.xml"/><Relationship Id="rId32" Type="http://schemas.openxmlformats.org/officeDocument/2006/relationships/slideLayout" Target="../slideLayouts/slideLayout13.xml"/><Relationship Id="rId5" Type="http://schemas.openxmlformats.org/officeDocument/2006/relationships/tags" Target="../tags/tag450.xml"/><Relationship Id="rId15" Type="http://schemas.openxmlformats.org/officeDocument/2006/relationships/tags" Target="../tags/tag460.xml"/><Relationship Id="rId23" Type="http://schemas.openxmlformats.org/officeDocument/2006/relationships/tags" Target="../tags/tag468.xml"/><Relationship Id="rId28" Type="http://schemas.openxmlformats.org/officeDocument/2006/relationships/tags" Target="../tags/tag473.xml"/><Relationship Id="rId10" Type="http://schemas.openxmlformats.org/officeDocument/2006/relationships/tags" Target="../tags/tag455.xml"/><Relationship Id="rId19" Type="http://schemas.openxmlformats.org/officeDocument/2006/relationships/tags" Target="../tags/tag464.xml"/><Relationship Id="rId31" Type="http://schemas.openxmlformats.org/officeDocument/2006/relationships/tags" Target="../tags/tag476.xml"/><Relationship Id="rId4" Type="http://schemas.openxmlformats.org/officeDocument/2006/relationships/tags" Target="../tags/tag449.xml"/><Relationship Id="rId9" Type="http://schemas.openxmlformats.org/officeDocument/2006/relationships/tags" Target="../tags/tag454.xml"/><Relationship Id="rId14" Type="http://schemas.openxmlformats.org/officeDocument/2006/relationships/tags" Target="../tags/tag459.xml"/><Relationship Id="rId22" Type="http://schemas.openxmlformats.org/officeDocument/2006/relationships/tags" Target="../tags/tag467.xml"/><Relationship Id="rId27" Type="http://schemas.openxmlformats.org/officeDocument/2006/relationships/tags" Target="../tags/tag472.xml"/><Relationship Id="rId30" Type="http://schemas.openxmlformats.org/officeDocument/2006/relationships/tags" Target="../tags/tag475.xml"/><Relationship Id="rId8" Type="http://schemas.openxmlformats.org/officeDocument/2006/relationships/tags" Target="../tags/tag45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78.xml"/><Relationship Id="rId1" Type="http://schemas.openxmlformats.org/officeDocument/2006/relationships/tags" Target="../tags/tag477.xml"/><Relationship Id="rId4"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 Id="rId6" Type="http://schemas.openxmlformats.org/officeDocument/2006/relationships/notesSlide" Target="../notesSlides/notesSlide36.xml"/><Relationship Id="rId5" Type="http://schemas.openxmlformats.org/officeDocument/2006/relationships/slideLayout" Target="../slideLayouts/slideLayout13.xml"/><Relationship Id="rId4" Type="http://schemas.openxmlformats.org/officeDocument/2006/relationships/tags" Target="../tags/tag48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485.xml"/><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tags" Target="../tags/tag48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488.xml"/><Relationship Id="rId1" Type="http://schemas.openxmlformats.org/officeDocument/2006/relationships/tags" Target="../tags/tag487.xml"/><Relationship Id="rId4"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26" Type="http://schemas.openxmlformats.org/officeDocument/2006/relationships/tags" Target="../tags/tag514.xml"/><Relationship Id="rId21" Type="http://schemas.openxmlformats.org/officeDocument/2006/relationships/tags" Target="../tags/tag509.xml"/><Relationship Id="rId42" Type="http://schemas.openxmlformats.org/officeDocument/2006/relationships/tags" Target="../tags/tag530.xml"/><Relationship Id="rId47" Type="http://schemas.openxmlformats.org/officeDocument/2006/relationships/tags" Target="../tags/tag535.xml"/><Relationship Id="rId63" Type="http://schemas.openxmlformats.org/officeDocument/2006/relationships/tags" Target="../tags/tag551.xml"/><Relationship Id="rId68" Type="http://schemas.openxmlformats.org/officeDocument/2006/relationships/tags" Target="../tags/tag556.xml"/><Relationship Id="rId7" Type="http://schemas.openxmlformats.org/officeDocument/2006/relationships/tags" Target="../tags/tag495.xml"/><Relationship Id="rId71" Type="http://schemas.openxmlformats.org/officeDocument/2006/relationships/slideLayout" Target="../slideLayouts/slideLayout13.xml"/><Relationship Id="rId2" Type="http://schemas.openxmlformats.org/officeDocument/2006/relationships/tags" Target="../tags/tag490.xml"/><Relationship Id="rId16" Type="http://schemas.openxmlformats.org/officeDocument/2006/relationships/tags" Target="../tags/tag504.xml"/><Relationship Id="rId29" Type="http://schemas.openxmlformats.org/officeDocument/2006/relationships/tags" Target="../tags/tag517.xml"/><Relationship Id="rId11" Type="http://schemas.openxmlformats.org/officeDocument/2006/relationships/tags" Target="../tags/tag499.xml"/><Relationship Id="rId24" Type="http://schemas.openxmlformats.org/officeDocument/2006/relationships/tags" Target="../tags/tag512.xml"/><Relationship Id="rId32" Type="http://schemas.openxmlformats.org/officeDocument/2006/relationships/tags" Target="../tags/tag520.xml"/><Relationship Id="rId37" Type="http://schemas.openxmlformats.org/officeDocument/2006/relationships/tags" Target="../tags/tag525.xml"/><Relationship Id="rId40" Type="http://schemas.openxmlformats.org/officeDocument/2006/relationships/tags" Target="../tags/tag528.xml"/><Relationship Id="rId45" Type="http://schemas.openxmlformats.org/officeDocument/2006/relationships/tags" Target="../tags/tag533.xml"/><Relationship Id="rId53" Type="http://schemas.openxmlformats.org/officeDocument/2006/relationships/tags" Target="../tags/tag541.xml"/><Relationship Id="rId58" Type="http://schemas.openxmlformats.org/officeDocument/2006/relationships/tags" Target="../tags/tag546.xml"/><Relationship Id="rId66" Type="http://schemas.openxmlformats.org/officeDocument/2006/relationships/tags" Target="../tags/tag554.xml"/><Relationship Id="rId5" Type="http://schemas.openxmlformats.org/officeDocument/2006/relationships/tags" Target="../tags/tag493.xml"/><Relationship Id="rId61" Type="http://schemas.openxmlformats.org/officeDocument/2006/relationships/tags" Target="../tags/tag549.xml"/><Relationship Id="rId19" Type="http://schemas.openxmlformats.org/officeDocument/2006/relationships/tags" Target="../tags/tag507.xml"/><Relationship Id="rId14" Type="http://schemas.openxmlformats.org/officeDocument/2006/relationships/tags" Target="../tags/tag502.xml"/><Relationship Id="rId22" Type="http://schemas.openxmlformats.org/officeDocument/2006/relationships/tags" Target="../tags/tag510.xml"/><Relationship Id="rId27" Type="http://schemas.openxmlformats.org/officeDocument/2006/relationships/tags" Target="../tags/tag515.xml"/><Relationship Id="rId30" Type="http://schemas.openxmlformats.org/officeDocument/2006/relationships/tags" Target="../tags/tag518.xml"/><Relationship Id="rId35" Type="http://schemas.openxmlformats.org/officeDocument/2006/relationships/tags" Target="../tags/tag523.xml"/><Relationship Id="rId43" Type="http://schemas.openxmlformats.org/officeDocument/2006/relationships/tags" Target="../tags/tag531.xml"/><Relationship Id="rId48" Type="http://schemas.openxmlformats.org/officeDocument/2006/relationships/tags" Target="../tags/tag536.xml"/><Relationship Id="rId56" Type="http://schemas.openxmlformats.org/officeDocument/2006/relationships/tags" Target="../tags/tag544.xml"/><Relationship Id="rId64" Type="http://schemas.openxmlformats.org/officeDocument/2006/relationships/tags" Target="../tags/tag552.xml"/><Relationship Id="rId69" Type="http://schemas.openxmlformats.org/officeDocument/2006/relationships/tags" Target="../tags/tag557.xml"/><Relationship Id="rId8" Type="http://schemas.openxmlformats.org/officeDocument/2006/relationships/tags" Target="../tags/tag496.xml"/><Relationship Id="rId51" Type="http://schemas.openxmlformats.org/officeDocument/2006/relationships/tags" Target="../tags/tag539.xml"/><Relationship Id="rId72" Type="http://schemas.openxmlformats.org/officeDocument/2006/relationships/notesSlide" Target="../notesSlides/notesSlide39.xml"/><Relationship Id="rId3" Type="http://schemas.openxmlformats.org/officeDocument/2006/relationships/tags" Target="../tags/tag491.xml"/><Relationship Id="rId12" Type="http://schemas.openxmlformats.org/officeDocument/2006/relationships/tags" Target="../tags/tag500.xml"/><Relationship Id="rId17" Type="http://schemas.openxmlformats.org/officeDocument/2006/relationships/tags" Target="../tags/tag505.xml"/><Relationship Id="rId25" Type="http://schemas.openxmlformats.org/officeDocument/2006/relationships/tags" Target="../tags/tag513.xml"/><Relationship Id="rId33" Type="http://schemas.openxmlformats.org/officeDocument/2006/relationships/tags" Target="../tags/tag521.xml"/><Relationship Id="rId38" Type="http://schemas.openxmlformats.org/officeDocument/2006/relationships/tags" Target="../tags/tag526.xml"/><Relationship Id="rId46" Type="http://schemas.openxmlformats.org/officeDocument/2006/relationships/tags" Target="../tags/tag534.xml"/><Relationship Id="rId59" Type="http://schemas.openxmlformats.org/officeDocument/2006/relationships/tags" Target="../tags/tag547.xml"/><Relationship Id="rId67" Type="http://schemas.openxmlformats.org/officeDocument/2006/relationships/tags" Target="../tags/tag555.xml"/><Relationship Id="rId20" Type="http://schemas.openxmlformats.org/officeDocument/2006/relationships/tags" Target="../tags/tag508.xml"/><Relationship Id="rId41" Type="http://schemas.openxmlformats.org/officeDocument/2006/relationships/tags" Target="../tags/tag529.xml"/><Relationship Id="rId54" Type="http://schemas.openxmlformats.org/officeDocument/2006/relationships/tags" Target="../tags/tag542.xml"/><Relationship Id="rId62" Type="http://schemas.openxmlformats.org/officeDocument/2006/relationships/tags" Target="../tags/tag550.xml"/><Relationship Id="rId70" Type="http://schemas.openxmlformats.org/officeDocument/2006/relationships/tags" Target="../tags/tag558.xml"/><Relationship Id="rId1" Type="http://schemas.openxmlformats.org/officeDocument/2006/relationships/tags" Target="../tags/tag489.xml"/><Relationship Id="rId6" Type="http://schemas.openxmlformats.org/officeDocument/2006/relationships/tags" Target="../tags/tag494.xml"/><Relationship Id="rId15" Type="http://schemas.openxmlformats.org/officeDocument/2006/relationships/tags" Target="../tags/tag503.xml"/><Relationship Id="rId23" Type="http://schemas.openxmlformats.org/officeDocument/2006/relationships/tags" Target="../tags/tag511.xml"/><Relationship Id="rId28" Type="http://schemas.openxmlformats.org/officeDocument/2006/relationships/tags" Target="../tags/tag516.xml"/><Relationship Id="rId36" Type="http://schemas.openxmlformats.org/officeDocument/2006/relationships/tags" Target="../tags/tag524.xml"/><Relationship Id="rId49" Type="http://schemas.openxmlformats.org/officeDocument/2006/relationships/tags" Target="../tags/tag537.xml"/><Relationship Id="rId57" Type="http://schemas.openxmlformats.org/officeDocument/2006/relationships/tags" Target="../tags/tag545.xml"/><Relationship Id="rId10" Type="http://schemas.openxmlformats.org/officeDocument/2006/relationships/tags" Target="../tags/tag498.xml"/><Relationship Id="rId31" Type="http://schemas.openxmlformats.org/officeDocument/2006/relationships/tags" Target="../tags/tag519.xml"/><Relationship Id="rId44" Type="http://schemas.openxmlformats.org/officeDocument/2006/relationships/tags" Target="../tags/tag532.xml"/><Relationship Id="rId52" Type="http://schemas.openxmlformats.org/officeDocument/2006/relationships/tags" Target="../tags/tag540.xml"/><Relationship Id="rId60" Type="http://schemas.openxmlformats.org/officeDocument/2006/relationships/tags" Target="../tags/tag548.xml"/><Relationship Id="rId65" Type="http://schemas.openxmlformats.org/officeDocument/2006/relationships/tags" Target="../tags/tag553.xml"/><Relationship Id="rId4" Type="http://schemas.openxmlformats.org/officeDocument/2006/relationships/tags" Target="../tags/tag492.xml"/><Relationship Id="rId9" Type="http://schemas.openxmlformats.org/officeDocument/2006/relationships/tags" Target="../tags/tag497.xml"/><Relationship Id="rId13" Type="http://schemas.openxmlformats.org/officeDocument/2006/relationships/tags" Target="../tags/tag501.xml"/><Relationship Id="rId18" Type="http://schemas.openxmlformats.org/officeDocument/2006/relationships/tags" Target="../tags/tag506.xml"/><Relationship Id="rId39" Type="http://schemas.openxmlformats.org/officeDocument/2006/relationships/tags" Target="../tags/tag527.xml"/><Relationship Id="rId34" Type="http://schemas.openxmlformats.org/officeDocument/2006/relationships/tags" Target="../tags/tag522.xml"/><Relationship Id="rId50" Type="http://schemas.openxmlformats.org/officeDocument/2006/relationships/tags" Target="../tags/tag538.xml"/><Relationship Id="rId55" Type="http://schemas.openxmlformats.org/officeDocument/2006/relationships/tags" Target="../tags/tag543.xml"/></Relationships>
</file>

<file path=ppt/slides/_rels/slide43.xml.rels><?xml version="1.0" encoding="UTF-8" standalone="yes"?>
<Relationships xmlns="http://schemas.openxmlformats.org/package/2006/relationships"><Relationship Id="rId26" Type="http://schemas.openxmlformats.org/officeDocument/2006/relationships/tags" Target="../tags/tag584.xml"/><Relationship Id="rId21" Type="http://schemas.openxmlformats.org/officeDocument/2006/relationships/tags" Target="../tags/tag579.xml"/><Relationship Id="rId42" Type="http://schemas.openxmlformats.org/officeDocument/2006/relationships/tags" Target="../tags/tag600.xml"/><Relationship Id="rId47" Type="http://schemas.openxmlformats.org/officeDocument/2006/relationships/tags" Target="../tags/tag605.xml"/><Relationship Id="rId63" Type="http://schemas.openxmlformats.org/officeDocument/2006/relationships/tags" Target="../tags/tag621.xml"/><Relationship Id="rId68" Type="http://schemas.openxmlformats.org/officeDocument/2006/relationships/tags" Target="../tags/tag626.xml"/><Relationship Id="rId84" Type="http://schemas.openxmlformats.org/officeDocument/2006/relationships/tags" Target="../tags/tag642.xml"/><Relationship Id="rId89" Type="http://schemas.openxmlformats.org/officeDocument/2006/relationships/tags" Target="../tags/tag647.xml"/><Relationship Id="rId16" Type="http://schemas.openxmlformats.org/officeDocument/2006/relationships/tags" Target="../tags/tag574.xml"/><Relationship Id="rId11" Type="http://schemas.openxmlformats.org/officeDocument/2006/relationships/tags" Target="../tags/tag569.xml"/><Relationship Id="rId32" Type="http://schemas.openxmlformats.org/officeDocument/2006/relationships/tags" Target="../tags/tag590.xml"/><Relationship Id="rId37" Type="http://schemas.openxmlformats.org/officeDocument/2006/relationships/tags" Target="../tags/tag595.xml"/><Relationship Id="rId53" Type="http://schemas.openxmlformats.org/officeDocument/2006/relationships/tags" Target="../tags/tag611.xml"/><Relationship Id="rId58" Type="http://schemas.openxmlformats.org/officeDocument/2006/relationships/tags" Target="../tags/tag616.xml"/><Relationship Id="rId74" Type="http://schemas.openxmlformats.org/officeDocument/2006/relationships/tags" Target="../tags/tag632.xml"/><Relationship Id="rId79" Type="http://schemas.openxmlformats.org/officeDocument/2006/relationships/tags" Target="../tags/tag637.xml"/><Relationship Id="rId5" Type="http://schemas.openxmlformats.org/officeDocument/2006/relationships/tags" Target="../tags/tag563.xml"/><Relationship Id="rId90" Type="http://schemas.openxmlformats.org/officeDocument/2006/relationships/slideLayout" Target="../slideLayouts/slideLayout13.xml"/><Relationship Id="rId14" Type="http://schemas.openxmlformats.org/officeDocument/2006/relationships/tags" Target="../tags/tag572.xml"/><Relationship Id="rId22" Type="http://schemas.openxmlformats.org/officeDocument/2006/relationships/tags" Target="../tags/tag580.xml"/><Relationship Id="rId27" Type="http://schemas.openxmlformats.org/officeDocument/2006/relationships/tags" Target="../tags/tag585.xml"/><Relationship Id="rId30" Type="http://schemas.openxmlformats.org/officeDocument/2006/relationships/tags" Target="../tags/tag588.xml"/><Relationship Id="rId35" Type="http://schemas.openxmlformats.org/officeDocument/2006/relationships/tags" Target="../tags/tag593.xml"/><Relationship Id="rId43" Type="http://schemas.openxmlformats.org/officeDocument/2006/relationships/tags" Target="../tags/tag601.xml"/><Relationship Id="rId48" Type="http://schemas.openxmlformats.org/officeDocument/2006/relationships/tags" Target="../tags/tag606.xml"/><Relationship Id="rId56" Type="http://schemas.openxmlformats.org/officeDocument/2006/relationships/tags" Target="../tags/tag614.xml"/><Relationship Id="rId64" Type="http://schemas.openxmlformats.org/officeDocument/2006/relationships/tags" Target="../tags/tag622.xml"/><Relationship Id="rId69" Type="http://schemas.openxmlformats.org/officeDocument/2006/relationships/tags" Target="../tags/tag627.xml"/><Relationship Id="rId77" Type="http://schemas.openxmlformats.org/officeDocument/2006/relationships/tags" Target="../tags/tag635.xml"/><Relationship Id="rId8" Type="http://schemas.openxmlformats.org/officeDocument/2006/relationships/tags" Target="../tags/tag566.xml"/><Relationship Id="rId51" Type="http://schemas.openxmlformats.org/officeDocument/2006/relationships/tags" Target="../tags/tag609.xml"/><Relationship Id="rId72" Type="http://schemas.openxmlformats.org/officeDocument/2006/relationships/tags" Target="../tags/tag630.xml"/><Relationship Id="rId80" Type="http://schemas.openxmlformats.org/officeDocument/2006/relationships/tags" Target="../tags/tag638.xml"/><Relationship Id="rId85" Type="http://schemas.openxmlformats.org/officeDocument/2006/relationships/tags" Target="../tags/tag643.xml"/><Relationship Id="rId3" Type="http://schemas.openxmlformats.org/officeDocument/2006/relationships/tags" Target="../tags/tag561.xml"/><Relationship Id="rId12" Type="http://schemas.openxmlformats.org/officeDocument/2006/relationships/tags" Target="../tags/tag570.xml"/><Relationship Id="rId17" Type="http://schemas.openxmlformats.org/officeDocument/2006/relationships/tags" Target="../tags/tag575.xml"/><Relationship Id="rId25" Type="http://schemas.openxmlformats.org/officeDocument/2006/relationships/tags" Target="../tags/tag583.xml"/><Relationship Id="rId33" Type="http://schemas.openxmlformats.org/officeDocument/2006/relationships/tags" Target="../tags/tag591.xml"/><Relationship Id="rId38" Type="http://schemas.openxmlformats.org/officeDocument/2006/relationships/tags" Target="../tags/tag596.xml"/><Relationship Id="rId46" Type="http://schemas.openxmlformats.org/officeDocument/2006/relationships/tags" Target="../tags/tag604.xml"/><Relationship Id="rId59" Type="http://schemas.openxmlformats.org/officeDocument/2006/relationships/tags" Target="../tags/tag617.xml"/><Relationship Id="rId67" Type="http://schemas.openxmlformats.org/officeDocument/2006/relationships/tags" Target="../tags/tag625.xml"/><Relationship Id="rId20" Type="http://schemas.openxmlformats.org/officeDocument/2006/relationships/tags" Target="../tags/tag578.xml"/><Relationship Id="rId41" Type="http://schemas.openxmlformats.org/officeDocument/2006/relationships/tags" Target="../tags/tag599.xml"/><Relationship Id="rId54" Type="http://schemas.openxmlformats.org/officeDocument/2006/relationships/tags" Target="../tags/tag612.xml"/><Relationship Id="rId62" Type="http://schemas.openxmlformats.org/officeDocument/2006/relationships/tags" Target="../tags/tag620.xml"/><Relationship Id="rId70" Type="http://schemas.openxmlformats.org/officeDocument/2006/relationships/tags" Target="../tags/tag628.xml"/><Relationship Id="rId75" Type="http://schemas.openxmlformats.org/officeDocument/2006/relationships/tags" Target="../tags/tag633.xml"/><Relationship Id="rId83" Type="http://schemas.openxmlformats.org/officeDocument/2006/relationships/tags" Target="../tags/tag641.xml"/><Relationship Id="rId88" Type="http://schemas.openxmlformats.org/officeDocument/2006/relationships/tags" Target="../tags/tag646.xml"/><Relationship Id="rId91" Type="http://schemas.openxmlformats.org/officeDocument/2006/relationships/notesSlide" Target="../notesSlides/notesSlide40.xml"/><Relationship Id="rId1" Type="http://schemas.openxmlformats.org/officeDocument/2006/relationships/tags" Target="../tags/tag559.xml"/><Relationship Id="rId6" Type="http://schemas.openxmlformats.org/officeDocument/2006/relationships/tags" Target="../tags/tag564.xml"/><Relationship Id="rId15" Type="http://schemas.openxmlformats.org/officeDocument/2006/relationships/tags" Target="../tags/tag573.xml"/><Relationship Id="rId23" Type="http://schemas.openxmlformats.org/officeDocument/2006/relationships/tags" Target="../tags/tag581.xml"/><Relationship Id="rId28" Type="http://schemas.openxmlformats.org/officeDocument/2006/relationships/tags" Target="../tags/tag586.xml"/><Relationship Id="rId36" Type="http://schemas.openxmlformats.org/officeDocument/2006/relationships/tags" Target="../tags/tag594.xml"/><Relationship Id="rId49" Type="http://schemas.openxmlformats.org/officeDocument/2006/relationships/tags" Target="../tags/tag607.xml"/><Relationship Id="rId57" Type="http://schemas.openxmlformats.org/officeDocument/2006/relationships/tags" Target="../tags/tag615.xml"/><Relationship Id="rId10" Type="http://schemas.openxmlformats.org/officeDocument/2006/relationships/tags" Target="../tags/tag568.xml"/><Relationship Id="rId31" Type="http://schemas.openxmlformats.org/officeDocument/2006/relationships/tags" Target="../tags/tag589.xml"/><Relationship Id="rId44" Type="http://schemas.openxmlformats.org/officeDocument/2006/relationships/tags" Target="../tags/tag602.xml"/><Relationship Id="rId52" Type="http://schemas.openxmlformats.org/officeDocument/2006/relationships/tags" Target="../tags/tag610.xml"/><Relationship Id="rId60" Type="http://schemas.openxmlformats.org/officeDocument/2006/relationships/tags" Target="../tags/tag618.xml"/><Relationship Id="rId65" Type="http://schemas.openxmlformats.org/officeDocument/2006/relationships/tags" Target="../tags/tag623.xml"/><Relationship Id="rId73" Type="http://schemas.openxmlformats.org/officeDocument/2006/relationships/tags" Target="../tags/tag631.xml"/><Relationship Id="rId78" Type="http://schemas.openxmlformats.org/officeDocument/2006/relationships/tags" Target="../tags/tag636.xml"/><Relationship Id="rId81" Type="http://schemas.openxmlformats.org/officeDocument/2006/relationships/tags" Target="../tags/tag639.xml"/><Relationship Id="rId86" Type="http://schemas.openxmlformats.org/officeDocument/2006/relationships/tags" Target="../tags/tag644.xml"/><Relationship Id="rId4" Type="http://schemas.openxmlformats.org/officeDocument/2006/relationships/tags" Target="../tags/tag562.xml"/><Relationship Id="rId9" Type="http://schemas.openxmlformats.org/officeDocument/2006/relationships/tags" Target="../tags/tag567.xml"/><Relationship Id="rId13" Type="http://schemas.openxmlformats.org/officeDocument/2006/relationships/tags" Target="../tags/tag571.xml"/><Relationship Id="rId18" Type="http://schemas.openxmlformats.org/officeDocument/2006/relationships/tags" Target="../tags/tag576.xml"/><Relationship Id="rId39" Type="http://schemas.openxmlformats.org/officeDocument/2006/relationships/tags" Target="../tags/tag597.xml"/><Relationship Id="rId34" Type="http://schemas.openxmlformats.org/officeDocument/2006/relationships/tags" Target="../tags/tag592.xml"/><Relationship Id="rId50" Type="http://schemas.openxmlformats.org/officeDocument/2006/relationships/tags" Target="../tags/tag608.xml"/><Relationship Id="rId55" Type="http://schemas.openxmlformats.org/officeDocument/2006/relationships/tags" Target="../tags/tag613.xml"/><Relationship Id="rId76" Type="http://schemas.openxmlformats.org/officeDocument/2006/relationships/tags" Target="../tags/tag634.xml"/><Relationship Id="rId7" Type="http://schemas.openxmlformats.org/officeDocument/2006/relationships/tags" Target="../tags/tag565.xml"/><Relationship Id="rId71" Type="http://schemas.openxmlformats.org/officeDocument/2006/relationships/tags" Target="../tags/tag629.xml"/><Relationship Id="rId2" Type="http://schemas.openxmlformats.org/officeDocument/2006/relationships/tags" Target="../tags/tag560.xml"/><Relationship Id="rId29" Type="http://schemas.openxmlformats.org/officeDocument/2006/relationships/tags" Target="../tags/tag587.xml"/><Relationship Id="rId24" Type="http://schemas.openxmlformats.org/officeDocument/2006/relationships/tags" Target="../tags/tag582.xml"/><Relationship Id="rId40" Type="http://schemas.openxmlformats.org/officeDocument/2006/relationships/tags" Target="../tags/tag598.xml"/><Relationship Id="rId45" Type="http://schemas.openxmlformats.org/officeDocument/2006/relationships/tags" Target="../tags/tag603.xml"/><Relationship Id="rId66" Type="http://schemas.openxmlformats.org/officeDocument/2006/relationships/tags" Target="../tags/tag624.xml"/><Relationship Id="rId87" Type="http://schemas.openxmlformats.org/officeDocument/2006/relationships/tags" Target="../tags/tag645.xml"/><Relationship Id="rId61" Type="http://schemas.openxmlformats.org/officeDocument/2006/relationships/tags" Target="../tags/tag619.xml"/><Relationship Id="rId82" Type="http://schemas.openxmlformats.org/officeDocument/2006/relationships/tags" Target="../tags/tag640.xml"/><Relationship Id="rId19" Type="http://schemas.openxmlformats.org/officeDocument/2006/relationships/tags" Target="../tags/tag577.xml"/></Relationships>
</file>

<file path=ppt/slides/_rels/slide44.xml.rels><?xml version="1.0" encoding="UTF-8" standalone="yes"?>
<Relationships xmlns="http://schemas.openxmlformats.org/package/2006/relationships"><Relationship Id="rId8" Type="http://schemas.openxmlformats.org/officeDocument/2006/relationships/tags" Target="../tags/tag655.xml"/><Relationship Id="rId13" Type="http://schemas.openxmlformats.org/officeDocument/2006/relationships/tags" Target="../tags/tag660.xml"/><Relationship Id="rId18" Type="http://schemas.openxmlformats.org/officeDocument/2006/relationships/tags" Target="../tags/tag665.xml"/><Relationship Id="rId26" Type="http://schemas.openxmlformats.org/officeDocument/2006/relationships/tags" Target="../tags/tag673.xml"/><Relationship Id="rId3" Type="http://schemas.openxmlformats.org/officeDocument/2006/relationships/tags" Target="../tags/tag650.xml"/><Relationship Id="rId21" Type="http://schemas.openxmlformats.org/officeDocument/2006/relationships/tags" Target="../tags/tag668.xml"/><Relationship Id="rId7" Type="http://schemas.openxmlformats.org/officeDocument/2006/relationships/tags" Target="../tags/tag654.xml"/><Relationship Id="rId12" Type="http://schemas.openxmlformats.org/officeDocument/2006/relationships/tags" Target="../tags/tag659.xml"/><Relationship Id="rId17" Type="http://schemas.openxmlformats.org/officeDocument/2006/relationships/tags" Target="../tags/tag664.xml"/><Relationship Id="rId25" Type="http://schemas.openxmlformats.org/officeDocument/2006/relationships/tags" Target="../tags/tag672.xml"/><Relationship Id="rId2" Type="http://schemas.openxmlformats.org/officeDocument/2006/relationships/tags" Target="../tags/tag649.xml"/><Relationship Id="rId16" Type="http://schemas.openxmlformats.org/officeDocument/2006/relationships/tags" Target="../tags/tag663.xml"/><Relationship Id="rId20" Type="http://schemas.openxmlformats.org/officeDocument/2006/relationships/tags" Target="../tags/tag667.xml"/><Relationship Id="rId1" Type="http://schemas.openxmlformats.org/officeDocument/2006/relationships/tags" Target="../tags/tag648.xml"/><Relationship Id="rId6" Type="http://schemas.openxmlformats.org/officeDocument/2006/relationships/tags" Target="../tags/tag653.xml"/><Relationship Id="rId11" Type="http://schemas.openxmlformats.org/officeDocument/2006/relationships/tags" Target="../tags/tag658.xml"/><Relationship Id="rId24" Type="http://schemas.openxmlformats.org/officeDocument/2006/relationships/tags" Target="../tags/tag671.xml"/><Relationship Id="rId5" Type="http://schemas.openxmlformats.org/officeDocument/2006/relationships/tags" Target="../tags/tag652.xml"/><Relationship Id="rId15" Type="http://schemas.openxmlformats.org/officeDocument/2006/relationships/tags" Target="../tags/tag662.xml"/><Relationship Id="rId23" Type="http://schemas.openxmlformats.org/officeDocument/2006/relationships/tags" Target="../tags/tag670.xml"/><Relationship Id="rId28" Type="http://schemas.openxmlformats.org/officeDocument/2006/relationships/notesSlide" Target="../notesSlides/notesSlide41.xml"/><Relationship Id="rId10" Type="http://schemas.openxmlformats.org/officeDocument/2006/relationships/tags" Target="../tags/tag657.xml"/><Relationship Id="rId19" Type="http://schemas.openxmlformats.org/officeDocument/2006/relationships/tags" Target="../tags/tag666.xml"/><Relationship Id="rId4" Type="http://schemas.openxmlformats.org/officeDocument/2006/relationships/tags" Target="../tags/tag651.xml"/><Relationship Id="rId9" Type="http://schemas.openxmlformats.org/officeDocument/2006/relationships/tags" Target="../tags/tag656.xml"/><Relationship Id="rId14" Type="http://schemas.openxmlformats.org/officeDocument/2006/relationships/tags" Target="../tags/tag661.xml"/><Relationship Id="rId22" Type="http://schemas.openxmlformats.org/officeDocument/2006/relationships/tags" Target="../tags/tag669.xml"/><Relationship Id="rId27"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3" Type="http://schemas.openxmlformats.org/officeDocument/2006/relationships/tags" Target="../tags/tag686.xml"/><Relationship Id="rId18" Type="http://schemas.openxmlformats.org/officeDocument/2006/relationships/tags" Target="../tags/tag691.xml"/><Relationship Id="rId26" Type="http://schemas.openxmlformats.org/officeDocument/2006/relationships/tags" Target="../tags/tag699.xml"/><Relationship Id="rId39" Type="http://schemas.openxmlformats.org/officeDocument/2006/relationships/tags" Target="../tags/tag712.xml"/><Relationship Id="rId21" Type="http://schemas.openxmlformats.org/officeDocument/2006/relationships/tags" Target="../tags/tag694.xml"/><Relationship Id="rId34" Type="http://schemas.openxmlformats.org/officeDocument/2006/relationships/tags" Target="../tags/tag707.xml"/><Relationship Id="rId7" Type="http://schemas.openxmlformats.org/officeDocument/2006/relationships/tags" Target="../tags/tag680.xml"/><Relationship Id="rId2" Type="http://schemas.openxmlformats.org/officeDocument/2006/relationships/tags" Target="../tags/tag675.xml"/><Relationship Id="rId16" Type="http://schemas.openxmlformats.org/officeDocument/2006/relationships/tags" Target="../tags/tag689.xml"/><Relationship Id="rId20" Type="http://schemas.openxmlformats.org/officeDocument/2006/relationships/tags" Target="../tags/tag693.xml"/><Relationship Id="rId29" Type="http://schemas.openxmlformats.org/officeDocument/2006/relationships/tags" Target="../tags/tag702.xml"/><Relationship Id="rId41" Type="http://schemas.openxmlformats.org/officeDocument/2006/relationships/slideLayout" Target="../slideLayouts/slideLayout13.xml"/><Relationship Id="rId1" Type="http://schemas.openxmlformats.org/officeDocument/2006/relationships/tags" Target="../tags/tag674.xml"/><Relationship Id="rId6" Type="http://schemas.openxmlformats.org/officeDocument/2006/relationships/tags" Target="../tags/tag679.xml"/><Relationship Id="rId11" Type="http://schemas.openxmlformats.org/officeDocument/2006/relationships/tags" Target="../tags/tag684.xml"/><Relationship Id="rId24" Type="http://schemas.openxmlformats.org/officeDocument/2006/relationships/tags" Target="../tags/tag697.xml"/><Relationship Id="rId32" Type="http://schemas.openxmlformats.org/officeDocument/2006/relationships/tags" Target="../tags/tag705.xml"/><Relationship Id="rId37" Type="http://schemas.openxmlformats.org/officeDocument/2006/relationships/tags" Target="../tags/tag710.xml"/><Relationship Id="rId40" Type="http://schemas.openxmlformats.org/officeDocument/2006/relationships/tags" Target="../tags/tag713.xml"/><Relationship Id="rId5" Type="http://schemas.openxmlformats.org/officeDocument/2006/relationships/tags" Target="../tags/tag678.xml"/><Relationship Id="rId15" Type="http://schemas.openxmlformats.org/officeDocument/2006/relationships/tags" Target="../tags/tag688.xml"/><Relationship Id="rId23" Type="http://schemas.openxmlformats.org/officeDocument/2006/relationships/tags" Target="../tags/tag696.xml"/><Relationship Id="rId28" Type="http://schemas.openxmlformats.org/officeDocument/2006/relationships/tags" Target="../tags/tag701.xml"/><Relationship Id="rId36" Type="http://schemas.openxmlformats.org/officeDocument/2006/relationships/tags" Target="../tags/tag709.xml"/><Relationship Id="rId10" Type="http://schemas.openxmlformats.org/officeDocument/2006/relationships/tags" Target="../tags/tag683.xml"/><Relationship Id="rId19" Type="http://schemas.openxmlformats.org/officeDocument/2006/relationships/tags" Target="../tags/tag692.xml"/><Relationship Id="rId31" Type="http://schemas.openxmlformats.org/officeDocument/2006/relationships/tags" Target="../tags/tag704.xml"/><Relationship Id="rId4" Type="http://schemas.openxmlformats.org/officeDocument/2006/relationships/tags" Target="../tags/tag677.xml"/><Relationship Id="rId9" Type="http://schemas.openxmlformats.org/officeDocument/2006/relationships/tags" Target="../tags/tag682.xml"/><Relationship Id="rId14" Type="http://schemas.openxmlformats.org/officeDocument/2006/relationships/tags" Target="../tags/tag687.xml"/><Relationship Id="rId22" Type="http://schemas.openxmlformats.org/officeDocument/2006/relationships/tags" Target="../tags/tag695.xml"/><Relationship Id="rId27" Type="http://schemas.openxmlformats.org/officeDocument/2006/relationships/tags" Target="../tags/tag700.xml"/><Relationship Id="rId30" Type="http://schemas.openxmlformats.org/officeDocument/2006/relationships/tags" Target="../tags/tag703.xml"/><Relationship Id="rId35" Type="http://schemas.openxmlformats.org/officeDocument/2006/relationships/tags" Target="../tags/tag708.xml"/><Relationship Id="rId8" Type="http://schemas.openxmlformats.org/officeDocument/2006/relationships/tags" Target="../tags/tag681.xml"/><Relationship Id="rId3" Type="http://schemas.openxmlformats.org/officeDocument/2006/relationships/tags" Target="../tags/tag676.xml"/><Relationship Id="rId12" Type="http://schemas.openxmlformats.org/officeDocument/2006/relationships/tags" Target="../tags/tag685.xml"/><Relationship Id="rId17" Type="http://schemas.openxmlformats.org/officeDocument/2006/relationships/tags" Target="../tags/tag690.xml"/><Relationship Id="rId25" Type="http://schemas.openxmlformats.org/officeDocument/2006/relationships/tags" Target="../tags/tag698.xml"/><Relationship Id="rId33" Type="http://schemas.openxmlformats.org/officeDocument/2006/relationships/tags" Target="../tags/tag706.xml"/><Relationship Id="rId38" Type="http://schemas.openxmlformats.org/officeDocument/2006/relationships/tags" Target="../tags/tag711.xml"/></Relationships>
</file>

<file path=ppt/slides/_rels/slide46.xml.rels><?xml version="1.0" encoding="UTF-8" standalone="yes"?>
<Relationships xmlns="http://schemas.openxmlformats.org/package/2006/relationships"><Relationship Id="rId13" Type="http://schemas.openxmlformats.org/officeDocument/2006/relationships/tags" Target="../tags/tag726.xml"/><Relationship Id="rId18" Type="http://schemas.openxmlformats.org/officeDocument/2006/relationships/tags" Target="../tags/tag731.xml"/><Relationship Id="rId26" Type="http://schemas.openxmlformats.org/officeDocument/2006/relationships/tags" Target="../tags/tag739.xml"/><Relationship Id="rId39" Type="http://schemas.openxmlformats.org/officeDocument/2006/relationships/tags" Target="../tags/tag752.xml"/><Relationship Id="rId21" Type="http://schemas.openxmlformats.org/officeDocument/2006/relationships/tags" Target="../tags/tag734.xml"/><Relationship Id="rId34" Type="http://schemas.openxmlformats.org/officeDocument/2006/relationships/tags" Target="../tags/tag747.xml"/><Relationship Id="rId42" Type="http://schemas.openxmlformats.org/officeDocument/2006/relationships/tags" Target="../tags/tag755.xml"/><Relationship Id="rId7" Type="http://schemas.openxmlformats.org/officeDocument/2006/relationships/tags" Target="../tags/tag720.xml"/><Relationship Id="rId2" Type="http://schemas.openxmlformats.org/officeDocument/2006/relationships/tags" Target="../tags/tag715.xml"/><Relationship Id="rId16" Type="http://schemas.openxmlformats.org/officeDocument/2006/relationships/tags" Target="../tags/tag729.xml"/><Relationship Id="rId20" Type="http://schemas.openxmlformats.org/officeDocument/2006/relationships/tags" Target="../tags/tag733.xml"/><Relationship Id="rId29" Type="http://schemas.openxmlformats.org/officeDocument/2006/relationships/tags" Target="../tags/tag742.xml"/><Relationship Id="rId41" Type="http://schemas.openxmlformats.org/officeDocument/2006/relationships/tags" Target="../tags/tag754.xml"/><Relationship Id="rId1" Type="http://schemas.openxmlformats.org/officeDocument/2006/relationships/tags" Target="../tags/tag714.xml"/><Relationship Id="rId6" Type="http://schemas.openxmlformats.org/officeDocument/2006/relationships/tags" Target="../tags/tag719.xml"/><Relationship Id="rId11" Type="http://schemas.openxmlformats.org/officeDocument/2006/relationships/tags" Target="../tags/tag724.xml"/><Relationship Id="rId24" Type="http://schemas.openxmlformats.org/officeDocument/2006/relationships/tags" Target="../tags/tag737.xml"/><Relationship Id="rId32" Type="http://schemas.openxmlformats.org/officeDocument/2006/relationships/tags" Target="../tags/tag745.xml"/><Relationship Id="rId37" Type="http://schemas.openxmlformats.org/officeDocument/2006/relationships/tags" Target="../tags/tag750.xml"/><Relationship Id="rId40" Type="http://schemas.openxmlformats.org/officeDocument/2006/relationships/tags" Target="../tags/tag753.xml"/><Relationship Id="rId5" Type="http://schemas.openxmlformats.org/officeDocument/2006/relationships/tags" Target="../tags/tag718.xml"/><Relationship Id="rId15" Type="http://schemas.openxmlformats.org/officeDocument/2006/relationships/tags" Target="../tags/tag728.xml"/><Relationship Id="rId23" Type="http://schemas.openxmlformats.org/officeDocument/2006/relationships/tags" Target="../tags/tag736.xml"/><Relationship Id="rId28" Type="http://schemas.openxmlformats.org/officeDocument/2006/relationships/tags" Target="../tags/tag741.xml"/><Relationship Id="rId36" Type="http://schemas.openxmlformats.org/officeDocument/2006/relationships/tags" Target="../tags/tag749.xml"/><Relationship Id="rId10" Type="http://schemas.openxmlformats.org/officeDocument/2006/relationships/tags" Target="../tags/tag723.xml"/><Relationship Id="rId19" Type="http://schemas.openxmlformats.org/officeDocument/2006/relationships/tags" Target="../tags/tag732.xml"/><Relationship Id="rId31" Type="http://schemas.openxmlformats.org/officeDocument/2006/relationships/tags" Target="../tags/tag744.xml"/><Relationship Id="rId4" Type="http://schemas.openxmlformats.org/officeDocument/2006/relationships/tags" Target="../tags/tag717.xml"/><Relationship Id="rId9" Type="http://schemas.openxmlformats.org/officeDocument/2006/relationships/tags" Target="../tags/tag722.xml"/><Relationship Id="rId14" Type="http://schemas.openxmlformats.org/officeDocument/2006/relationships/tags" Target="../tags/tag727.xml"/><Relationship Id="rId22" Type="http://schemas.openxmlformats.org/officeDocument/2006/relationships/tags" Target="../tags/tag735.xml"/><Relationship Id="rId27" Type="http://schemas.openxmlformats.org/officeDocument/2006/relationships/tags" Target="../tags/tag740.xml"/><Relationship Id="rId30" Type="http://schemas.openxmlformats.org/officeDocument/2006/relationships/tags" Target="../tags/tag743.xml"/><Relationship Id="rId35" Type="http://schemas.openxmlformats.org/officeDocument/2006/relationships/tags" Target="../tags/tag748.xml"/><Relationship Id="rId43" Type="http://schemas.openxmlformats.org/officeDocument/2006/relationships/slideLayout" Target="../slideLayouts/slideLayout13.xml"/><Relationship Id="rId8" Type="http://schemas.openxmlformats.org/officeDocument/2006/relationships/tags" Target="../tags/tag721.xml"/><Relationship Id="rId3" Type="http://schemas.openxmlformats.org/officeDocument/2006/relationships/tags" Target="../tags/tag716.xml"/><Relationship Id="rId12" Type="http://schemas.openxmlformats.org/officeDocument/2006/relationships/tags" Target="../tags/tag725.xml"/><Relationship Id="rId17" Type="http://schemas.openxmlformats.org/officeDocument/2006/relationships/tags" Target="../tags/tag730.xml"/><Relationship Id="rId25" Type="http://schemas.openxmlformats.org/officeDocument/2006/relationships/tags" Target="../tags/tag738.xml"/><Relationship Id="rId33" Type="http://schemas.openxmlformats.org/officeDocument/2006/relationships/tags" Target="../tags/tag746.xml"/><Relationship Id="rId38" Type="http://schemas.openxmlformats.org/officeDocument/2006/relationships/tags" Target="../tags/tag751.xml"/></Relationships>
</file>

<file path=ppt/slides/_rels/slide47.xml.rels><?xml version="1.0" encoding="UTF-8" standalone="yes"?>
<Relationships xmlns="http://schemas.openxmlformats.org/package/2006/relationships"><Relationship Id="rId8" Type="http://schemas.openxmlformats.org/officeDocument/2006/relationships/tags" Target="../tags/tag763.xml"/><Relationship Id="rId13" Type="http://schemas.openxmlformats.org/officeDocument/2006/relationships/tags" Target="../tags/tag768.xml"/><Relationship Id="rId18" Type="http://schemas.openxmlformats.org/officeDocument/2006/relationships/tags" Target="../tags/tag773.xml"/><Relationship Id="rId3" Type="http://schemas.openxmlformats.org/officeDocument/2006/relationships/tags" Target="../tags/tag758.xml"/><Relationship Id="rId21" Type="http://schemas.openxmlformats.org/officeDocument/2006/relationships/slideLayout" Target="../slideLayouts/slideLayout13.xml"/><Relationship Id="rId7" Type="http://schemas.openxmlformats.org/officeDocument/2006/relationships/tags" Target="../tags/tag762.xml"/><Relationship Id="rId12" Type="http://schemas.openxmlformats.org/officeDocument/2006/relationships/tags" Target="../tags/tag767.xml"/><Relationship Id="rId17" Type="http://schemas.openxmlformats.org/officeDocument/2006/relationships/tags" Target="../tags/tag772.xml"/><Relationship Id="rId2" Type="http://schemas.openxmlformats.org/officeDocument/2006/relationships/tags" Target="../tags/tag757.xml"/><Relationship Id="rId16" Type="http://schemas.openxmlformats.org/officeDocument/2006/relationships/tags" Target="../tags/tag771.xml"/><Relationship Id="rId20" Type="http://schemas.openxmlformats.org/officeDocument/2006/relationships/tags" Target="../tags/tag775.xml"/><Relationship Id="rId1" Type="http://schemas.openxmlformats.org/officeDocument/2006/relationships/tags" Target="../tags/tag756.xml"/><Relationship Id="rId6" Type="http://schemas.openxmlformats.org/officeDocument/2006/relationships/tags" Target="../tags/tag761.xml"/><Relationship Id="rId11" Type="http://schemas.openxmlformats.org/officeDocument/2006/relationships/tags" Target="../tags/tag766.xml"/><Relationship Id="rId24" Type="http://schemas.openxmlformats.org/officeDocument/2006/relationships/image" Target="../media/image6.tiff"/><Relationship Id="rId5" Type="http://schemas.openxmlformats.org/officeDocument/2006/relationships/tags" Target="../tags/tag760.xml"/><Relationship Id="rId15" Type="http://schemas.openxmlformats.org/officeDocument/2006/relationships/tags" Target="../tags/tag770.xml"/><Relationship Id="rId23" Type="http://schemas.openxmlformats.org/officeDocument/2006/relationships/image" Target="../media/image5.tiff"/><Relationship Id="rId10" Type="http://schemas.openxmlformats.org/officeDocument/2006/relationships/tags" Target="../tags/tag765.xml"/><Relationship Id="rId19" Type="http://schemas.openxmlformats.org/officeDocument/2006/relationships/tags" Target="../tags/tag774.xml"/><Relationship Id="rId4" Type="http://schemas.openxmlformats.org/officeDocument/2006/relationships/tags" Target="../tags/tag759.xml"/><Relationship Id="rId9" Type="http://schemas.openxmlformats.org/officeDocument/2006/relationships/tags" Target="../tags/tag764.xml"/><Relationship Id="rId14" Type="http://schemas.openxmlformats.org/officeDocument/2006/relationships/tags" Target="../tags/tag769.xml"/><Relationship Id="rId22" Type="http://schemas.openxmlformats.org/officeDocument/2006/relationships/image" Target="../media/image4.png"/></Relationships>
</file>

<file path=ppt/slides/_rels/slide48.xml.rels><?xml version="1.0" encoding="UTF-8" standalone="yes"?>
<Relationships xmlns="http://schemas.openxmlformats.org/package/2006/relationships"><Relationship Id="rId8" Type="http://schemas.openxmlformats.org/officeDocument/2006/relationships/tags" Target="../tags/tag783.xml"/><Relationship Id="rId13" Type="http://schemas.openxmlformats.org/officeDocument/2006/relationships/tags" Target="../tags/tag788.xml"/><Relationship Id="rId18" Type="http://schemas.openxmlformats.org/officeDocument/2006/relationships/tags" Target="../tags/tag793.xml"/><Relationship Id="rId3" Type="http://schemas.openxmlformats.org/officeDocument/2006/relationships/tags" Target="../tags/tag778.xml"/><Relationship Id="rId21" Type="http://schemas.openxmlformats.org/officeDocument/2006/relationships/tags" Target="../tags/tag796.xml"/><Relationship Id="rId7" Type="http://schemas.openxmlformats.org/officeDocument/2006/relationships/tags" Target="../tags/tag782.xml"/><Relationship Id="rId12" Type="http://schemas.openxmlformats.org/officeDocument/2006/relationships/tags" Target="../tags/tag787.xml"/><Relationship Id="rId17" Type="http://schemas.openxmlformats.org/officeDocument/2006/relationships/tags" Target="../tags/tag792.xml"/><Relationship Id="rId2" Type="http://schemas.openxmlformats.org/officeDocument/2006/relationships/tags" Target="../tags/tag777.xml"/><Relationship Id="rId16" Type="http://schemas.openxmlformats.org/officeDocument/2006/relationships/tags" Target="../tags/tag791.xml"/><Relationship Id="rId20" Type="http://schemas.openxmlformats.org/officeDocument/2006/relationships/tags" Target="../tags/tag795.xml"/><Relationship Id="rId1" Type="http://schemas.openxmlformats.org/officeDocument/2006/relationships/tags" Target="../tags/tag776.xml"/><Relationship Id="rId6" Type="http://schemas.openxmlformats.org/officeDocument/2006/relationships/tags" Target="../tags/tag781.xml"/><Relationship Id="rId11" Type="http://schemas.openxmlformats.org/officeDocument/2006/relationships/tags" Target="../tags/tag786.xml"/><Relationship Id="rId5" Type="http://schemas.openxmlformats.org/officeDocument/2006/relationships/tags" Target="../tags/tag780.xml"/><Relationship Id="rId15" Type="http://schemas.openxmlformats.org/officeDocument/2006/relationships/tags" Target="../tags/tag790.xml"/><Relationship Id="rId10" Type="http://schemas.openxmlformats.org/officeDocument/2006/relationships/tags" Target="../tags/tag785.xml"/><Relationship Id="rId19" Type="http://schemas.openxmlformats.org/officeDocument/2006/relationships/tags" Target="../tags/tag794.xml"/><Relationship Id="rId4" Type="http://schemas.openxmlformats.org/officeDocument/2006/relationships/tags" Target="../tags/tag779.xml"/><Relationship Id="rId9" Type="http://schemas.openxmlformats.org/officeDocument/2006/relationships/tags" Target="../tags/tag784.xml"/><Relationship Id="rId14" Type="http://schemas.openxmlformats.org/officeDocument/2006/relationships/tags" Target="../tags/tag789.xml"/><Relationship Id="rId22"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tags" Target="../tags/tag804.xml"/><Relationship Id="rId13" Type="http://schemas.openxmlformats.org/officeDocument/2006/relationships/tags" Target="../tags/tag809.xml"/><Relationship Id="rId18" Type="http://schemas.openxmlformats.org/officeDocument/2006/relationships/tags" Target="../tags/tag814.xml"/><Relationship Id="rId3" Type="http://schemas.openxmlformats.org/officeDocument/2006/relationships/tags" Target="../tags/tag799.xml"/><Relationship Id="rId21" Type="http://schemas.openxmlformats.org/officeDocument/2006/relationships/tags" Target="../tags/tag817.xml"/><Relationship Id="rId7" Type="http://schemas.openxmlformats.org/officeDocument/2006/relationships/tags" Target="../tags/tag803.xml"/><Relationship Id="rId12" Type="http://schemas.openxmlformats.org/officeDocument/2006/relationships/tags" Target="../tags/tag808.xml"/><Relationship Id="rId17" Type="http://schemas.openxmlformats.org/officeDocument/2006/relationships/tags" Target="../tags/tag813.xml"/><Relationship Id="rId25" Type="http://schemas.openxmlformats.org/officeDocument/2006/relationships/image" Target="../media/image7.png"/><Relationship Id="rId2" Type="http://schemas.openxmlformats.org/officeDocument/2006/relationships/tags" Target="../tags/tag798.xml"/><Relationship Id="rId16" Type="http://schemas.openxmlformats.org/officeDocument/2006/relationships/tags" Target="../tags/tag812.xml"/><Relationship Id="rId20" Type="http://schemas.openxmlformats.org/officeDocument/2006/relationships/tags" Target="../tags/tag816.xml"/><Relationship Id="rId1" Type="http://schemas.openxmlformats.org/officeDocument/2006/relationships/tags" Target="../tags/tag797.xml"/><Relationship Id="rId6" Type="http://schemas.openxmlformats.org/officeDocument/2006/relationships/tags" Target="../tags/tag802.xml"/><Relationship Id="rId11" Type="http://schemas.openxmlformats.org/officeDocument/2006/relationships/tags" Target="../tags/tag807.xml"/><Relationship Id="rId24" Type="http://schemas.openxmlformats.org/officeDocument/2006/relationships/slideLayout" Target="../slideLayouts/slideLayout13.xml"/><Relationship Id="rId5" Type="http://schemas.openxmlformats.org/officeDocument/2006/relationships/tags" Target="../tags/tag801.xml"/><Relationship Id="rId15" Type="http://schemas.openxmlformats.org/officeDocument/2006/relationships/tags" Target="../tags/tag811.xml"/><Relationship Id="rId23" Type="http://schemas.openxmlformats.org/officeDocument/2006/relationships/tags" Target="../tags/tag819.xml"/><Relationship Id="rId10" Type="http://schemas.openxmlformats.org/officeDocument/2006/relationships/tags" Target="../tags/tag806.xml"/><Relationship Id="rId19" Type="http://schemas.openxmlformats.org/officeDocument/2006/relationships/tags" Target="../tags/tag815.xml"/><Relationship Id="rId4" Type="http://schemas.openxmlformats.org/officeDocument/2006/relationships/tags" Target="../tags/tag800.xml"/><Relationship Id="rId9" Type="http://schemas.openxmlformats.org/officeDocument/2006/relationships/tags" Target="../tags/tag805.xml"/><Relationship Id="rId14" Type="http://schemas.openxmlformats.org/officeDocument/2006/relationships/tags" Target="../tags/tag810.xml"/><Relationship Id="rId22" Type="http://schemas.openxmlformats.org/officeDocument/2006/relationships/tags" Target="../tags/tag8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827.xml"/><Relationship Id="rId13" Type="http://schemas.openxmlformats.org/officeDocument/2006/relationships/tags" Target="../tags/tag832.xml"/><Relationship Id="rId18" Type="http://schemas.openxmlformats.org/officeDocument/2006/relationships/tags" Target="../tags/tag837.xml"/><Relationship Id="rId26" Type="http://schemas.openxmlformats.org/officeDocument/2006/relationships/tags" Target="../tags/tag845.xml"/><Relationship Id="rId3" Type="http://schemas.openxmlformats.org/officeDocument/2006/relationships/tags" Target="../tags/tag822.xml"/><Relationship Id="rId21" Type="http://schemas.openxmlformats.org/officeDocument/2006/relationships/tags" Target="../tags/tag840.xml"/><Relationship Id="rId7" Type="http://schemas.openxmlformats.org/officeDocument/2006/relationships/tags" Target="../tags/tag826.xml"/><Relationship Id="rId12" Type="http://schemas.openxmlformats.org/officeDocument/2006/relationships/tags" Target="../tags/tag831.xml"/><Relationship Id="rId17" Type="http://schemas.openxmlformats.org/officeDocument/2006/relationships/tags" Target="../tags/tag836.xml"/><Relationship Id="rId25" Type="http://schemas.openxmlformats.org/officeDocument/2006/relationships/tags" Target="../tags/tag844.xml"/><Relationship Id="rId2" Type="http://schemas.openxmlformats.org/officeDocument/2006/relationships/tags" Target="../tags/tag821.xml"/><Relationship Id="rId16" Type="http://schemas.openxmlformats.org/officeDocument/2006/relationships/tags" Target="../tags/tag835.xml"/><Relationship Id="rId20" Type="http://schemas.openxmlformats.org/officeDocument/2006/relationships/tags" Target="../tags/tag839.xml"/><Relationship Id="rId1" Type="http://schemas.openxmlformats.org/officeDocument/2006/relationships/tags" Target="../tags/tag820.xml"/><Relationship Id="rId6" Type="http://schemas.openxmlformats.org/officeDocument/2006/relationships/tags" Target="../tags/tag825.xml"/><Relationship Id="rId11" Type="http://schemas.openxmlformats.org/officeDocument/2006/relationships/tags" Target="../tags/tag830.xml"/><Relationship Id="rId24" Type="http://schemas.openxmlformats.org/officeDocument/2006/relationships/tags" Target="../tags/tag843.xml"/><Relationship Id="rId5" Type="http://schemas.openxmlformats.org/officeDocument/2006/relationships/tags" Target="../tags/tag824.xml"/><Relationship Id="rId15" Type="http://schemas.openxmlformats.org/officeDocument/2006/relationships/tags" Target="../tags/tag834.xml"/><Relationship Id="rId23" Type="http://schemas.openxmlformats.org/officeDocument/2006/relationships/tags" Target="../tags/tag842.xml"/><Relationship Id="rId28" Type="http://schemas.openxmlformats.org/officeDocument/2006/relationships/notesSlide" Target="../notesSlides/notesSlide42.xml"/><Relationship Id="rId10" Type="http://schemas.openxmlformats.org/officeDocument/2006/relationships/tags" Target="../tags/tag829.xml"/><Relationship Id="rId19" Type="http://schemas.openxmlformats.org/officeDocument/2006/relationships/tags" Target="../tags/tag838.xml"/><Relationship Id="rId4" Type="http://schemas.openxmlformats.org/officeDocument/2006/relationships/tags" Target="../tags/tag823.xml"/><Relationship Id="rId9" Type="http://schemas.openxmlformats.org/officeDocument/2006/relationships/tags" Target="../tags/tag828.xml"/><Relationship Id="rId14" Type="http://schemas.openxmlformats.org/officeDocument/2006/relationships/tags" Target="../tags/tag833.xml"/><Relationship Id="rId22" Type="http://schemas.openxmlformats.org/officeDocument/2006/relationships/tags" Target="../tags/tag841.xml"/><Relationship Id="rId27"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tags" Target="../tags/tag853.xml"/><Relationship Id="rId13" Type="http://schemas.openxmlformats.org/officeDocument/2006/relationships/tags" Target="../tags/tag858.xml"/><Relationship Id="rId18" Type="http://schemas.openxmlformats.org/officeDocument/2006/relationships/tags" Target="../tags/tag863.xml"/><Relationship Id="rId3" Type="http://schemas.openxmlformats.org/officeDocument/2006/relationships/tags" Target="../tags/tag848.xml"/><Relationship Id="rId7" Type="http://schemas.openxmlformats.org/officeDocument/2006/relationships/tags" Target="../tags/tag852.xml"/><Relationship Id="rId12" Type="http://schemas.openxmlformats.org/officeDocument/2006/relationships/tags" Target="../tags/tag857.xml"/><Relationship Id="rId17" Type="http://schemas.openxmlformats.org/officeDocument/2006/relationships/tags" Target="../tags/tag862.xml"/><Relationship Id="rId2" Type="http://schemas.openxmlformats.org/officeDocument/2006/relationships/tags" Target="../tags/tag847.xml"/><Relationship Id="rId16" Type="http://schemas.openxmlformats.org/officeDocument/2006/relationships/tags" Target="../tags/tag861.xml"/><Relationship Id="rId20" Type="http://schemas.openxmlformats.org/officeDocument/2006/relationships/notesSlide" Target="../notesSlides/notesSlide43.xml"/><Relationship Id="rId1" Type="http://schemas.openxmlformats.org/officeDocument/2006/relationships/tags" Target="../tags/tag846.xml"/><Relationship Id="rId6" Type="http://schemas.openxmlformats.org/officeDocument/2006/relationships/tags" Target="../tags/tag851.xml"/><Relationship Id="rId11" Type="http://schemas.openxmlformats.org/officeDocument/2006/relationships/tags" Target="../tags/tag856.xml"/><Relationship Id="rId5" Type="http://schemas.openxmlformats.org/officeDocument/2006/relationships/tags" Target="../tags/tag850.xml"/><Relationship Id="rId15" Type="http://schemas.openxmlformats.org/officeDocument/2006/relationships/tags" Target="../tags/tag860.xml"/><Relationship Id="rId10" Type="http://schemas.openxmlformats.org/officeDocument/2006/relationships/tags" Target="../tags/tag855.xml"/><Relationship Id="rId19" Type="http://schemas.openxmlformats.org/officeDocument/2006/relationships/slideLayout" Target="../slideLayouts/slideLayout13.xml"/><Relationship Id="rId4" Type="http://schemas.openxmlformats.org/officeDocument/2006/relationships/tags" Target="../tags/tag849.xml"/><Relationship Id="rId9" Type="http://schemas.openxmlformats.org/officeDocument/2006/relationships/tags" Target="../tags/tag854.xml"/><Relationship Id="rId14" Type="http://schemas.openxmlformats.org/officeDocument/2006/relationships/tags" Target="../tags/tag85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864.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66.xml"/><Relationship Id="rId1" Type="http://schemas.openxmlformats.org/officeDocument/2006/relationships/tags" Target="../tags/tag865.xml"/><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68.xml"/><Relationship Id="rId1" Type="http://schemas.openxmlformats.org/officeDocument/2006/relationships/tags" Target="../tags/tag867.xml"/><Relationship Id="rId4"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70.xml"/><Relationship Id="rId1" Type="http://schemas.openxmlformats.org/officeDocument/2006/relationships/tags" Target="../tags/tag869.xml"/><Relationship Id="rId4"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72.xml"/><Relationship Id="rId1" Type="http://schemas.openxmlformats.org/officeDocument/2006/relationships/tags" Target="../tags/tag871.xml"/><Relationship Id="rId4"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74.xml"/><Relationship Id="rId1" Type="http://schemas.openxmlformats.org/officeDocument/2006/relationships/tags" Target="../tags/tag873.xml"/><Relationship Id="rId4"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76.xml"/><Relationship Id="rId1" Type="http://schemas.openxmlformats.org/officeDocument/2006/relationships/tags" Target="../tags/tag875.xml"/><Relationship Id="rId4"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78.xml"/><Relationship Id="rId1" Type="http://schemas.openxmlformats.org/officeDocument/2006/relationships/tags" Target="../tags/tag877.xml"/><Relationship Id="rId4"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80.xml"/><Relationship Id="rId1" Type="http://schemas.openxmlformats.org/officeDocument/2006/relationships/tags" Target="../tags/tag879.xml"/><Relationship Id="rId4"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3" Type="http://schemas.openxmlformats.org/officeDocument/2006/relationships/tags" Target="../tags/tag883.xml"/><Relationship Id="rId2" Type="http://schemas.openxmlformats.org/officeDocument/2006/relationships/tags" Target="../tags/tag882.xml"/><Relationship Id="rId1" Type="http://schemas.openxmlformats.org/officeDocument/2006/relationships/tags" Target="../tags/tag881.xml"/><Relationship Id="rId5" Type="http://schemas.openxmlformats.org/officeDocument/2006/relationships/notesSlide" Target="../notesSlides/notesSlide53.xml"/><Relationship Id="rId4"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85.xml"/><Relationship Id="rId1" Type="http://schemas.openxmlformats.org/officeDocument/2006/relationships/tags" Target="../tags/tag884.xml"/><Relationship Id="rId4"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87.xml"/><Relationship Id="rId1" Type="http://schemas.openxmlformats.org/officeDocument/2006/relationships/tags" Target="../tags/tag886.xml"/><Relationship Id="rId4" Type="http://schemas.openxmlformats.org/officeDocument/2006/relationships/notesSlide" Target="../notesSlides/notesSlide55.xml"/></Relationships>
</file>

<file path=ppt/slides/_rels/slide64.xml.rels><?xml version="1.0" encoding="UTF-8" standalone="yes"?>
<Relationships xmlns="http://schemas.openxmlformats.org/package/2006/relationships"><Relationship Id="rId8" Type="http://schemas.openxmlformats.org/officeDocument/2006/relationships/tags" Target="../tags/tag895.xml"/><Relationship Id="rId13" Type="http://schemas.openxmlformats.org/officeDocument/2006/relationships/tags" Target="../tags/tag900.xml"/><Relationship Id="rId3" Type="http://schemas.openxmlformats.org/officeDocument/2006/relationships/tags" Target="../tags/tag890.xml"/><Relationship Id="rId7" Type="http://schemas.openxmlformats.org/officeDocument/2006/relationships/tags" Target="../tags/tag894.xml"/><Relationship Id="rId12" Type="http://schemas.openxmlformats.org/officeDocument/2006/relationships/tags" Target="../tags/tag899.xml"/><Relationship Id="rId2" Type="http://schemas.openxmlformats.org/officeDocument/2006/relationships/tags" Target="../tags/tag889.xml"/><Relationship Id="rId16" Type="http://schemas.openxmlformats.org/officeDocument/2006/relationships/notesSlide" Target="../notesSlides/notesSlide56.xml"/><Relationship Id="rId1" Type="http://schemas.openxmlformats.org/officeDocument/2006/relationships/tags" Target="../tags/tag888.xml"/><Relationship Id="rId6" Type="http://schemas.openxmlformats.org/officeDocument/2006/relationships/tags" Target="../tags/tag893.xml"/><Relationship Id="rId11" Type="http://schemas.openxmlformats.org/officeDocument/2006/relationships/tags" Target="../tags/tag898.xml"/><Relationship Id="rId5" Type="http://schemas.openxmlformats.org/officeDocument/2006/relationships/tags" Target="../tags/tag892.xml"/><Relationship Id="rId15" Type="http://schemas.openxmlformats.org/officeDocument/2006/relationships/slideLayout" Target="../slideLayouts/slideLayout13.xml"/><Relationship Id="rId10" Type="http://schemas.openxmlformats.org/officeDocument/2006/relationships/tags" Target="../tags/tag897.xml"/><Relationship Id="rId4" Type="http://schemas.openxmlformats.org/officeDocument/2006/relationships/tags" Target="../tags/tag891.xml"/><Relationship Id="rId9" Type="http://schemas.openxmlformats.org/officeDocument/2006/relationships/tags" Target="../tags/tag896.xml"/><Relationship Id="rId14" Type="http://schemas.openxmlformats.org/officeDocument/2006/relationships/tags" Target="../tags/tag901.xml"/></Relationships>
</file>

<file path=ppt/slides/_rels/slide65.xml.rels><?xml version="1.0" encoding="UTF-8" standalone="yes"?>
<Relationships xmlns="http://schemas.openxmlformats.org/package/2006/relationships"><Relationship Id="rId8" Type="http://schemas.openxmlformats.org/officeDocument/2006/relationships/tags" Target="../tags/tag909.xml"/><Relationship Id="rId13" Type="http://schemas.openxmlformats.org/officeDocument/2006/relationships/notesSlide" Target="../notesSlides/notesSlide57.xml"/><Relationship Id="rId3" Type="http://schemas.openxmlformats.org/officeDocument/2006/relationships/tags" Target="../tags/tag904.xml"/><Relationship Id="rId7" Type="http://schemas.openxmlformats.org/officeDocument/2006/relationships/tags" Target="../tags/tag908.xml"/><Relationship Id="rId12" Type="http://schemas.openxmlformats.org/officeDocument/2006/relationships/slideLayout" Target="../slideLayouts/slideLayout13.xml"/><Relationship Id="rId2" Type="http://schemas.openxmlformats.org/officeDocument/2006/relationships/tags" Target="../tags/tag903.xml"/><Relationship Id="rId1" Type="http://schemas.openxmlformats.org/officeDocument/2006/relationships/tags" Target="../tags/tag902.xml"/><Relationship Id="rId6" Type="http://schemas.openxmlformats.org/officeDocument/2006/relationships/tags" Target="../tags/tag907.xml"/><Relationship Id="rId11" Type="http://schemas.openxmlformats.org/officeDocument/2006/relationships/tags" Target="../tags/tag912.xml"/><Relationship Id="rId5" Type="http://schemas.openxmlformats.org/officeDocument/2006/relationships/tags" Target="../tags/tag906.xml"/><Relationship Id="rId10" Type="http://schemas.openxmlformats.org/officeDocument/2006/relationships/tags" Target="../tags/tag911.xml"/><Relationship Id="rId4" Type="http://schemas.openxmlformats.org/officeDocument/2006/relationships/tags" Target="../tags/tag905.xml"/><Relationship Id="rId9" Type="http://schemas.openxmlformats.org/officeDocument/2006/relationships/tags" Target="../tags/tag910.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914.xml"/><Relationship Id="rId1" Type="http://schemas.openxmlformats.org/officeDocument/2006/relationships/tags" Target="../tags/tag913.xml"/><Relationship Id="rId4"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16.xml"/><Relationship Id="rId1" Type="http://schemas.openxmlformats.org/officeDocument/2006/relationships/tags" Target="../tags/tag915.xml"/><Relationship Id="rId4"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18.xml"/><Relationship Id="rId1" Type="http://schemas.openxmlformats.org/officeDocument/2006/relationships/tags" Target="../tags/tag917.xml"/><Relationship Id="rId5" Type="http://schemas.openxmlformats.org/officeDocument/2006/relationships/image" Target="../media/image8.jpeg"/><Relationship Id="rId4"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0.xml"/><Relationship Id="rId1" Type="http://schemas.openxmlformats.org/officeDocument/2006/relationships/tags" Target="../tags/tag919.xml"/><Relationship Id="rId4"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2.xml"/><Relationship Id="rId1" Type="http://schemas.openxmlformats.org/officeDocument/2006/relationships/tags" Target="../tags/tag921.xml"/><Relationship Id="rId4"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3" Type="http://schemas.openxmlformats.org/officeDocument/2006/relationships/tags" Target="../tags/tag935.xml"/><Relationship Id="rId18" Type="http://schemas.openxmlformats.org/officeDocument/2006/relationships/tags" Target="../tags/tag940.xml"/><Relationship Id="rId26" Type="http://schemas.openxmlformats.org/officeDocument/2006/relationships/tags" Target="../tags/tag948.xml"/><Relationship Id="rId39" Type="http://schemas.openxmlformats.org/officeDocument/2006/relationships/slideLayout" Target="../slideLayouts/slideLayout13.xml"/><Relationship Id="rId21" Type="http://schemas.openxmlformats.org/officeDocument/2006/relationships/tags" Target="../tags/tag943.xml"/><Relationship Id="rId34" Type="http://schemas.openxmlformats.org/officeDocument/2006/relationships/tags" Target="../tags/tag956.xml"/><Relationship Id="rId7" Type="http://schemas.openxmlformats.org/officeDocument/2006/relationships/tags" Target="../tags/tag929.xml"/><Relationship Id="rId12" Type="http://schemas.openxmlformats.org/officeDocument/2006/relationships/tags" Target="../tags/tag934.xml"/><Relationship Id="rId17" Type="http://schemas.openxmlformats.org/officeDocument/2006/relationships/tags" Target="../tags/tag939.xml"/><Relationship Id="rId25" Type="http://schemas.openxmlformats.org/officeDocument/2006/relationships/tags" Target="../tags/tag947.xml"/><Relationship Id="rId33" Type="http://schemas.openxmlformats.org/officeDocument/2006/relationships/tags" Target="../tags/tag955.xml"/><Relationship Id="rId38" Type="http://schemas.openxmlformats.org/officeDocument/2006/relationships/tags" Target="../tags/tag960.xml"/><Relationship Id="rId2" Type="http://schemas.openxmlformats.org/officeDocument/2006/relationships/tags" Target="../tags/tag924.xml"/><Relationship Id="rId16" Type="http://schemas.openxmlformats.org/officeDocument/2006/relationships/tags" Target="../tags/tag938.xml"/><Relationship Id="rId20" Type="http://schemas.openxmlformats.org/officeDocument/2006/relationships/tags" Target="../tags/tag942.xml"/><Relationship Id="rId29" Type="http://schemas.openxmlformats.org/officeDocument/2006/relationships/tags" Target="../tags/tag951.xml"/><Relationship Id="rId1" Type="http://schemas.openxmlformats.org/officeDocument/2006/relationships/tags" Target="../tags/tag923.xml"/><Relationship Id="rId6" Type="http://schemas.openxmlformats.org/officeDocument/2006/relationships/tags" Target="../tags/tag928.xml"/><Relationship Id="rId11" Type="http://schemas.openxmlformats.org/officeDocument/2006/relationships/tags" Target="../tags/tag933.xml"/><Relationship Id="rId24" Type="http://schemas.openxmlformats.org/officeDocument/2006/relationships/tags" Target="../tags/tag946.xml"/><Relationship Id="rId32" Type="http://schemas.openxmlformats.org/officeDocument/2006/relationships/tags" Target="../tags/tag954.xml"/><Relationship Id="rId37" Type="http://schemas.openxmlformats.org/officeDocument/2006/relationships/tags" Target="../tags/tag959.xml"/><Relationship Id="rId40" Type="http://schemas.openxmlformats.org/officeDocument/2006/relationships/notesSlide" Target="../notesSlides/notesSlide63.xml"/><Relationship Id="rId5" Type="http://schemas.openxmlformats.org/officeDocument/2006/relationships/tags" Target="../tags/tag927.xml"/><Relationship Id="rId15" Type="http://schemas.openxmlformats.org/officeDocument/2006/relationships/tags" Target="../tags/tag937.xml"/><Relationship Id="rId23" Type="http://schemas.openxmlformats.org/officeDocument/2006/relationships/tags" Target="../tags/tag945.xml"/><Relationship Id="rId28" Type="http://schemas.openxmlformats.org/officeDocument/2006/relationships/tags" Target="../tags/tag950.xml"/><Relationship Id="rId36" Type="http://schemas.openxmlformats.org/officeDocument/2006/relationships/tags" Target="../tags/tag958.xml"/><Relationship Id="rId10" Type="http://schemas.openxmlformats.org/officeDocument/2006/relationships/tags" Target="../tags/tag932.xml"/><Relationship Id="rId19" Type="http://schemas.openxmlformats.org/officeDocument/2006/relationships/tags" Target="../tags/tag941.xml"/><Relationship Id="rId31" Type="http://schemas.openxmlformats.org/officeDocument/2006/relationships/tags" Target="../tags/tag953.xml"/><Relationship Id="rId4" Type="http://schemas.openxmlformats.org/officeDocument/2006/relationships/tags" Target="../tags/tag926.xml"/><Relationship Id="rId9" Type="http://schemas.openxmlformats.org/officeDocument/2006/relationships/tags" Target="../tags/tag931.xml"/><Relationship Id="rId14" Type="http://schemas.openxmlformats.org/officeDocument/2006/relationships/tags" Target="../tags/tag936.xml"/><Relationship Id="rId22" Type="http://schemas.openxmlformats.org/officeDocument/2006/relationships/tags" Target="../tags/tag944.xml"/><Relationship Id="rId27" Type="http://schemas.openxmlformats.org/officeDocument/2006/relationships/tags" Target="../tags/tag949.xml"/><Relationship Id="rId30" Type="http://schemas.openxmlformats.org/officeDocument/2006/relationships/tags" Target="../tags/tag952.xml"/><Relationship Id="rId35" Type="http://schemas.openxmlformats.org/officeDocument/2006/relationships/tags" Target="../tags/tag957.xml"/><Relationship Id="rId8" Type="http://schemas.openxmlformats.org/officeDocument/2006/relationships/tags" Target="../tags/tag930.xml"/><Relationship Id="rId3" Type="http://schemas.openxmlformats.org/officeDocument/2006/relationships/tags" Target="../tags/tag925.xml"/></Relationships>
</file>

<file path=ppt/slides/_rels/slide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62.xml"/><Relationship Id="rId1" Type="http://schemas.openxmlformats.org/officeDocument/2006/relationships/tags" Target="../tags/tag961.xml"/><Relationship Id="rId4"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00828"/>
            <a:ext cx="9144000" cy="2387600"/>
          </a:xfrm>
        </p:spPr>
        <p:txBody>
          <a:bodyPr/>
          <a:lstStyle/>
          <a:p>
            <a:r>
              <a:rPr lang="en-US" dirty="0"/>
              <a:t>WES237B: Software for Embedded Systems</a:t>
            </a:r>
          </a:p>
        </p:txBody>
      </p:sp>
      <p:pic>
        <p:nvPicPr>
          <p:cNvPr id="4" name="Picture 3" descr="CSELogo_text_color.gif"/>
          <p:cNvPicPr>
            <a:picLocks noChangeAspect="1"/>
          </p:cNvPicPr>
          <p:nvPr/>
        </p:nvPicPr>
        <p:blipFill>
          <a:blip r:embed="rId3" cstate="print"/>
          <a:srcRect/>
          <a:stretch>
            <a:fillRect/>
          </a:stretch>
        </p:blipFill>
        <p:spPr bwMode="auto">
          <a:xfrm>
            <a:off x="-6350" y="6146801"/>
            <a:ext cx="3104764" cy="711200"/>
          </a:xfrm>
          <a:prstGeom prst="rect">
            <a:avLst/>
          </a:prstGeom>
          <a:noFill/>
          <a:ln w="9525">
            <a:noFill/>
            <a:miter lim="800000"/>
            <a:headEnd/>
            <a:tailEnd/>
          </a:ln>
        </p:spPr>
      </p:pic>
      <p:sp>
        <p:nvSpPr>
          <p:cNvPr id="8" name="Subtitle 2">
            <a:extLst>
              <a:ext uri="{FF2B5EF4-FFF2-40B4-BE49-F238E27FC236}">
                <a16:creationId xmlns:a16="http://schemas.microsoft.com/office/drawing/2014/main" id="{7727EE83-6D00-9E4E-8AED-493C13A18BE4}"/>
              </a:ext>
            </a:extLst>
          </p:cNvPr>
          <p:cNvSpPr txBox="1">
            <a:spLocks/>
          </p:cNvSpPr>
          <p:nvPr/>
        </p:nvSpPr>
        <p:spPr>
          <a:xfrm>
            <a:off x="1213899" y="3379304"/>
            <a:ext cx="9144000" cy="249210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a:solidFill>
                  <a:schemeClr val="accent5">
                    <a:lumMod val="75000"/>
                  </a:schemeClr>
                </a:solidFill>
              </a:rPr>
              <a:t>Pat </a:t>
            </a:r>
            <a:r>
              <a:rPr lang="en-US" sz="2800" b="1" dirty="0" err="1">
                <a:solidFill>
                  <a:schemeClr val="accent5">
                    <a:lumMod val="75000"/>
                  </a:schemeClr>
                </a:solidFill>
              </a:rPr>
              <a:t>Pannuto</a:t>
            </a:r>
            <a:endParaRPr lang="en-US" sz="2800" i="1" baseline="30000" dirty="0">
              <a:solidFill>
                <a:schemeClr val="accent5">
                  <a:lumMod val="75000"/>
                </a:schemeClr>
              </a:solidFill>
            </a:endParaRPr>
          </a:p>
          <a:p>
            <a:pPr algn="l"/>
            <a:r>
              <a:rPr lang="en-US" sz="2000" i="1" dirty="0">
                <a:solidFill>
                  <a:schemeClr val="accent5">
                    <a:lumMod val="75000"/>
                  </a:schemeClr>
                </a:solidFill>
              </a:rPr>
              <a:t>Department of Computer Science and Engineering </a:t>
            </a:r>
          </a:p>
          <a:p>
            <a:pPr algn="l"/>
            <a:r>
              <a:rPr lang="en-US" sz="2000" i="1" dirty="0">
                <a:solidFill>
                  <a:schemeClr val="accent5">
                    <a:lumMod val="75000"/>
                  </a:schemeClr>
                </a:solidFill>
              </a:rPr>
              <a:t>University of California, San Diego</a:t>
            </a:r>
          </a:p>
          <a:p>
            <a:pPr algn="l"/>
            <a:r>
              <a:rPr lang="en-US" sz="2000" b="1" i="1" dirty="0">
                <a:solidFill>
                  <a:schemeClr val="accent5">
                    <a:lumMod val="75000"/>
                  </a:schemeClr>
                </a:solidFill>
              </a:rPr>
              <a:t>Summer Session 2022</a:t>
            </a:r>
          </a:p>
        </p:txBody>
      </p:sp>
    </p:spTree>
    <p:extLst>
      <p:ext uri="{BB962C8B-B14F-4D97-AF65-F5344CB8AC3E}">
        <p14:creationId xmlns:p14="http://schemas.microsoft.com/office/powerpoint/2010/main" val="318100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DDB9227-0410-FF46-873C-3E9DD50FC578}"/>
              </a:ext>
            </a:extLst>
          </p:cNvPr>
          <p:cNvSpPr>
            <a:spLocks noGrp="1" noChangeArrowheads="1"/>
          </p:cNvSpPr>
          <p:nvPr>
            <p:ph type="title"/>
            <p:custDataLst>
              <p:tags r:id="rId1"/>
            </p:custDataLst>
          </p:nvPr>
        </p:nvSpPr>
        <p:spPr/>
        <p:txBody>
          <a:bodyPr/>
          <a:lstStyle/>
          <a:p>
            <a:r>
              <a:rPr lang="en-US" altLang="en-US"/>
              <a:t>Locality and cacheing</a:t>
            </a:r>
          </a:p>
        </p:txBody>
      </p:sp>
      <p:sp>
        <p:nvSpPr>
          <p:cNvPr id="17411" name="Rectangle 3">
            <a:extLst>
              <a:ext uri="{FF2B5EF4-FFF2-40B4-BE49-F238E27FC236}">
                <a16:creationId xmlns:a16="http://schemas.microsoft.com/office/drawing/2014/main" id="{B17C5CA9-BA9E-E743-A81A-1610E6D0070C}"/>
              </a:ext>
            </a:extLst>
          </p:cNvPr>
          <p:cNvSpPr>
            <a:spLocks noGrp="1" noChangeArrowheads="1"/>
          </p:cNvSpPr>
          <p:nvPr>
            <p:ph type="body" idx="1"/>
            <p:custDataLst>
              <p:tags r:id="rId2"/>
            </p:custDataLst>
          </p:nvPr>
        </p:nvSpPr>
        <p:spPr/>
        <p:txBody>
          <a:bodyPr/>
          <a:lstStyle/>
          <a:p>
            <a:r>
              <a:rPr lang="en-US" altLang="en-US" dirty="0"/>
              <a:t>Memory hierarchies exploit locality by </a:t>
            </a:r>
            <a:r>
              <a:rPr lang="en-US" altLang="en-US" dirty="0" err="1"/>
              <a:t>cacheing</a:t>
            </a:r>
            <a:r>
              <a:rPr lang="en-US" altLang="en-US" dirty="0"/>
              <a:t> (keeping close to the processor) data likely to be used again.</a:t>
            </a:r>
          </a:p>
          <a:p>
            <a:r>
              <a:rPr lang="en-US" altLang="en-US" dirty="0"/>
              <a:t>This is done because we can build large, slow memories and small, fast memories, but we can’t build large, fast memories.</a:t>
            </a:r>
          </a:p>
          <a:p>
            <a:r>
              <a:rPr lang="en-US" altLang="en-US" dirty="0"/>
              <a:t>If it works, </a:t>
            </a:r>
            <a:r>
              <a:rPr lang="en-US" altLang="en-US" dirty="0">
                <a:solidFill>
                  <a:srgbClr val="7030A0"/>
                </a:solidFill>
              </a:rPr>
              <a:t>we get the illusion of SRAM access time with disk capacity</a:t>
            </a:r>
          </a:p>
          <a:p>
            <a:endParaRPr lang="en-US" altLang="en-US" dirty="0"/>
          </a:p>
          <a:p>
            <a:r>
              <a:rPr lang="en-US" altLang="en-US" dirty="0"/>
              <a:t>SRAM access times are ~1ns at cost of $2000 to $5000 per </a:t>
            </a:r>
            <a:r>
              <a:rPr lang="en-US" altLang="en-US" dirty="0" err="1"/>
              <a:t>Gbyte</a:t>
            </a:r>
            <a:r>
              <a:rPr lang="en-US" altLang="en-US" dirty="0"/>
              <a:t>.</a:t>
            </a:r>
          </a:p>
          <a:p>
            <a:r>
              <a:rPr lang="en-US" altLang="en-US" dirty="0"/>
              <a:t>DRAM access times are ~70ns at cost of $20 to $75 per </a:t>
            </a:r>
            <a:r>
              <a:rPr lang="en-US" altLang="en-US" dirty="0" err="1"/>
              <a:t>Gbyte</a:t>
            </a:r>
            <a:r>
              <a:rPr lang="en-US" altLang="en-US" dirty="0"/>
              <a:t>.</a:t>
            </a:r>
          </a:p>
          <a:p>
            <a:r>
              <a:rPr lang="en-US" altLang="en-US" dirty="0"/>
              <a:t>Disk access times are 5 to 20 million ns at cost of $.20 to $2 per </a:t>
            </a:r>
            <a:r>
              <a:rPr lang="en-US" altLang="en-US" dirty="0" err="1"/>
              <a:t>Gbyte</a:t>
            </a:r>
            <a:r>
              <a:rPr lang="en-US" altLang="en-US" dirty="0"/>
              <a:t>. </a:t>
            </a:r>
          </a:p>
        </p:txBody>
      </p:sp>
    </p:spTree>
    <p:extLst>
      <p:ext uri="{BB962C8B-B14F-4D97-AF65-F5344CB8AC3E}">
        <p14:creationId xmlns:p14="http://schemas.microsoft.com/office/powerpoint/2010/main" val="1483332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C1D4-4812-40BE-AA1C-113CEA21AE08}"/>
              </a:ext>
            </a:extLst>
          </p:cNvPr>
          <p:cNvSpPr>
            <a:spLocks noGrp="1"/>
          </p:cNvSpPr>
          <p:nvPr>
            <p:ph type="title"/>
          </p:nvPr>
        </p:nvSpPr>
        <p:spPr/>
        <p:txBody>
          <a:bodyPr/>
          <a:lstStyle/>
          <a:p>
            <a:r>
              <a:rPr lang="en-US" dirty="0">
                <a:cs typeface="Calibri Light"/>
              </a:rPr>
              <a:t>Code Motion</a:t>
            </a:r>
            <a:endParaRPr lang="en-US" dirty="0"/>
          </a:p>
        </p:txBody>
      </p:sp>
      <p:sp>
        <p:nvSpPr>
          <p:cNvPr id="3" name="Content Placeholder 2">
            <a:extLst>
              <a:ext uri="{FF2B5EF4-FFF2-40B4-BE49-F238E27FC236}">
                <a16:creationId xmlns:a16="http://schemas.microsoft.com/office/drawing/2014/main" id="{7F6CCA48-10A9-45FE-9FD5-D6650DFD12B8}"/>
              </a:ext>
            </a:extLst>
          </p:cNvPr>
          <p:cNvSpPr>
            <a:spLocks noGrp="1"/>
          </p:cNvSpPr>
          <p:nvPr>
            <p:ph idx="1"/>
          </p:nvPr>
        </p:nvSpPr>
        <p:spPr>
          <a:xfrm>
            <a:off x="838200" y="1355558"/>
            <a:ext cx="10515600" cy="1637604"/>
          </a:xfrm>
        </p:spPr>
        <p:txBody>
          <a:bodyPr vert="horz" lIns="91440" tIns="45720" rIns="91440" bIns="45720" rtlCol="0" anchor="t">
            <a:normAutofit/>
          </a:bodyPr>
          <a:lstStyle/>
          <a:p>
            <a:pPr>
              <a:buFont typeface="Wingdings" panose="020B0604020202020204" pitchFamily="34" charset="0"/>
              <a:buChar char="q"/>
            </a:pPr>
            <a:r>
              <a:rPr lang="en-US" dirty="0">
                <a:ea typeface="+mn-lt"/>
                <a:cs typeface="+mn-lt"/>
              </a:rPr>
              <a:t>Reduce frequency with which computation performed </a:t>
            </a:r>
          </a:p>
          <a:p>
            <a:pPr lvl="1">
              <a:buFont typeface="Wingdings" panose="020B0604020202020204" pitchFamily="34" charset="0"/>
              <a:buChar char="q"/>
            </a:pPr>
            <a:r>
              <a:rPr lang="en-US" dirty="0">
                <a:ea typeface="+mn-lt"/>
                <a:cs typeface="+mn-lt"/>
              </a:rPr>
              <a:t>If it will always produce same result</a:t>
            </a:r>
          </a:p>
          <a:p>
            <a:pPr lvl="1">
              <a:buFont typeface="Wingdings" panose="020B0604020202020204" pitchFamily="34" charset="0"/>
              <a:buChar char="q"/>
            </a:pPr>
            <a:r>
              <a:rPr lang="en-US" dirty="0">
                <a:ea typeface="+mn-lt"/>
                <a:cs typeface="+mn-lt"/>
              </a:rPr>
              <a:t>Especially moving code out of loop</a:t>
            </a:r>
            <a:endParaRPr lang="en-US" dirty="0">
              <a:cs typeface="Calibri"/>
            </a:endParaRPr>
          </a:p>
        </p:txBody>
      </p:sp>
      <p:sp>
        <p:nvSpPr>
          <p:cNvPr id="4" name="Slide Number Placeholder 3">
            <a:extLst>
              <a:ext uri="{FF2B5EF4-FFF2-40B4-BE49-F238E27FC236}">
                <a16:creationId xmlns:a16="http://schemas.microsoft.com/office/drawing/2014/main" id="{2B1FB6E3-D631-422D-A1B7-C9A368AA9A14}"/>
              </a:ext>
            </a:extLst>
          </p:cNvPr>
          <p:cNvSpPr>
            <a:spLocks noGrp="1"/>
          </p:cNvSpPr>
          <p:nvPr>
            <p:ph type="sldNum" sz="quarter" idx="12"/>
          </p:nvPr>
        </p:nvSpPr>
        <p:spPr/>
        <p:txBody>
          <a:bodyPr/>
          <a:lstStyle/>
          <a:p>
            <a:fld id="{57733F94-BD4E-45B7-8984-807B972C88CC}" type="slidenum">
              <a:rPr lang="en-US" smtClean="0"/>
              <a:pPr/>
              <a:t>100</a:t>
            </a:fld>
            <a:endParaRPr lang="en-US"/>
          </a:p>
        </p:txBody>
      </p:sp>
      <p:sp>
        <p:nvSpPr>
          <p:cNvPr id="8" name="TextBox 7">
            <a:extLst>
              <a:ext uri="{FF2B5EF4-FFF2-40B4-BE49-F238E27FC236}">
                <a16:creationId xmlns:a16="http://schemas.microsoft.com/office/drawing/2014/main" id="{54CCA023-3F0F-4EB1-9B82-0A9353FA6B98}"/>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
        <p:nvSpPr>
          <p:cNvPr id="7" name="Text Box 4">
            <a:extLst>
              <a:ext uri="{FF2B5EF4-FFF2-40B4-BE49-F238E27FC236}">
                <a16:creationId xmlns:a16="http://schemas.microsoft.com/office/drawing/2014/main" id="{D511C8BC-8EF3-49DA-B37C-601AFDD0EF55}"/>
              </a:ext>
            </a:extLst>
          </p:cNvPr>
          <p:cNvSpPr txBox="1">
            <a:spLocks noChangeArrowheads="1"/>
          </p:cNvSpPr>
          <p:nvPr/>
        </p:nvSpPr>
        <p:spPr bwMode="auto">
          <a:xfrm>
            <a:off x="717557" y="3438524"/>
            <a:ext cx="4567597" cy="2677656"/>
          </a:xfrm>
          <a:prstGeom prst="rect">
            <a:avLst/>
          </a:prstGeom>
          <a:noFill/>
          <a:ln w="12700">
            <a:solidFill>
              <a:schemeClr val="tx1"/>
            </a:solidFill>
            <a:miter lim="800000"/>
            <a:headEnd/>
            <a:tailEnd/>
          </a:ln>
          <a:effectLst/>
        </p:spPr>
        <p:txBody>
          <a:bodyPr wrap="none" anchor="ctr">
            <a:spAutoFit/>
          </a:bodyPr>
          <a:lstStyle/>
          <a:p>
            <a:pPr algn="l"/>
            <a:r>
              <a:rPr lang="en-US" sz="2400" i="1" dirty="0"/>
              <a:t>void </a:t>
            </a:r>
            <a:r>
              <a:rPr lang="en-US" sz="2400" i="1" dirty="0" err="1"/>
              <a:t>set_row</a:t>
            </a:r>
            <a:r>
              <a:rPr lang="en-US" sz="2400" i="1" dirty="0"/>
              <a:t>(double *a, double *b,​</a:t>
            </a:r>
          </a:p>
          <a:p>
            <a:pPr algn="l"/>
            <a:r>
              <a:rPr lang="en-US" sz="2400" i="1" dirty="0"/>
              <a:t>   long </a:t>
            </a:r>
            <a:r>
              <a:rPr lang="en-US" sz="2400" i="1" dirty="0" err="1"/>
              <a:t>i</a:t>
            </a:r>
            <a:r>
              <a:rPr lang="en-US" sz="2400" i="1" dirty="0"/>
              <a:t>, long n)​</a:t>
            </a:r>
          </a:p>
          <a:p>
            <a:pPr algn="l"/>
            <a:r>
              <a:rPr lang="en-US" sz="2400" i="1" dirty="0"/>
              <a:t>{​</a:t>
            </a:r>
          </a:p>
          <a:p>
            <a:pPr algn="l"/>
            <a:r>
              <a:rPr lang="en-US" sz="2400" i="1" dirty="0"/>
              <a:t>    long j;​</a:t>
            </a:r>
          </a:p>
          <a:p>
            <a:pPr algn="l"/>
            <a:r>
              <a:rPr lang="en-US" sz="2400" i="1" dirty="0"/>
              <a:t>    for (j = 0; j &lt; n; </a:t>
            </a:r>
            <a:r>
              <a:rPr lang="en-US" sz="2400" i="1" dirty="0" err="1"/>
              <a:t>j++</a:t>
            </a:r>
            <a:r>
              <a:rPr lang="en-US" sz="2400" i="1" dirty="0"/>
              <a:t>)​</a:t>
            </a:r>
          </a:p>
          <a:p>
            <a:pPr algn="l"/>
            <a:r>
              <a:rPr lang="en-US" sz="2400" i="1" dirty="0"/>
              <a:t>       a[</a:t>
            </a:r>
            <a:r>
              <a:rPr lang="en-US" sz="2400" i="1" dirty="0">
                <a:solidFill>
                  <a:srgbClr val="FF0000"/>
                </a:solidFill>
              </a:rPr>
              <a:t>n*</a:t>
            </a:r>
            <a:r>
              <a:rPr lang="en-US" sz="2400" i="1" dirty="0" err="1">
                <a:solidFill>
                  <a:srgbClr val="FF0000"/>
                </a:solidFill>
              </a:rPr>
              <a:t>i</a:t>
            </a:r>
            <a:r>
              <a:rPr lang="en-US" sz="2400" i="1" dirty="0" err="1"/>
              <a:t>+j</a:t>
            </a:r>
            <a:r>
              <a:rPr lang="en-US" sz="2400" i="1" dirty="0"/>
              <a:t>] = b[j];​</a:t>
            </a:r>
          </a:p>
          <a:p>
            <a:pPr algn="l"/>
            <a:r>
              <a:rPr lang="en-US" sz="2400" i="1" dirty="0"/>
              <a:t>}</a:t>
            </a:r>
          </a:p>
        </p:txBody>
      </p:sp>
      <p:sp>
        <p:nvSpPr>
          <p:cNvPr id="11" name="Text Box 4">
            <a:extLst>
              <a:ext uri="{FF2B5EF4-FFF2-40B4-BE49-F238E27FC236}">
                <a16:creationId xmlns:a16="http://schemas.microsoft.com/office/drawing/2014/main" id="{92F883D5-F1B4-432E-99CD-C078ACDD8E2F}"/>
              </a:ext>
            </a:extLst>
          </p:cNvPr>
          <p:cNvSpPr txBox="1">
            <a:spLocks noChangeArrowheads="1"/>
          </p:cNvSpPr>
          <p:nvPr/>
        </p:nvSpPr>
        <p:spPr bwMode="auto">
          <a:xfrm>
            <a:off x="6786203" y="3244334"/>
            <a:ext cx="4636526" cy="3046988"/>
          </a:xfrm>
          <a:prstGeom prst="rect">
            <a:avLst/>
          </a:prstGeom>
          <a:noFill/>
          <a:ln w="12700">
            <a:solidFill>
              <a:schemeClr val="tx1"/>
            </a:solidFill>
            <a:miter lim="800000"/>
            <a:headEnd/>
            <a:tailEnd/>
          </a:ln>
          <a:effectLst/>
        </p:spPr>
        <p:txBody>
          <a:bodyPr wrap="none" anchor="ctr">
            <a:spAutoFit/>
          </a:bodyPr>
          <a:lstStyle/>
          <a:p>
            <a:pPr algn="l"/>
            <a:r>
              <a:rPr lang="en-US" sz="2400" i="1" dirty="0"/>
              <a:t>void </a:t>
            </a:r>
            <a:r>
              <a:rPr lang="en-US" sz="2400" i="1" dirty="0" err="1"/>
              <a:t>set_row</a:t>
            </a:r>
            <a:r>
              <a:rPr lang="en-US" sz="2400" i="1" dirty="0"/>
              <a:t>(double *a, double *b, </a:t>
            </a:r>
          </a:p>
          <a:p>
            <a:pPr algn="l"/>
            <a:r>
              <a:rPr lang="en-US" sz="2400" i="1" dirty="0"/>
              <a:t>   long </a:t>
            </a:r>
            <a:r>
              <a:rPr lang="en-US" sz="2400" i="1" dirty="0" err="1"/>
              <a:t>i</a:t>
            </a:r>
            <a:r>
              <a:rPr lang="en-US" sz="2400" i="1" dirty="0"/>
              <a:t>, long n) </a:t>
            </a:r>
          </a:p>
          <a:p>
            <a:pPr algn="l"/>
            <a:r>
              <a:rPr lang="en-US" sz="2400" i="1" dirty="0"/>
              <a:t>{ </a:t>
            </a:r>
          </a:p>
          <a:p>
            <a:pPr algn="l"/>
            <a:r>
              <a:rPr lang="en-US" sz="2400" i="1" dirty="0"/>
              <a:t>    long j;</a:t>
            </a:r>
          </a:p>
          <a:p>
            <a:pPr algn="l"/>
            <a:r>
              <a:rPr lang="en-US" sz="2400" i="1" dirty="0"/>
              <a:t>    int </a:t>
            </a:r>
            <a:r>
              <a:rPr lang="en-US" sz="2400" i="1" dirty="0" err="1"/>
              <a:t>ni</a:t>
            </a:r>
            <a:r>
              <a:rPr lang="en-US" sz="2400" i="1" dirty="0"/>
              <a:t> = </a:t>
            </a:r>
            <a:r>
              <a:rPr lang="en-US" sz="2400" i="1" dirty="0">
                <a:solidFill>
                  <a:srgbClr val="FF0000"/>
                </a:solidFill>
              </a:rPr>
              <a:t>n*</a:t>
            </a:r>
            <a:r>
              <a:rPr lang="en-US" sz="2400" i="1" dirty="0" err="1">
                <a:solidFill>
                  <a:srgbClr val="FF0000"/>
                </a:solidFill>
              </a:rPr>
              <a:t>i</a:t>
            </a:r>
            <a:r>
              <a:rPr lang="en-US" sz="2400" i="1" dirty="0">
                <a:solidFill>
                  <a:srgbClr val="FF0000"/>
                </a:solidFill>
              </a:rPr>
              <a:t>;</a:t>
            </a:r>
          </a:p>
          <a:p>
            <a:pPr algn="l"/>
            <a:r>
              <a:rPr lang="en-US" sz="2400" i="1" dirty="0"/>
              <a:t>    for (j = 0; j &lt; n; </a:t>
            </a:r>
            <a:r>
              <a:rPr lang="en-US" sz="2400" i="1" dirty="0" err="1"/>
              <a:t>j++</a:t>
            </a:r>
            <a:r>
              <a:rPr lang="en-US" sz="2400" i="1" dirty="0"/>
              <a:t>) </a:t>
            </a:r>
          </a:p>
          <a:p>
            <a:pPr algn="l"/>
            <a:r>
              <a:rPr lang="en-US" sz="2400" i="1" dirty="0"/>
              <a:t>       a[</a:t>
            </a:r>
            <a:r>
              <a:rPr lang="en-US" sz="2400" i="1" dirty="0" err="1">
                <a:solidFill>
                  <a:srgbClr val="FF0000"/>
                </a:solidFill>
              </a:rPr>
              <a:t>ni</a:t>
            </a:r>
            <a:r>
              <a:rPr lang="en-US" sz="2400" i="1" dirty="0" err="1"/>
              <a:t>+j</a:t>
            </a:r>
            <a:r>
              <a:rPr lang="en-US" sz="2400" i="1" dirty="0"/>
              <a:t>] = b[j]; </a:t>
            </a:r>
          </a:p>
          <a:p>
            <a:pPr algn="l"/>
            <a:r>
              <a:rPr lang="en-US" sz="2400" i="1" dirty="0"/>
              <a:t>}</a:t>
            </a:r>
          </a:p>
        </p:txBody>
      </p:sp>
      <p:sp>
        <p:nvSpPr>
          <p:cNvPr id="13" name="Right Arrow 5">
            <a:extLst>
              <a:ext uri="{FF2B5EF4-FFF2-40B4-BE49-F238E27FC236}">
                <a16:creationId xmlns:a16="http://schemas.microsoft.com/office/drawing/2014/main" id="{D773117E-90EF-40A8-BBFD-4B528657E219}"/>
              </a:ext>
            </a:extLst>
          </p:cNvPr>
          <p:cNvSpPr/>
          <p:nvPr/>
        </p:nvSpPr>
        <p:spPr>
          <a:xfrm>
            <a:off x="5610323" y="4406462"/>
            <a:ext cx="971354" cy="757887"/>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193413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EA70-4A45-453F-994F-005C8E6005A3}"/>
              </a:ext>
            </a:extLst>
          </p:cNvPr>
          <p:cNvSpPr>
            <a:spLocks noGrp="1"/>
          </p:cNvSpPr>
          <p:nvPr>
            <p:ph type="title"/>
          </p:nvPr>
        </p:nvSpPr>
        <p:spPr/>
        <p:txBody>
          <a:bodyPr/>
          <a:lstStyle/>
          <a:p>
            <a:r>
              <a:rPr lang="en-US" dirty="0">
                <a:cs typeface="Calibri Light"/>
              </a:rPr>
              <a:t>Compiler Generated Code Motion</a:t>
            </a:r>
            <a:endParaRPr lang="en-US" dirty="0"/>
          </a:p>
        </p:txBody>
      </p:sp>
      <p:sp>
        <p:nvSpPr>
          <p:cNvPr id="4" name="Slide Number Placeholder 3">
            <a:extLst>
              <a:ext uri="{FF2B5EF4-FFF2-40B4-BE49-F238E27FC236}">
                <a16:creationId xmlns:a16="http://schemas.microsoft.com/office/drawing/2014/main" id="{F0507246-71FC-47F6-97C6-87AA543101D1}"/>
              </a:ext>
            </a:extLst>
          </p:cNvPr>
          <p:cNvSpPr>
            <a:spLocks noGrp="1"/>
          </p:cNvSpPr>
          <p:nvPr>
            <p:ph type="sldNum" sz="quarter" idx="12"/>
          </p:nvPr>
        </p:nvSpPr>
        <p:spPr/>
        <p:txBody>
          <a:bodyPr/>
          <a:lstStyle/>
          <a:p>
            <a:fld id="{57733F94-BD4E-45B7-8984-807B972C88CC}" type="slidenum">
              <a:rPr lang="en-US" smtClean="0"/>
              <a:pPr/>
              <a:t>101</a:t>
            </a:fld>
            <a:endParaRPr lang="en-US"/>
          </a:p>
        </p:txBody>
      </p:sp>
      <p:sp>
        <p:nvSpPr>
          <p:cNvPr id="5" name="TextBox 4">
            <a:extLst>
              <a:ext uri="{FF2B5EF4-FFF2-40B4-BE49-F238E27FC236}">
                <a16:creationId xmlns:a16="http://schemas.microsoft.com/office/drawing/2014/main" id="{10A1BE6A-5E56-4353-BCCC-7F831517CD4D}"/>
              </a:ext>
            </a:extLst>
          </p:cNvPr>
          <p:cNvSpPr txBox="1"/>
          <p:nvPr/>
        </p:nvSpPr>
        <p:spPr>
          <a:xfrm>
            <a:off x="2670301" y="3019236"/>
            <a:ext cx="5097980" cy="3539430"/>
          </a:xfrm>
          <a:prstGeom prst="rect">
            <a:avLst/>
          </a:prstGeom>
          <a:noFill/>
          <a:ln w="25400">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t>set_row</a:t>
            </a:r>
            <a:r>
              <a:rPr lang="en-US" sz="1600" dirty="0"/>
              <a:t>:​</a:t>
            </a:r>
            <a:br>
              <a:rPr lang="en-US" sz="1600" dirty="0"/>
            </a:br>
            <a:r>
              <a:rPr lang="en-US" sz="1600" dirty="0"/>
              <a:t>  </a:t>
            </a:r>
            <a:r>
              <a:rPr lang="en-US" sz="1600" dirty="0" err="1"/>
              <a:t>testq</a:t>
            </a:r>
            <a:r>
              <a:rPr lang="en-US" sz="1600" dirty="0"/>
              <a:t> %</a:t>
            </a:r>
            <a:r>
              <a:rPr lang="en-US" sz="1600" dirty="0" err="1"/>
              <a:t>rcx</a:t>
            </a:r>
            <a:r>
              <a:rPr lang="en-US" sz="1600" dirty="0"/>
              <a:t>, %</a:t>
            </a:r>
            <a:r>
              <a:rPr lang="en-US" sz="1600" dirty="0" err="1"/>
              <a:t>rcx</a:t>
            </a:r>
            <a:r>
              <a:rPr lang="en-US" sz="1600" dirty="0"/>
              <a:t> # Test n​</a:t>
            </a:r>
            <a:br>
              <a:rPr lang="en-US" sz="1600" dirty="0"/>
            </a:br>
            <a:r>
              <a:rPr lang="en-US" sz="1600" dirty="0"/>
              <a:t>  </a:t>
            </a:r>
            <a:r>
              <a:rPr lang="en-US" sz="1600" dirty="0" err="1"/>
              <a:t>jle</a:t>
            </a:r>
            <a:r>
              <a:rPr lang="en-US" sz="1600" dirty="0"/>
              <a:t> .L1 # If 0, </a:t>
            </a:r>
            <a:r>
              <a:rPr lang="en-US" sz="1600" dirty="0" err="1"/>
              <a:t>goto</a:t>
            </a:r>
            <a:r>
              <a:rPr lang="en-US" sz="1600" dirty="0"/>
              <a:t> done​</a:t>
            </a:r>
            <a:br>
              <a:rPr lang="en-US" sz="1600" dirty="0"/>
            </a:br>
            <a:r>
              <a:rPr lang="en-US" sz="1600" dirty="0"/>
              <a:t>  </a:t>
            </a:r>
            <a:r>
              <a:rPr lang="en-US" sz="1600" dirty="0" err="1"/>
              <a:t>imulq</a:t>
            </a:r>
            <a:r>
              <a:rPr lang="en-US" sz="1600" dirty="0"/>
              <a:t> %</a:t>
            </a:r>
            <a:r>
              <a:rPr lang="en-US" sz="1600" dirty="0" err="1"/>
              <a:t>rcx</a:t>
            </a:r>
            <a:r>
              <a:rPr lang="en-US" sz="1600" dirty="0"/>
              <a:t>, %</a:t>
            </a:r>
            <a:r>
              <a:rPr lang="en-US" sz="1600" dirty="0" err="1"/>
              <a:t>rdx</a:t>
            </a:r>
            <a:r>
              <a:rPr lang="en-US" sz="1600" dirty="0"/>
              <a:t> # </a:t>
            </a:r>
            <a:r>
              <a:rPr lang="en-US" sz="1600" dirty="0" err="1"/>
              <a:t>ni</a:t>
            </a:r>
            <a:r>
              <a:rPr lang="en-US" sz="1600" dirty="0"/>
              <a:t> = n*</a:t>
            </a:r>
            <a:r>
              <a:rPr lang="en-US" sz="1600" dirty="0" err="1"/>
              <a:t>i</a:t>
            </a:r>
            <a:r>
              <a:rPr lang="en-US" sz="1600" dirty="0"/>
              <a:t>​</a:t>
            </a:r>
            <a:br>
              <a:rPr lang="en-US" sz="1600" dirty="0"/>
            </a:br>
            <a:r>
              <a:rPr lang="en-US" sz="1600" dirty="0"/>
              <a:t>  </a:t>
            </a:r>
            <a:r>
              <a:rPr lang="en-US" sz="1600" dirty="0" err="1"/>
              <a:t>leaq</a:t>
            </a:r>
            <a:r>
              <a:rPr lang="en-US" sz="1600" dirty="0"/>
              <a:t> (%rdi,%rdx,8), %</a:t>
            </a:r>
            <a:r>
              <a:rPr lang="en-US" sz="1600" dirty="0" err="1"/>
              <a:t>rdx</a:t>
            </a:r>
            <a:r>
              <a:rPr lang="en-US" sz="1600" dirty="0"/>
              <a:t> # </a:t>
            </a:r>
            <a:r>
              <a:rPr lang="en-US" sz="1600" dirty="0" err="1"/>
              <a:t>rowp</a:t>
            </a:r>
            <a:r>
              <a:rPr lang="en-US" sz="1600" dirty="0"/>
              <a:t> = A + </a:t>
            </a:r>
            <a:r>
              <a:rPr lang="en-US" sz="1600" dirty="0" err="1"/>
              <a:t>ni</a:t>
            </a:r>
            <a:r>
              <a:rPr lang="en-US" sz="1600" dirty="0"/>
              <a:t>*8​</a:t>
            </a:r>
            <a:br>
              <a:rPr lang="en-US" sz="1600" dirty="0"/>
            </a:br>
            <a:r>
              <a:rPr lang="en-US" sz="1600" dirty="0"/>
              <a:t>  </a:t>
            </a:r>
            <a:r>
              <a:rPr lang="en-US" sz="1600" dirty="0" err="1"/>
              <a:t>movl</a:t>
            </a:r>
            <a:r>
              <a:rPr lang="en-US" sz="1600" dirty="0"/>
              <a:t> $0, %</a:t>
            </a:r>
            <a:r>
              <a:rPr lang="en-US" sz="1600" dirty="0" err="1"/>
              <a:t>eax</a:t>
            </a:r>
            <a:r>
              <a:rPr lang="en-US" sz="1600" dirty="0"/>
              <a:t>                # j = 0​</a:t>
            </a:r>
            <a:br>
              <a:rPr lang="en-US" sz="1600" dirty="0"/>
            </a:br>
            <a:r>
              <a:rPr lang="en-US" sz="1600" dirty="0"/>
              <a:t>.L3:       # loop:​</a:t>
            </a:r>
            <a:br>
              <a:rPr lang="en-US" sz="1600" dirty="0"/>
            </a:br>
            <a:r>
              <a:rPr lang="en-US" sz="1600" dirty="0"/>
              <a:t>   </a:t>
            </a:r>
            <a:r>
              <a:rPr lang="en-US" sz="1600" dirty="0" err="1"/>
              <a:t>movsd</a:t>
            </a:r>
            <a:r>
              <a:rPr lang="en-US" sz="1600" dirty="0"/>
              <a:t> (%rsi,%rax,8), %xmm0    # t = b[j]​</a:t>
            </a:r>
            <a:br>
              <a:rPr lang="en-US" sz="1600" dirty="0"/>
            </a:br>
            <a:r>
              <a:rPr lang="en-US" sz="1600" dirty="0"/>
              <a:t>   </a:t>
            </a:r>
            <a:r>
              <a:rPr lang="en-US" sz="1600" dirty="0" err="1"/>
              <a:t>movsd</a:t>
            </a:r>
            <a:r>
              <a:rPr lang="en-US" sz="1600" dirty="0"/>
              <a:t> %xmm0, (%rdx,%rax,8)   # M[</a:t>
            </a:r>
            <a:r>
              <a:rPr lang="en-US" sz="1600" dirty="0" err="1"/>
              <a:t>A+ni</a:t>
            </a:r>
            <a:r>
              <a:rPr lang="en-US" sz="1600" dirty="0"/>
              <a:t>*8 + j*8] = t​</a:t>
            </a:r>
            <a:br>
              <a:rPr lang="en-US" sz="1600" dirty="0"/>
            </a:br>
            <a:r>
              <a:rPr lang="en-US" sz="1600" dirty="0"/>
              <a:t>   </a:t>
            </a:r>
            <a:r>
              <a:rPr lang="en-US" sz="1600" dirty="0" err="1"/>
              <a:t>addq</a:t>
            </a:r>
            <a:r>
              <a:rPr lang="en-US" sz="1600" dirty="0"/>
              <a:t> $1, %</a:t>
            </a:r>
            <a:r>
              <a:rPr lang="en-US" sz="1600" dirty="0" err="1"/>
              <a:t>rax</a:t>
            </a:r>
            <a:r>
              <a:rPr lang="en-US" sz="1600" dirty="0"/>
              <a:t> # </a:t>
            </a:r>
            <a:r>
              <a:rPr lang="en-US" sz="1600" dirty="0" err="1"/>
              <a:t>j++</a:t>
            </a:r>
            <a:r>
              <a:rPr lang="en-US" sz="1600" dirty="0"/>
              <a:t>​</a:t>
            </a:r>
            <a:br>
              <a:rPr lang="en-US" sz="1600" dirty="0"/>
            </a:br>
            <a:r>
              <a:rPr lang="en-US" sz="1600" dirty="0"/>
              <a:t>   </a:t>
            </a:r>
            <a:r>
              <a:rPr lang="en-US" sz="1600" dirty="0" err="1"/>
              <a:t>cmpq</a:t>
            </a:r>
            <a:r>
              <a:rPr lang="en-US" sz="1600" dirty="0"/>
              <a:t> %</a:t>
            </a:r>
            <a:r>
              <a:rPr lang="en-US" sz="1600" dirty="0" err="1"/>
              <a:t>rcx</a:t>
            </a:r>
            <a:r>
              <a:rPr lang="en-US" sz="1600" dirty="0"/>
              <a:t>, %</a:t>
            </a:r>
            <a:r>
              <a:rPr lang="en-US" sz="1600" dirty="0" err="1"/>
              <a:t>rax</a:t>
            </a:r>
            <a:r>
              <a:rPr lang="en-US" sz="1600" dirty="0"/>
              <a:t> # </a:t>
            </a:r>
            <a:r>
              <a:rPr lang="en-US" sz="1600" dirty="0" err="1"/>
              <a:t>j:n</a:t>
            </a:r>
            <a:r>
              <a:rPr lang="en-US" sz="1600" dirty="0"/>
              <a:t>​</a:t>
            </a:r>
            <a:br>
              <a:rPr lang="en-US" sz="1600" dirty="0"/>
            </a:br>
            <a:r>
              <a:rPr lang="en-US" sz="1600" dirty="0"/>
              <a:t>   </a:t>
            </a:r>
            <a:r>
              <a:rPr lang="en-US" sz="1600" dirty="0" err="1"/>
              <a:t>jne</a:t>
            </a:r>
            <a:r>
              <a:rPr lang="en-US" sz="1600" dirty="0"/>
              <a:t> .L3 # if !=, </a:t>
            </a:r>
            <a:r>
              <a:rPr lang="en-US" sz="1600" dirty="0" err="1"/>
              <a:t>goto</a:t>
            </a:r>
            <a:r>
              <a:rPr lang="en-US" sz="1600" dirty="0"/>
              <a:t> loop​</a:t>
            </a:r>
            <a:br>
              <a:rPr lang="en-US" sz="1600" dirty="0"/>
            </a:br>
            <a:r>
              <a:rPr lang="en-US" sz="1600" dirty="0"/>
              <a:t>.L1:       # done:​</a:t>
            </a:r>
            <a:br>
              <a:rPr lang="en-US" sz="1600" dirty="0"/>
            </a:br>
            <a:r>
              <a:rPr lang="en-US" sz="1600" dirty="0"/>
              <a:t>   rep ; ret</a:t>
            </a:r>
          </a:p>
        </p:txBody>
      </p:sp>
      <p:cxnSp>
        <p:nvCxnSpPr>
          <p:cNvPr id="8" name="Straight Arrow Connector 7">
            <a:extLst>
              <a:ext uri="{FF2B5EF4-FFF2-40B4-BE49-F238E27FC236}">
                <a16:creationId xmlns:a16="http://schemas.microsoft.com/office/drawing/2014/main" id="{C8EE4FBF-068F-44A0-915D-FCAFB3EBADCC}"/>
              </a:ext>
            </a:extLst>
          </p:cNvPr>
          <p:cNvCxnSpPr>
            <a:cxnSpLocks/>
            <a:endCxn id="5" idx="0"/>
          </p:cNvCxnSpPr>
          <p:nvPr/>
        </p:nvCxnSpPr>
        <p:spPr>
          <a:xfrm>
            <a:off x="2832981" y="2486562"/>
            <a:ext cx="2386310" cy="5326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997D29-6277-45AD-9C3B-834FB64EDCB9}"/>
              </a:ext>
            </a:extLst>
          </p:cNvPr>
          <p:cNvCxnSpPr>
            <a:cxnSpLocks/>
            <a:stCxn id="5" idx="0"/>
          </p:cNvCxnSpPr>
          <p:nvPr/>
        </p:nvCxnSpPr>
        <p:spPr>
          <a:xfrm flipV="1">
            <a:off x="5219291" y="2605125"/>
            <a:ext cx="3449402" cy="4141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4979A9-B339-41D8-A0D8-5A29FDC4EDED}"/>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
        <p:nvSpPr>
          <p:cNvPr id="11" name="Text Box 4">
            <a:extLst>
              <a:ext uri="{FF2B5EF4-FFF2-40B4-BE49-F238E27FC236}">
                <a16:creationId xmlns:a16="http://schemas.microsoft.com/office/drawing/2014/main" id="{D9A0DB2B-D84D-4B94-902A-3E4ACD0B3314}"/>
              </a:ext>
            </a:extLst>
          </p:cNvPr>
          <p:cNvSpPr txBox="1">
            <a:spLocks noChangeArrowheads="1"/>
          </p:cNvSpPr>
          <p:nvPr/>
        </p:nvSpPr>
        <p:spPr bwMode="auto">
          <a:xfrm>
            <a:off x="224229" y="1481284"/>
            <a:ext cx="2534605" cy="1200329"/>
          </a:xfrm>
          <a:prstGeom prst="rect">
            <a:avLst/>
          </a:prstGeom>
          <a:noFill/>
          <a:ln w="12700">
            <a:solidFill>
              <a:schemeClr val="tx1"/>
            </a:solidFill>
            <a:miter lim="800000"/>
            <a:headEnd/>
            <a:tailEnd/>
          </a:ln>
          <a:effectLst/>
        </p:spPr>
        <p:txBody>
          <a:bodyPr wrap="none" anchor="ctr">
            <a:spAutoFit/>
          </a:bodyPr>
          <a:lstStyle/>
          <a:p>
            <a:pPr algn="l"/>
            <a:r>
              <a:rPr lang="pt-BR" sz="2400" i="1" dirty="0"/>
              <a:t>long j;​​</a:t>
            </a:r>
          </a:p>
          <a:p>
            <a:pPr algn="l"/>
            <a:r>
              <a:rPr lang="pt-BR" sz="2400" i="1" dirty="0"/>
              <a:t>for (j = 0; j &lt; n; j++)​​</a:t>
            </a:r>
          </a:p>
          <a:p>
            <a:pPr algn="l"/>
            <a:r>
              <a:rPr lang="pt-BR" sz="2400" i="1" dirty="0"/>
              <a:t>   a[</a:t>
            </a:r>
            <a:r>
              <a:rPr lang="pt-BR" sz="2400" i="1" dirty="0">
                <a:solidFill>
                  <a:srgbClr val="FF0000"/>
                </a:solidFill>
              </a:rPr>
              <a:t>n*i</a:t>
            </a:r>
            <a:r>
              <a:rPr lang="pt-BR" sz="2400" i="1" dirty="0"/>
              <a:t>+j] = b[j];​</a:t>
            </a:r>
            <a:endParaRPr lang="en-US" sz="2400" i="1" dirty="0"/>
          </a:p>
        </p:txBody>
      </p:sp>
      <p:sp>
        <p:nvSpPr>
          <p:cNvPr id="13" name="Text Box 4">
            <a:extLst>
              <a:ext uri="{FF2B5EF4-FFF2-40B4-BE49-F238E27FC236}">
                <a16:creationId xmlns:a16="http://schemas.microsoft.com/office/drawing/2014/main" id="{2358868C-A725-4DD0-BDCC-5A6F321137F7}"/>
              </a:ext>
            </a:extLst>
          </p:cNvPr>
          <p:cNvSpPr txBox="1">
            <a:spLocks noChangeArrowheads="1"/>
          </p:cNvSpPr>
          <p:nvPr/>
        </p:nvSpPr>
        <p:spPr bwMode="auto">
          <a:xfrm>
            <a:off x="9006027" y="1363350"/>
            <a:ext cx="2603533" cy="1569660"/>
          </a:xfrm>
          <a:prstGeom prst="rect">
            <a:avLst/>
          </a:prstGeom>
          <a:noFill/>
          <a:ln w="12700">
            <a:solidFill>
              <a:schemeClr val="tx1"/>
            </a:solidFill>
            <a:miter lim="800000"/>
            <a:headEnd/>
            <a:tailEnd/>
          </a:ln>
          <a:effectLst/>
        </p:spPr>
        <p:txBody>
          <a:bodyPr wrap="none" anchor="ctr">
            <a:spAutoFit/>
          </a:bodyPr>
          <a:lstStyle/>
          <a:p>
            <a:pPr algn="l"/>
            <a:r>
              <a:rPr lang="nb-NO" sz="2400" i="1" dirty="0"/>
              <a:t>long j;​</a:t>
            </a:r>
          </a:p>
          <a:p>
            <a:pPr algn="l"/>
            <a:r>
              <a:rPr lang="nb-NO" sz="2400" i="1" dirty="0"/>
              <a:t>int ni = </a:t>
            </a:r>
            <a:r>
              <a:rPr lang="nb-NO" sz="2400" i="1" dirty="0">
                <a:solidFill>
                  <a:srgbClr val="FF0000"/>
                </a:solidFill>
              </a:rPr>
              <a:t>n*i</a:t>
            </a:r>
            <a:r>
              <a:rPr lang="nb-NO" sz="2400" i="1" dirty="0"/>
              <a:t>;​</a:t>
            </a:r>
          </a:p>
          <a:p>
            <a:pPr algn="l"/>
            <a:r>
              <a:rPr lang="nb-NO" sz="2400" i="1" dirty="0"/>
              <a:t>for (j = 0; j &lt; n; j++) ​</a:t>
            </a:r>
          </a:p>
          <a:p>
            <a:pPr algn="l"/>
            <a:r>
              <a:rPr lang="nb-NO" sz="2400" i="1" dirty="0"/>
              <a:t>    a[</a:t>
            </a:r>
            <a:r>
              <a:rPr lang="nb-NO" sz="2400" i="1" dirty="0">
                <a:solidFill>
                  <a:srgbClr val="FF0000"/>
                </a:solidFill>
              </a:rPr>
              <a:t>ni</a:t>
            </a:r>
            <a:r>
              <a:rPr lang="nb-NO" sz="2400" i="1" dirty="0"/>
              <a:t>+j] = b[j]; </a:t>
            </a:r>
            <a:endParaRPr lang="en-US" sz="2400" i="1" dirty="0"/>
          </a:p>
        </p:txBody>
      </p:sp>
    </p:spTree>
    <p:extLst>
      <p:ext uri="{BB962C8B-B14F-4D97-AF65-F5344CB8AC3E}">
        <p14:creationId xmlns:p14="http://schemas.microsoft.com/office/powerpoint/2010/main" val="23022168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DCFF-543E-4CE3-A458-C71F70652C00}"/>
              </a:ext>
            </a:extLst>
          </p:cNvPr>
          <p:cNvSpPr>
            <a:spLocks noGrp="1"/>
          </p:cNvSpPr>
          <p:nvPr>
            <p:ph type="title"/>
          </p:nvPr>
        </p:nvSpPr>
        <p:spPr/>
        <p:txBody>
          <a:bodyPr>
            <a:normAutofit fontScale="90000"/>
          </a:bodyPr>
          <a:lstStyle/>
          <a:p>
            <a:r>
              <a:rPr lang="en-US" dirty="0">
                <a:cs typeface="Calibri Light"/>
              </a:rPr>
              <a:t>Elimination (share) of Common Subexpressions</a:t>
            </a:r>
            <a:endParaRPr lang="en-US" dirty="0"/>
          </a:p>
        </p:txBody>
      </p:sp>
      <p:sp>
        <p:nvSpPr>
          <p:cNvPr id="4" name="Slide Number Placeholder 3">
            <a:extLst>
              <a:ext uri="{FF2B5EF4-FFF2-40B4-BE49-F238E27FC236}">
                <a16:creationId xmlns:a16="http://schemas.microsoft.com/office/drawing/2014/main" id="{11174B97-7EB2-465E-B7E2-2FF3BAFCF749}"/>
              </a:ext>
            </a:extLst>
          </p:cNvPr>
          <p:cNvSpPr>
            <a:spLocks noGrp="1"/>
          </p:cNvSpPr>
          <p:nvPr>
            <p:ph type="sldNum" sz="quarter" idx="12"/>
          </p:nvPr>
        </p:nvSpPr>
        <p:spPr/>
        <p:txBody>
          <a:bodyPr/>
          <a:lstStyle/>
          <a:p>
            <a:fld id="{57733F94-BD4E-45B7-8984-807B972C88CC}" type="slidenum">
              <a:rPr lang="en-US" smtClean="0"/>
              <a:pPr/>
              <a:t>102</a:t>
            </a:fld>
            <a:endParaRPr lang="en-US"/>
          </a:p>
        </p:txBody>
      </p:sp>
      <p:sp>
        <p:nvSpPr>
          <p:cNvPr id="7" name="TextBox 6">
            <a:extLst>
              <a:ext uri="{FF2B5EF4-FFF2-40B4-BE49-F238E27FC236}">
                <a16:creationId xmlns:a16="http://schemas.microsoft.com/office/drawing/2014/main" id="{4363B14A-0256-4A8E-884D-51781CF1A46A}"/>
              </a:ext>
            </a:extLst>
          </p:cNvPr>
          <p:cNvSpPr txBox="1"/>
          <p:nvPr/>
        </p:nvSpPr>
        <p:spPr>
          <a:xfrm>
            <a:off x="695608" y="3306024"/>
            <a:ext cx="42068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3 multiplications: </a:t>
            </a:r>
            <a:r>
              <a:rPr lang="en-US" b="1" dirty="0" err="1"/>
              <a:t>i</a:t>
            </a:r>
            <a:r>
              <a:rPr lang="en-US" b="1" dirty="0"/>
              <a:t>*n, (</a:t>
            </a:r>
            <a:r>
              <a:rPr lang="en-US" b="1" dirty="0" err="1"/>
              <a:t>i</a:t>
            </a:r>
            <a:r>
              <a:rPr lang="en-US" b="1" dirty="0"/>
              <a:t>–1)*n, (i+1)*n</a:t>
            </a:r>
            <a:r>
              <a:rPr lang="en-US" dirty="0"/>
              <a:t>​</a:t>
            </a:r>
          </a:p>
        </p:txBody>
      </p:sp>
      <p:sp>
        <p:nvSpPr>
          <p:cNvPr id="8" name="TextBox 7">
            <a:extLst>
              <a:ext uri="{FF2B5EF4-FFF2-40B4-BE49-F238E27FC236}">
                <a16:creationId xmlns:a16="http://schemas.microsoft.com/office/drawing/2014/main" id="{D3C763B2-A16A-442E-A297-FAF1449DE3A1}"/>
              </a:ext>
            </a:extLst>
          </p:cNvPr>
          <p:cNvSpPr txBox="1"/>
          <p:nvPr/>
        </p:nvSpPr>
        <p:spPr>
          <a:xfrm>
            <a:off x="6648261" y="33060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1 multiplication: i*n</a:t>
            </a:r>
            <a:r>
              <a:rPr lang="en-US"/>
              <a:t>​</a:t>
            </a:r>
          </a:p>
        </p:txBody>
      </p:sp>
      <p:sp>
        <p:nvSpPr>
          <p:cNvPr id="9" name="TextBox 8">
            <a:extLst>
              <a:ext uri="{FF2B5EF4-FFF2-40B4-BE49-F238E27FC236}">
                <a16:creationId xmlns:a16="http://schemas.microsoft.com/office/drawing/2014/main" id="{28E773B6-F180-4150-8152-D3E174086B22}"/>
              </a:ext>
            </a:extLst>
          </p:cNvPr>
          <p:cNvSpPr txBox="1"/>
          <p:nvPr/>
        </p:nvSpPr>
        <p:spPr>
          <a:xfrm>
            <a:off x="582440" y="3999878"/>
            <a:ext cx="4968843" cy="2585323"/>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latin typeface="Courier New"/>
              </a:rPr>
              <a:t>leaq</a:t>
            </a:r>
            <a:r>
              <a:rPr lang="en-US" b="1" dirty="0">
                <a:latin typeface="Courier New"/>
              </a:rPr>
              <a:t>   1(%</a:t>
            </a:r>
            <a:r>
              <a:rPr lang="en-US" b="1" dirty="0" err="1">
                <a:latin typeface="Courier New"/>
              </a:rPr>
              <a:t>rsi</a:t>
            </a:r>
            <a:r>
              <a:rPr lang="en-US" b="1" dirty="0">
                <a:latin typeface="Courier New"/>
              </a:rPr>
              <a:t>), %</a:t>
            </a:r>
            <a:r>
              <a:rPr lang="en-US" b="1" dirty="0" err="1">
                <a:latin typeface="Courier New"/>
              </a:rPr>
              <a:t>rax</a:t>
            </a:r>
            <a:r>
              <a:rPr lang="en-US" b="1" dirty="0">
                <a:latin typeface="Courier New"/>
              </a:rPr>
              <a:t>  # i+1</a:t>
            </a:r>
            <a:r>
              <a:rPr lang="en-US" dirty="0">
                <a:latin typeface="Courier New"/>
              </a:rPr>
              <a:t>​</a:t>
            </a:r>
          </a:p>
          <a:p>
            <a:r>
              <a:rPr lang="en-US" b="1" dirty="0" err="1">
                <a:latin typeface="Courier New"/>
              </a:rPr>
              <a:t>leaq</a:t>
            </a:r>
            <a:r>
              <a:rPr lang="en-US" b="1" dirty="0">
                <a:latin typeface="Courier New"/>
              </a:rPr>
              <a:t>   -1(%</a:t>
            </a:r>
            <a:r>
              <a:rPr lang="en-US" b="1" dirty="0" err="1">
                <a:latin typeface="Courier New"/>
              </a:rPr>
              <a:t>rsi</a:t>
            </a:r>
            <a:r>
              <a:rPr lang="en-US" b="1" dirty="0">
                <a:latin typeface="Courier New"/>
              </a:rPr>
              <a:t>), %r8  # i-1</a:t>
            </a:r>
            <a:r>
              <a:rPr lang="en-US" dirty="0">
                <a:latin typeface="Courier New"/>
              </a:rPr>
              <a:t>​</a:t>
            </a:r>
          </a:p>
          <a:p>
            <a:r>
              <a:rPr lang="en-US" b="1" dirty="0" err="1">
                <a:latin typeface="Courier New"/>
              </a:rPr>
              <a:t>imulq</a:t>
            </a:r>
            <a:r>
              <a:rPr lang="en-US" b="1" dirty="0">
                <a:latin typeface="Courier New"/>
              </a:rPr>
              <a:t>  %</a:t>
            </a:r>
            <a:r>
              <a:rPr lang="en-US" b="1" dirty="0" err="1">
                <a:latin typeface="Courier New"/>
              </a:rPr>
              <a:t>rcx</a:t>
            </a:r>
            <a:r>
              <a:rPr lang="en-US" b="1" dirty="0">
                <a:latin typeface="Courier New"/>
              </a:rPr>
              <a:t>, %</a:t>
            </a:r>
            <a:r>
              <a:rPr lang="en-US" b="1" dirty="0" err="1">
                <a:latin typeface="Courier New"/>
              </a:rPr>
              <a:t>rsi</a:t>
            </a:r>
            <a:r>
              <a:rPr lang="en-US" b="1" dirty="0">
                <a:latin typeface="Courier New"/>
              </a:rPr>
              <a:t>     # </a:t>
            </a:r>
            <a:r>
              <a:rPr lang="en-US" b="1" dirty="0" err="1">
                <a:latin typeface="Courier New"/>
              </a:rPr>
              <a:t>i</a:t>
            </a:r>
            <a:r>
              <a:rPr lang="en-US" b="1" dirty="0">
                <a:latin typeface="Courier New"/>
              </a:rPr>
              <a:t>*n</a:t>
            </a:r>
            <a:r>
              <a:rPr lang="en-US" dirty="0">
                <a:latin typeface="Courier New"/>
              </a:rPr>
              <a:t>​</a:t>
            </a:r>
          </a:p>
          <a:p>
            <a:r>
              <a:rPr lang="en-US" b="1" dirty="0" err="1">
                <a:latin typeface="Courier New"/>
              </a:rPr>
              <a:t>imulq</a:t>
            </a:r>
            <a:r>
              <a:rPr lang="en-US" b="1" dirty="0">
                <a:latin typeface="Courier New"/>
              </a:rPr>
              <a:t>  %</a:t>
            </a:r>
            <a:r>
              <a:rPr lang="en-US" b="1" dirty="0" err="1">
                <a:latin typeface="Courier New"/>
              </a:rPr>
              <a:t>rcx</a:t>
            </a:r>
            <a:r>
              <a:rPr lang="en-US" b="1" dirty="0">
                <a:latin typeface="Courier New"/>
              </a:rPr>
              <a:t>, %</a:t>
            </a:r>
            <a:r>
              <a:rPr lang="en-US" b="1" dirty="0" err="1">
                <a:latin typeface="Courier New"/>
              </a:rPr>
              <a:t>rax</a:t>
            </a:r>
            <a:r>
              <a:rPr lang="en-US" b="1" dirty="0">
                <a:latin typeface="Courier New"/>
              </a:rPr>
              <a:t>     # (i+1)*n</a:t>
            </a:r>
            <a:r>
              <a:rPr lang="en-US" dirty="0">
                <a:latin typeface="Courier New"/>
              </a:rPr>
              <a:t>​</a:t>
            </a:r>
          </a:p>
          <a:p>
            <a:r>
              <a:rPr lang="en-US" b="1" dirty="0" err="1">
                <a:latin typeface="Courier New"/>
              </a:rPr>
              <a:t>imulq</a:t>
            </a:r>
            <a:r>
              <a:rPr lang="en-US" b="1" dirty="0">
                <a:latin typeface="Courier New"/>
              </a:rPr>
              <a:t>  %</a:t>
            </a:r>
            <a:r>
              <a:rPr lang="en-US" b="1" dirty="0" err="1">
                <a:latin typeface="Courier New"/>
              </a:rPr>
              <a:t>rcx</a:t>
            </a:r>
            <a:r>
              <a:rPr lang="en-US" b="1" dirty="0">
                <a:latin typeface="Courier New"/>
              </a:rPr>
              <a:t>, %r8      # (i-1)*n</a:t>
            </a:r>
            <a:r>
              <a:rPr lang="en-US" dirty="0">
                <a:latin typeface="Courier New"/>
              </a:rPr>
              <a:t>​</a:t>
            </a:r>
          </a:p>
          <a:p>
            <a:r>
              <a:rPr lang="en-US" b="1" dirty="0" err="1">
                <a:latin typeface="Courier New"/>
              </a:rPr>
              <a:t>addq</a:t>
            </a:r>
            <a:r>
              <a:rPr lang="en-US" b="1" dirty="0">
                <a:latin typeface="Courier New"/>
              </a:rPr>
              <a:t>   %</a:t>
            </a:r>
            <a:r>
              <a:rPr lang="en-US" b="1" dirty="0" err="1">
                <a:latin typeface="Courier New"/>
              </a:rPr>
              <a:t>rdx</a:t>
            </a:r>
            <a:r>
              <a:rPr lang="en-US" b="1" dirty="0">
                <a:latin typeface="Courier New"/>
              </a:rPr>
              <a:t>, %</a:t>
            </a:r>
            <a:r>
              <a:rPr lang="en-US" b="1" dirty="0" err="1">
                <a:latin typeface="Courier New"/>
              </a:rPr>
              <a:t>rsi</a:t>
            </a:r>
            <a:r>
              <a:rPr lang="en-US" b="1" dirty="0">
                <a:latin typeface="Courier New"/>
              </a:rPr>
              <a:t>     # </a:t>
            </a:r>
            <a:r>
              <a:rPr lang="en-US" b="1" dirty="0" err="1">
                <a:latin typeface="Courier New"/>
              </a:rPr>
              <a:t>i</a:t>
            </a:r>
            <a:r>
              <a:rPr lang="en-US" b="1" dirty="0">
                <a:latin typeface="Courier New"/>
              </a:rPr>
              <a:t>*</a:t>
            </a:r>
            <a:r>
              <a:rPr lang="en-US" b="1" dirty="0" err="1">
                <a:latin typeface="Courier New"/>
              </a:rPr>
              <a:t>n+j</a:t>
            </a:r>
            <a:r>
              <a:rPr lang="en-US" dirty="0">
                <a:latin typeface="Courier New"/>
              </a:rPr>
              <a:t>​</a:t>
            </a:r>
          </a:p>
          <a:p>
            <a:r>
              <a:rPr lang="en-US" b="1" dirty="0" err="1">
                <a:latin typeface="Courier New"/>
              </a:rPr>
              <a:t>addq</a:t>
            </a:r>
            <a:r>
              <a:rPr lang="en-US" b="1" dirty="0">
                <a:latin typeface="Courier New"/>
              </a:rPr>
              <a:t>   %</a:t>
            </a:r>
            <a:r>
              <a:rPr lang="en-US" b="1" dirty="0" err="1">
                <a:latin typeface="Courier New"/>
              </a:rPr>
              <a:t>rdx</a:t>
            </a:r>
            <a:r>
              <a:rPr lang="en-US" b="1" dirty="0">
                <a:latin typeface="Courier New"/>
              </a:rPr>
              <a:t>, %</a:t>
            </a:r>
            <a:r>
              <a:rPr lang="en-US" b="1" dirty="0" err="1">
                <a:latin typeface="Courier New"/>
              </a:rPr>
              <a:t>rax</a:t>
            </a:r>
            <a:r>
              <a:rPr lang="en-US" b="1" dirty="0">
                <a:latin typeface="Courier New"/>
              </a:rPr>
              <a:t>     # (i+1)*</a:t>
            </a:r>
            <a:r>
              <a:rPr lang="en-US" b="1" dirty="0" err="1">
                <a:latin typeface="Courier New"/>
              </a:rPr>
              <a:t>n+j</a:t>
            </a:r>
            <a:r>
              <a:rPr lang="en-US" dirty="0">
                <a:latin typeface="Courier New"/>
              </a:rPr>
              <a:t>​</a:t>
            </a:r>
          </a:p>
          <a:p>
            <a:r>
              <a:rPr lang="en-US" b="1" dirty="0" err="1">
                <a:latin typeface="Courier New"/>
              </a:rPr>
              <a:t>addq</a:t>
            </a:r>
            <a:r>
              <a:rPr lang="en-US" b="1" dirty="0">
                <a:latin typeface="Courier New"/>
              </a:rPr>
              <a:t>   %</a:t>
            </a:r>
            <a:r>
              <a:rPr lang="en-US" b="1" dirty="0" err="1">
                <a:latin typeface="Courier New"/>
              </a:rPr>
              <a:t>rdx</a:t>
            </a:r>
            <a:r>
              <a:rPr lang="en-US" b="1" dirty="0">
                <a:latin typeface="Courier New"/>
              </a:rPr>
              <a:t>, %r8      # (i-1)*</a:t>
            </a:r>
            <a:r>
              <a:rPr lang="en-US" b="1" dirty="0" err="1">
                <a:latin typeface="Courier New"/>
              </a:rPr>
              <a:t>n+j</a:t>
            </a:r>
            <a:r>
              <a:rPr lang="en-US" dirty="0">
                <a:latin typeface="Courier New"/>
              </a:rPr>
              <a:t>​</a:t>
            </a:r>
          </a:p>
          <a:p>
            <a:r>
              <a:rPr lang="en-US" dirty="0">
                <a:latin typeface="Courier New"/>
              </a:rPr>
              <a:t>​</a:t>
            </a:r>
          </a:p>
        </p:txBody>
      </p:sp>
      <p:sp>
        <p:nvSpPr>
          <p:cNvPr id="10" name="TextBox 9">
            <a:extLst>
              <a:ext uri="{FF2B5EF4-FFF2-40B4-BE49-F238E27FC236}">
                <a16:creationId xmlns:a16="http://schemas.microsoft.com/office/drawing/2014/main" id="{D0297CA1-2D8A-4BAB-805C-5B61D10AA61B}"/>
              </a:ext>
            </a:extLst>
          </p:cNvPr>
          <p:cNvSpPr txBox="1"/>
          <p:nvPr/>
        </p:nvSpPr>
        <p:spPr>
          <a:xfrm>
            <a:off x="6520003" y="3998189"/>
            <a:ext cx="4704784" cy="147732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latin typeface="Courier New"/>
              </a:rPr>
              <a:t>imulq</a:t>
            </a:r>
            <a:r>
              <a:rPr lang="en-US" b="1" dirty="0">
                <a:latin typeface="Courier New"/>
              </a:rPr>
              <a:t> %</a:t>
            </a:r>
            <a:r>
              <a:rPr lang="en-US" b="1" dirty="0" err="1">
                <a:latin typeface="Courier New"/>
              </a:rPr>
              <a:t>rcx</a:t>
            </a:r>
            <a:r>
              <a:rPr lang="en-US" b="1" dirty="0">
                <a:latin typeface="Courier New"/>
              </a:rPr>
              <a:t>, %</a:t>
            </a:r>
            <a:r>
              <a:rPr lang="en-US" b="1" dirty="0" err="1">
                <a:latin typeface="Courier New"/>
              </a:rPr>
              <a:t>rsi</a:t>
            </a:r>
            <a:r>
              <a:rPr lang="en-US" b="1" dirty="0">
                <a:latin typeface="Courier New"/>
              </a:rPr>
              <a:t>  # </a:t>
            </a:r>
            <a:r>
              <a:rPr lang="en-US" b="1" dirty="0" err="1">
                <a:latin typeface="Courier New"/>
              </a:rPr>
              <a:t>i</a:t>
            </a:r>
            <a:r>
              <a:rPr lang="en-US" b="1" dirty="0">
                <a:latin typeface="Courier New"/>
              </a:rPr>
              <a:t>*n</a:t>
            </a:r>
            <a:r>
              <a:rPr lang="en-US" dirty="0">
                <a:latin typeface="Courier New"/>
              </a:rPr>
              <a:t>​</a:t>
            </a:r>
          </a:p>
          <a:p>
            <a:r>
              <a:rPr lang="en-US" b="1" dirty="0" err="1">
                <a:latin typeface="Courier New"/>
              </a:rPr>
              <a:t>addq</a:t>
            </a:r>
            <a:r>
              <a:rPr lang="en-US" b="1" dirty="0">
                <a:latin typeface="Courier New"/>
              </a:rPr>
              <a:t> %</a:t>
            </a:r>
            <a:r>
              <a:rPr lang="en-US" b="1" dirty="0" err="1">
                <a:latin typeface="Courier New"/>
              </a:rPr>
              <a:t>rdx</a:t>
            </a:r>
            <a:r>
              <a:rPr lang="en-US" b="1" dirty="0">
                <a:latin typeface="Courier New"/>
              </a:rPr>
              <a:t>, %</a:t>
            </a:r>
            <a:r>
              <a:rPr lang="en-US" b="1" dirty="0" err="1">
                <a:latin typeface="Courier New"/>
              </a:rPr>
              <a:t>rsi</a:t>
            </a:r>
            <a:r>
              <a:rPr lang="en-US" b="1" dirty="0">
                <a:latin typeface="Courier New"/>
              </a:rPr>
              <a:t>  # </a:t>
            </a:r>
            <a:r>
              <a:rPr lang="en-US" b="1" dirty="0" err="1">
                <a:latin typeface="Courier New"/>
              </a:rPr>
              <a:t>i</a:t>
            </a:r>
            <a:r>
              <a:rPr lang="en-US" b="1" dirty="0">
                <a:latin typeface="Courier New"/>
              </a:rPr>
              <a:t>*</a:t>
            </a:r>
            <a:r>
              <a:rPr lang="en-US" b="1" dirty="0" err="1">
                <a:latin typeface="Courier New"/>
              </a:rPr>
              <a:t>n+j</a:t>
            </a:r>
            <a:r>
              <a:rPr lang="en-US" dirty="0">
                <a:latin typeface="Courier New"/>
              </a:rPr>
              <a:t>​</a:t>
            </a:r>
          </a:p>
          <a:p>
            <a:r>
              <a:rPr lang="en-US" b="1" dirty="0" err="1">
                <a:latin typeface="Courier New"/>
              </a:rPr>
              <a:t>movq</a:t>
            </a:r>
            <a:r>
              <a:rPr lang="en-US" b="1" dirty="0">
                <a:latin typeface="Courier New"/>
              </a:rPr>
              <a:t> %</a:t>
            </a:r>
            <a:r>
              <a:rPr lang="en-US" b="1" dirty="0" err="1">
                <a:latin typeface="Courier New"/>
              </a:rPr>
              <a:t>rsi</a:t>
            </a:r>
            <a:r>
              <a:rPr lang="en-US" b="1" dirty="0">
                <a:latin typeface="Courier New"/>
              </a:rPr>
              <a:t>, %</a:t>
            </a:r>
            <a:r>
              <a:rPr lang="en-US" b="1" dirty="0" err="1">
                <a:latin typeface="Courier New"/>
              </a:rPr>
              <a:t>rax</a:t>
            </a:r>
            <a:r>
              <a:rPr lang="en-US" b="1" dirty="0">
                <a:latin typeface="Courier New"/>
              </a:rPr>
              <a:t>  # </a:t>
            </a:r>
            <a:r>
              <a:rPr lang="en-US" b="1" dirty="0" err="1">
                <a:latin typeface="Courier New"/>
              </a:rPr>
              <a:t>i</a:t>
            </a:r>
            <a:r>
              <a:rPr lang="en-US" b="1" dirty="0">
                <a:latin typeface="Courier New"/>
              </a:rPr>
              <a:t>*</a:t>
            </a:r>
            <a:r>
              <a:rPr lang="en-US" b="1" dirty="0" err="1">
                <a:latin typeface="Courier New"/>
              </a:rPr>
              <a:t>n+j</a:t>
            </a:r>
            <a:r>
              <a:rPr lang="en-US" dirty="0">
                <a:latin typeface="Courier New"/>
              </a:rPr>
              <a:t>​</a:t>
            </a:r>
          </a:p>
          <a:p>
            <a:r>
              <a:rPr lang="en-US" b="1" dirty="0" err="1">
                <a:latin typeface="Courier New"/>
              </a:rPr>
              <a:t>subq</a:t>
            </a:r>
            <a:r>
              <a:rPr lang="en-US" b="1" dirty="0">
                <a:latin typeface="Courier New"/>
              </a:rPr>
              <a:t> %</a:t>
            </a:r>
            <a:r>
              <a:rPr lang="en-US" b="1" dirty="0" err="1">
                <a:latin typeface="Courier New"/>
              </a:rPr>
              <a:t>rcx</a:t>
            </a:r>
            <a:r>
              <a:rPr lang="en-US" b="1" dirty="0">
                <a:latin typeface="Courier New"/>
              </a:rPr>
              <a:t>, %</a:t>
            </a:r>
            <a:r>
              <a:rPr lang="en-US" b="1" dirty="0" err="1">
                <a:latin typeface="Courier New"/>
              </a:rPr>
              <a:t>rax</a:t>
            </a:r>
            <a:r>
              <a:rPr lang="en-US" b="1" dirty="0">
                <a:latin typeface="Courier New"/>
              </a:rPr>
              <a:t>  # </a:t>
            </a:r>
            <a:r>
              <a:rPr lang="en-US" b="1" dirty="0" err="1">
                <a:latin typeface="Courier New"/>
              </a:rPr>
              <a:t>i</a:t>
            </a:r>
            <a:r>
              <a:rPr lang="en-US" b="1" dirty="0">
                <a:latin typeface="Courier New"/>
              </a:rPr>
              <a:t>*</a:t>
            </a:r>
            <a:r>
              <a:rPr lang="en-US" b="1" dirty="0" err="1">
                <a:latin typeface="Courier New"/>
              </a:rPr>
              <a:t>n+j-n</a:t>
            </a:r>
            <a:r>
              <a:rPr lang="en-US" dirty="0">
                <a:latin typeface="Courier New"/>
              </a:rPr>
              <a:t>​</a:t>
            </a:r>
          </a:p>
          <a:p>
            <a:r>
              <a:rPr lang="en-US" b="1" dirty="0" err="1">
                <a:latin typeface="Courier New"/>
              </a:rPr>
              <a:t>leaq</a:t>
            </a:r>
            <a:r>
              <a:rPr lang="en-US" b="1" dirty="0">
                <a:latin typeface="Courier New"/>
              </a:rPr>
              <a:t> (%</a:t>
            </a:r>
            <a:r>
              <a:rPr lang="en-US" b="1" dirty="0" err="1">
                <a:latin typeface="Courier New"/>
              </a:rPr>
              <a:t>rsi</a:t>
            </a:r>
            <a:r>
              <a:rPr lang="en-US" b="1" dirty="0">
                <a:latin typeface="Courier New"/>
              </a:rPr>
              <a:t>,%</a:t>
            </a:r>
            <a:r>
              <a:rPr lang="en-US" b="1" dirty="0" err="1">
                <a:latin typeface="Courier New"/>
              </a:rPr>
              <a:t>rcx</a:t>
            </a:r>
            <a:r>
              <a:rPr lang="en-US" b="1" dirty="0">
                <a:latin typeface="Courier New"/>
              </a:rPr>
              <a:t>), %</a:t>
            </a:r>
            <a:r>
              <a:rPr lang="en-US" b="1" dirty="0" err="1">
                <a:latin typeface="Courier New"/>
              </a:rPr>
              <a:t>rcx</a:t>
            </a:r>
            <a:r>
              <a:rPr lang="en-US" b="1" dirty="0">
                <a:latin typeface="Courier New"/>
              </a:rPr>
              <a:t> # </a:t>
            </a:r>
            <a:r>
              <a:rPr lang="en-US" b="1" dirty="0" err="1">
                <a:latin typeface="Courier New"/>
              </a:rPr>
              <a:t>i</a:t>
            </a:r>
            <a:r>
              <a:rPr lang="en-US" b="1" dirty="0">
                <a:latin typeface="Courier New"/>
              </a:rPr>
              <a:t>*</a:t>
            </a:r>
            <a:r>
              <a:rPr lang="en-US" b="1" dirty="0" err="1">
                <a:latin typeface="Courier New"/>
              </a:rPr>
              <a:t>n+j+n</a:t>
            </a:r>
            <a:r>
              <a:rPr lang="en-US" dirty="0">
                <a:latin typeface="Courier New"/>
              </a:rPr>
              <a:t>​</a:t>
            </a:r>
          </a:p>
        </p:txBody>
      </p:sp>
      <p:sp>
        <p:nvSpPr>
          <p:cNvPr id="3" name="TextBox 2">
            <a:extLst>
              <a:ext uri="{FF2B5EF4-FFF2-40B4-BE49-F238E27FC236}">
                <a16:creationId xmlns:a16="http://schemas.microsoft.com/office/drawing/2014/main" id="{EA0EF317-433F-41D0-94FF-F9DB6977CD12}"/>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
        <p:nvSpPr>
          <p:cNvPr id="12" name="Text Box 4">
            <a:extLst>
              <a:ext uri="{FF2B5EF4-FFF2-40B4-BE49-F238E27FC236}">
                <a16:creationId xmlns:a16="http://schemas.microsoft.com/office/drawing/2014/main" id="{5052481B-EF30-4D64-BE5D-FAFCEFFF61B3}"/>
              </a:ext>
            </a:extLst>
          </p:cNvPr>
          <p:cNvSpPr txBox="1">
            <a:spLocks noChangeArrowheads="1"/>
          </p:cNvSpPr>
          <p:nvPr/>
        </p:nvSpPr>
        <p:spPr bwMode="auto">
          <a:xfrm>
            <a:off x="838200" y="1363572"/>
            <a:ext cx="3140155" cy="1754326"/>
          </a:xfrm>
          <a:prstGeom prst="rect">
            <a:avLst/>
          </a:prstGeom>
          <a:noFill/>
          <a:ln w="12700">
            <a:solidFill>
              <a:schemeClr val="tx1"/>
            </a:solidFill>
            <a:miter lim="800000"/>
            <a:headEnd/>
            <a:tailEnd/>
          </a:ln>
          <a:effectLst/>
        </p:spPr>
        <p:txBody>
          <a:bodyPr wrap="none" anchor="ctr">
            <a:spAutoFit/>
          </a:bodyPr>
          <a:lstStyle/>
          <a:p>
            <a:pPr algn="l"/>
            <a:r>
              <a:rPr lang="en-US" i="1" dirty="0"/>
              <a:t>/* Sum neighbors of </a:t>
            </a:r>
            <a:r>
              <a:rPr lang="en-US" i="1" dirty="0" err="1"/>
              <a:t>i,j</a:t>
            </a:r>
            <a:r>
              <a:rPr lang="en-US" i="1" dirty="0"/>
              <a:t> */​</a:t>
            </a:r>
          </a:p>
          <a:p>
            <a:pPr algn="l"/>
            <a:r>
              <a:rPr lang="en-US" i="1" dirty="0"/>
              <a:t>up      =    </a:t>
            </a:r>
            <a:r>
              <a:rPr lang="en-US" i="1" dirty="0" err="1"/>
              <a:t>val</a:t>
            </a:r>
            <a:r>
              <a:rPr lang="en-US" i="1" dirty="0"/>
              <a:t>[(i-1)*n + j  ];​</a:t>
            </a:r>
          </a:p>
          <a:p>
            <a:pPr algn="l"/>
            <a:r>
              <a:rPr lang="en-US" i="1" dirty="0"/>
              <a:t>down =  </a:t>
            </a:r>
            <a:r>
              <a:rPr lang="en-US" i="1" dirty="0" err="1"/>
              <a:t>val</a:t>
            </a:r>
            <a:r>
              <a:rPr lang="en-US" i="1" dirty="0"/>
              <a:t>[(i+1)*n + j  ];​</a:t>
            </a:r>
          </a:p>
          <a:p>
            <a:pPr algn="l"/>
            <a:r>
              <a:rPr lang="en-US" i="1" dirty="0"/>
              <a:t>left     =  </a:t>
            </a:r>
            <a:r>
              <a:rPr lang="en-US" i="1" dirty="0" err="1"/>
              <a:t>val</a:t>
            </a:r>
            <a:r>
              <a:rPr lang="en-US" i="1" dirty="0"/>
              <a:t>[</a:t>
            </a:r>
            <a:r>
              <a:rPr lang="en-US" i="1" dirty="0" err="1"/>
              <a:t>i</a:t>
            </a:r>
            <a:r>
              <a:rPr lang="en-US" i="1" dirty="0"/>
              <a:t>*n     + j-1];​</a:t>
            </a:r>
          </a:p>
          <a:p>
            <a:pPr algn="l"/>
            <a:r>
              <a:rPr lang="en-US" i="1" dirty="0"/>
              <a:t>right  = </a:t>
            </a:r>
            <a:r>
              <a:rPr lang="en-US" i="1" dirty="0" err="1"/>
              <a:t>val</a:t>
            </a:r>
            <a:r>
              <a:rPr lang="en-US" i="1" dirty="0"/>
              <a:t>[</a:t>
            </a:r>
            <a:r>
              <a:rPr lang="en-US" i="1" dirty="0" err="1"/>
              <a:t>i</a:t>
            </a:r>
            <a:r>
              <a:rPr lang="en-US" i="1" dirty="0"/>
              <a:t>*n     + j+1];​</a:t>
            </a:r>
          </a:p>
          <a:p>
            <a:pPr algn="l"/>
            <a:r>
              <a:rPr lang="en-US" i="1" dirty="0"/>
              <a:t>sum   = up + down + left + right;</a:t>
            </a:r>
          </a:p>
        </p:txBody>
      </p:sp>
      <p:sp>
        <p:nvSpPr>
          <p:cNvPr id="14" name="Text Box 4">
            <a:extLst>
              <a:ext uri="{FF2B5EF4-FFF2-40B4-BE49-F238E27FC236}">
                <a16:creationId xmlns:a16="http://schemas.microsoft.com/office/drawing/2014/main" id="{6AB10BB4-521A-4633-A5EB-19287223C929}"/>
              </a:ext>
            </a:extLst>
          </p:cNvPr>
          <p:cNvSpPr txBox="1">
            <a:spLocks noChangeArrowheads="1"/>
          </p:cNvSpPr>
          <p:nvPr/>
        </p:nvSpPr>
        <p:spPr bwMode="auto">
          <a:xfrm>
            <a:off x="6648261" y="1416190"/>
            <a:ext cx="3193054" cy="1754326"/>
          </a:xfrm>
          <a:prstGeom prst="rect">
            <a:avLst/>
          </a:prstGeom>
          <a:noFill/>
          <a:ln w="12700">
            <a:solidFill>
              <a:schemeClr val="tx1"/>
            </a:solidFill>
            <a:miter lim="800000"/>
            <a:headEnd/>
            <a:tailEnd/>
          </a:ln>
          <a:effectLst/>
        </p:spPr>
        <p:txBody>
          <a:bodyPr wrap="none" anchor="ctr">
            <a:spAutoFit/>
          </a:bodyPr>
          <a:lstStyle/>
          <a:p>
            <a:pPr algn="l"/>
            <a:r>
              <a:rPr lang="en-US" i="1" dirty="0"/>
              <a:t>long </a:t>
            </a:r>
            <a:r>
              <a:rPr lang="en-US" i="1" dirty="0" err="1">
                <a:solidFill>
                  <a:srgbClr val="FF0000"/>
                </a:solidFill>
              </a:rPr>
              <a:t>inj</a:t>
            </a:r>
            <a:r>
              <a:rPr lang="en-US" i="1" dirty="0"/>
              <a:t> = </a:t>
            </a:r>
            <a:r>
              <a:rPr lang="en-US" i="1" dirty="0" err="1"/>
              <a:t>i</a:t>
            </a:r>
            <a:r>
              <a:rPr lang="en-US" i="1" dirty="0"/>
              <a:t>*n + j;​</a:t>
            </a:r>
          </a:p>
          <a:p>
            <a:pPr algn="l"/>
            <a:r>
              <a:rPr lang="en-US" i="1" dirty="0"/>
              <a:t>up       =    </a:t>
            </a:r>
            <a:r>
              <a:rPr lang="en-US" i="1" dirty="0" err="1"/>
              <a:t>val</a:t>
            </a:r>
            <a:r>
              <a:rPr lang="en-US" i="1" dirty="0"/>
              <a:t>[</a:t>
            </a:r>
            <a:r>
              <a:rPr lang="en-US" i="1" dirty="0" err="1">
                <a:solidFill>
                  <a:srgbClr val="FF0000"/>
                </a:solidFill>
              </a:rPr>
              <a:t>inj</a:t>
            </a:r>
            <a:r>
              <a:rPr lang="en-US" i="1" dirty="0"/>
              <a:t> - n];​</a:t>
            </a:r>
          </a:p>
          <a:p>
            <a:pPr algn="l"/>
            <a:r>
              <a:rPr lang="en-US" i="1" dirty="0"/>
              <a:t>down =  </a:t>
            </a:r>
            <a:r>
              <a:rPr lang="en-US" i="1" dirty="0" err="1"/>
              <a:t>val</a:t>
            </a:r>
            <a:r>
              <a:rPr lang="en-US" i="1" dirty="0"/>
              <a:t>[</a:t>
            </a:r>
            <a:r>
              <a:rPr lang="en-US" i="1" dirty="0" err="1">
                <a:solidFill>
                  <a:srgbClr val="FF0000"/>
                </a:solidFill>
              </a:rPr>
              <a:t>inj</a:t>
            </a:r>
            <a:r>
              <a:rPr lang="en-US" i="1" dirty="0"/>
              <a:t> + n];​</a:t>
            </a:r>
          </a:p>
          <a:p>
            <a:pPr algn="l"/>
            <a:r>
              <a:rPr lang="en-US" i="1" dirty="0"/>
              <a:t>left     =  </a:t>
            </a:r>
            <a:r>
              <a:rPr lang="en-US" i="1" dirty="0" err="1"/>
              <a:t>val</a:t>
            </a:r>
            <a:r>
              <a:rPr lang="en-US" i="1" dirty="0"/>
              <a:t>[</a:t>
            </a:r>
            <a:r>
              <a:rPr lang="en-US" i="1" dirty="0" err="1">
                <a:solidFill>
                  <a:srgbClr val="FF0000"/>
                </a:solidFill>
              </a:rPr>
              <a:t>inj</a:t>
            </a:r>
            <a:r>
              <a:rPr lang="en-US" i="1" dirty="0"/>
              <a:t> - 1];​</a:t>
            </a:r>
          </a:p>
          <a:p>
            <a:pPr algn="l"/>
            <a:r>
              <a:rPr lang="en-US" i="1" dirty="0"/>
              <a:t>right   = </a:t>
            </a:r>
            <a:r>
              <a:rPr lang="en-US" i="1" dirty="0" err="1"/>
              <a:t>val</a:t>
            </a:r>
            <a:r>
              <a:rPr lang="en-US" i="1" dirty="0"/>
              <a:t>[</a:t>
            </a:r>
            <a:r>
              <a:rPr lang="en-US" i="1" dirty="0" err="1">
                <a:solidFill>
                  <a:srgbClr val="FF0000"/>
                </a:solidFill>
              </a:rPr>
              <a:t>inj</a:t>
            </a:r>
            <a:r>
              <a:rPr lang="en-US" i="1" dirty="0"/>
              <a:t> + 1];​</a:t>
            </a:r>
          </a:p>
          <a:p>
            <a:pPr algn="l"/>
            <a:r>
              <a:rPr lang="en-US" i="1" dirty="0"/>
              <a:t>sum    = up + down + left + right;</a:t>
            </a:r>
          </a:p>
        </p:txBody>
      </p:sp>
    </p:spTree>
    <p:extLst>
      <p:ext uri="{BB962C8B-B14F-4D97-AF65-F5344CB8AC3E}">
        <p14:creationId xmlns:p14="http://schemas.microsoft.com/office/powerpoint/2010/main" val="202524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402D-5FA5-42D8-90FE-007EE6B395E9}"/>
              </a:ext>
            </a:extLst>
          </p:cNvPr>
          <p:cNvSpPr>
            <a:spLocks noGrp="1"/>
          </p:cNvSpPr>
          <p:nvPr>
            <p:ph type="title"/>
          </p:nvPr>
        </p:nvSpPr>
        <p:spPr/>
        <p:txBody>
          <a:bodyPr/>
          <a:lstStyle/>
          <a:p>
            <a:r>
              <a:rPr lang="en-US" dirty="0">
                <a:cs typeface="Calibri Light"/>
              </a:rPr>
              <a:t>Reduction in Strength</a:t>
            </a:r>
            <a:endParaRPr lang="en-US" dirty="0" err="1"/>
          </a:p>
        </p:txBody>
      </p:sp>
      <p:sp>
        <p:nvSpPr>
          <p:cNvPr id="3" name="Content Placeholder 2">
            <a:extLst>
              <a:ext uri="{FF2B5EF4-FFF2-40B4-BE49-F238E27FC236}">
                <a16:creationId xmlns:a16="http://schemas.microsoft.com/office/drawing/2014/main" id="{59573AA1-8EB9-4825-86CD-37D5E889AB49}"/>
              </a:ext>
            </a:extLst>
          </p:cNvPr>
          <p:cNvSpPr>
            <a:spLocks noGrp="1"/>
          </p:cNvSpPr>
          <p:nvPr>
            <p:ph idx="1"/>
          </p:nvPr>
        </p:nvSpPr>
        <p:spPr>
          <a:xfrm>
            <a:off x="838200" y="1355558"/>
            <a:ext cx="10515600" cy="3116336"/>
          </a:xfrm>
        </p:spPr>
        <p:txBody>
          <a:bodyPr vert="horz" lIns="91440" tIns="45720" rIns="91440" bIns="45720" rtlCol="0" anchor="t">
            <a:normAutofit/>
          </a:bodyPr>
          <a:lstStyle/>
          <a:p>
            <a:pPr>
              <a:buFont typeface="Wingdings" panose="020B0604020202020204" pitchFamily="34" charset="0"/>
              <a:buChar char="q"/>
            </a:pPr>
            <a:r>
              <a:rPr lang="en-US" dirty="0">
                <a:ea typeface="+mn-lt"/>
                <a:cs typeface="+mn-lt"/>
              </a:rPr>
              <a:t>Replace costly operation with simpler one </a:t>
            </a:r>
          </a:p>
          <a:p>
            <a:pPr lvl="1">
              <a:buFont typeface="Wingdings" panose="020B0604020202020204" pitchFamily="34" charset="0"/>
              <a:buChar char="q"/>
            </a:pPr>
            <a:r>
              <a:rPr lang="en-US" dirty="0">
                <a:ea typeface="+mn-lt"/>
                <a:cs typeface="+mn-lt"/>
              </a:rPr>
              <a:t>Shift, add instead of multiply or divide </a:t>
            </a:r>
          </a:p>
          <a:p>
            <a:pPr lvl="1">
              <a:buFont typeface="Wingdings" panose="020B0604020202020204" pitchFamily="34" charset="0"/>
              <a:buChar char="q"/>
            </a:pPr>
            <a:r>
              <a:rPr lang="en-US" dirty="0">
                <a:ea typeface="+mn-lt"/>
                <a:cs typeface="+mn-lt"/>
              </a:rPr>
              <a:t>16*x --&gt; x &lt;&lt; 4 </a:t>
            </a:r>
          </a:p>
          <a:p>
            <a:pPr lvl="1">
              <a:buFont typeface="Wingdings" panose="020B0604020202020204" pitchFamily="34" charset="0"/>
              <a:buChar char="q"/>
            </a:pPr>
            <a:r>
              <a:rPr lang="en-US" dirty="0">
                <a:ea typeface="+mn-lt"/>
                <a:cs typeface="+mn-lt"/>
              </a:rPr>
              <a:t>*</a:t>
            </a:r>
            <a:r>
              <a:rPr lang="en-US" dirty="0">
                <a:ea typeface="+mn-lt"/>
                <a:cs typeface="+mn-lt"/>
                <a:sym typeface="Wingdings" panose="05000000000000000000" pitchFamily="2" charset="2"/>
              </a:rPr>
              <a:t> +</a:t>
            </a:r>
            <a:endParaRPr lang="en-US" dirty="0">
              <a:ea typeface="+mn-lt"/>
              <a:cs typeface="+mn-lt"/>
            </a:endParaRPr>
          </a:p>
        </p:txBody>
      </p:sp>
      <p:sp>
        <p:nvSpPr>
          <p:cNvPr id="4" name="Slide Number Placeholder 3">
            <a:extLst>
              <a:ext uri="{FF2B5EF4-FFF2-40B4-BE49-F238E27FC236}">
                <a16:creationId xmlns:a16="http://schemas.microsoft.com/office/drawing/2014/main" id="{F468181F-3B17-4F24-8963-2E7610D90F64}"/>
              </a:ext>
            </a:extLst>
          </p:cNvPr>
          <p:cNvSpPr>
            <a:spLocks noGrp="1"/>
          </p:cNvSpPr>
          <p:nvPr>
            <p:ph type="sldNum" sz="quarter" idx="12"/>
          </p:nvPr>
        </p:nvSpPr>
        <p:spPr/>
        <p:txBody>
          <a:bodyPr/>
          <a:lstStyle/>
          <a:p>
            <a:fld id="{57733F94-BD4E-45B7-8984-807B972C88CC}" type="slidenum">
              <a:rPr lang="en-US" smtClean="0"/>
              <a:pPr/>
              <a:t>103</a:t>
            </a:fld>
            <a:endParaRPr lang="en-US"/>
          </a:p>
        </p:txBody>
      </p:sp>
      <p:sp>
        <p:nvSpPr>
          <p:cNvPr id="7" name="Text Box 4">
            <a:extLst>
              <a:ext uri="{FF2B5EF4-FFF2-40B4-BE49-F238E27FC236}">
                <a16:creationId xmlns:a16="http://schemas.microsoft.com/office/drawing/2014/main" id="{083C79F4-DA10-468C-B79C-00DC05833FAF}"/>
              </a:ext>
            </a:extLst>
          </p:cNvPr>
          <p:cNvSpPr txBox="1">
            <a:spLocks noChangeArrowheads="1"/>
          </p:cNvSpPr>
          <p:nvPr/>
        </p:nvSpPr>
        <p:spPr bwMode="auto">
          <a:xfrm>
            <a:off x="994104" y="3515295"/>
            <a:ext cx="2068643" cy="1477328"/>
          </a:xfrm>
          <a:prstGeom prst="rect">
            <a:avLst/>
          </a:prstGeom>
          <a:noFill/>
          <a:ln w="12700">
            <a:solidFill>
              <a:schemeClr val="tx1"/>
            </a:solidFill>
            <a:miter lim="800000"/>
            <a:headEnd/>
            <a:tailEnd/>
          </a:ln>
          <a:effectLst/>
        </p:spPr>
        <p:txBody>
          <a:bodyPr wrap="none" anchor="ctr">
            <a:spAutoFit/>
          </a:bodyPr>
          <a:lstStyle/>
          <a:p>
            <a:pPr algn="l"/>
            <a:r>
              <a:rPr lang="en-US" i="1" dirty="0"/>
              <a:t>for (</a:t>
            </a:r>
            <a:r>
              <a:rPr lang="en-US" i="1" dirty="0" err="1"/>
              <a:t>i</a:t>
            </a:r>
            <a:r>
              <a:rPr lang="en-US" i="1" dirty="0"/>
              <a:t> = 0; </a:t>
            </a:r>
            <a:r>
              <a:rPr lang="en-US" i="1" dirty="0" err="1"/>
              <a:t>i</a:t>
            </a:r>
            <a:r>
              <a:rPr lang="en-US" i="1" dirty="0"/>
              <a:t> &lt; n; </a:t>
            </a:r>
            <a:r>
              <a:rPr lang="en-US" i="1" dirty="0" err="1"/>
              <a:t>i</a:t>
            </a:r>
            <a:r>
              <a:rPr lang="en-US" i="1" dirty="0"/>
              <a:t>++) {​</a:t>
            </a:r>
          </a:p>
          <a:p>
            <a:pPr algn="l"/>
            <a:r>
              <a:rPr lang="en-US" i="1" dirty="0"/>
              <a:t>  int </a:t>
            </a:r>
            <a:r>
              <a:rPr lang="en-US" i="1" dirty="0" err="1"/>
              <a:t>ni</a:t>
            </a:r>
            <a:r>
              <a:rPr lang="en-US" i="1" dirty="0"/>
              <a:t> = </a:t>
            </a:r>
            <a:r>
              <a:rPr lang="en-US" i="1" dirty="0">
                <a:solidFill>
                  <a:srgbClr val="FF0000"/>
                </a:solidFill>
              </a:rPr>
              <a:t>n*</a:t>
            </a:r>
            <a:r>
              <a:rPr lang="en-US" i="1" dirty="0" err="1">
                <a:solidFill>
                  <a:srgbClr val="FF0000"/>
                </a:solidFill>
              </a:rPr>
              <a:t>i</a:t>
            </a:r>
            <a:r>
              <a:rPr lang="en-US" i="1" dirty="0">
                <a:solidFill>
                  <a:srgbClr val="FF0000"/>
                </a:solidFill>
              </a:rPr>
              <a:t>;​</a:t>
            </a:r>
          </a:p>
          <a:p>
            <a:pPr algn="l"/>
            <a:r>
              <a:rPr lang="en-US" i="1" dirty="0"/>
              <a:t>  for (j = 0; j &lt; n; </a:t>
            </a:r>
            <a:r>
              <a:rPr lang="en-US" i="1" dirty="0" err="1"/>
              <a:t>j++</a:t>
            </a:r>
            <a:r>
              <a:rPr lang="en-US" i="1" dirty="0"/>
              <a:t>)​</a:t>
            </a:r>
          </a:p>
          <a:p>
            <a:pPr algn="l"/>
            <a:r>
              <a:rPr lang="en-US" i="1" dirty="0"/>
              <a:t>    a[</a:t>
            </a:r>
            <a:r>
              <a:rPr lang="en-US" i="1" dirty="0" err="1"/>
              <a:t>ni</a:t>
            </a:r>
            <a:r>
              <a:rPr lang="en-US" i="1" dirty="0"/>
              <a:t> + j] = b[j];​</a:t>
            </a:r>
          </a:p>
          <a:p>
            <a:pPr algn="l"/>
            <a:r>
              <a:rPr lang="en-US" i="1" dirty="0"/>
              <a:t>}</a:t>
            </a:r>
          </a:p>
        </p:txBody>
      </p:sp>
      <p:sp>
        <p:nvSpPr>
          <p:cNvPr id="11" name="Text Box 4">
            <a:extLst>
              <a:ext uri="{FF2B5EF4-FFF2-40B4-BE49-F238E27FC236}">
                <a16:creationId xmlns:a16="http://schemas.microsoft.com/office/drawing/2014/main" id="{05D26FFA-0C7C-4B78-A53A-AC5C35AD7FD4}"/>
              </a:ext>
            </a:extLst>
          </p:cNvPr>
          <p:cNvSpPr txBox="1">
            <a:spLocks noChangeArrowheads="1"/>
          </p:cNvSpPr>
          <p:nvPr/>
        </p:nvSpPr>
        <p:spPr bwMode="auto">
          <a:xfrm>
            <a:off x="7129518" y="3318166"/>
            <a:ext cx="2272861" cy="1754326"/>
          </a:xfrm>
          <a:prstGeom prst="rect">
            <a:avLst/>
          </a:prstGeom>
          <a:noFill/>
          <a:ln w="12700">
            <a:solidFill>
              <a:schemeClr val="tx1"/>
            </a:solidFill>
            <a:miter lim="800000"/>
            <a:headEnd/>
            <a:tailEnd/>
          </a:ln>
          <a:effectLst/>
        </p:spPr>
        <p:txBody>
          <a:bodyPr wrap="square" anchor="ctr">
            <a:spAutoFit/>
          </a:bodyPr>
          <a:lstStyle/>
          <a:p>
            <a:pPr algn="l"/>
            <a:r>
              <a:rPr lang="en-US" i="1" dirty="0"/>
              <a:t>int </a:t>
            </a:r>
            <a:r>
              <a:rPr lang="en-US" i="1" dirty="0" err="1"/>
              <a:t>ni</a:t>
            </a:r>
            <a:r>
              <a:rPr lang="en-US" i="1" dirty="0"/>
              <a:t> = 0;​</a:t>
            </a:r>
          </a:p>
          <a:p>
            <a:pPr algn="l"/>
            <a:r>
              <a:rPr lang="en-US" i="1" dirty="0"/>
              <a:t>for (</a:t>
            </a:r>
            <a:r>
              <a:rPr lang="en-US" i="1" dirty="0" err="1"/>
              <a:t>i</a:t>
            </a:r>
            <a:r>
              <a:rPr lang="en-US" i="1" dirty="0"/>
              <a:t> = 0; </a:t>
            </a:r>
            <a:r>
              <a:rPr lang="en-US" i="1" dirty="0" err="1"/>
              <a:t>i</a:t>
            </a:r>
            <a:r>
              <a:rPr lang="en-US" i="1" dirty="0"/>
              <a:t> &lt; n; </a:t>
            </a:r>
            <a:r>
              <a:rPr lang="en-US" i="1" dirty="0" err="1"/>
              <a:t>i</a:t>
            </a:r>
            <a:r>
              <a:rPr lang="en-US" i="1" dirty="0"/>
              <a:t>++) {​</a:t>
            </a:r>
          </a:p>
          <a:p>
            <a:pPr algn="l"/>
            <a:r>
              <a:rPr lang="en-US" i="1" dirty="0"/>
              <a:t>  for (j = 0; j &lt; n; </a:t>
            </a:r>
            <a:r>
              <a:rPr lang="en-US" i="1" dirty="0" err="1"/>
              <a:t>j++</a:t>
            </a:r>
            <a:r>
              <a:rPr lang="en-US" i="1" dirty="0"/>
              <a:t>)​</a:t>
            </a:r>
          </a:p>
          <a:p>
            <a:pPr algn="l"/>
            <a:r>
              <a:rPr lang="en-US" i="1" dirty="0"/>
              <a:t>    a[</a:t>
            </a:r>
            <a:r>
              <a:rPr lang="en-US" i="1" dirty="0" err="1"/>
              <a:t>ni</a:t>
            </a:r>
            <a:r>
              <a:rPr lang="en-US" i="1" dirty="0"/>
              <a:t> + j] = b[j];​</a:t>
            </a:r>
          </a:p>
          <a:p>
            <a:pPr algn="l"/>
            <a:r>
              <a:rPr lang="en-US" i="1" dirty="0"/>
              <a:t>  </a:t>
            </a:r>
            <a:r>
              <a:rPr lang="en-US" i="1" dirty="0" err="1">
                <a:solidFill>
                  <a:srgbClr val="FF0000"/>
                </a:solidFill>
              </a:rPr>
              <a:t>ni</a:t>
            </a:r>
            <a:r>
              <a:rPr lang="en-US" i="1" dirty="0">
                <a:solidFill>
                  <a:srgbClr val="FF0000"/>
                </a:solidFill>
              </a:rPr>
              <a:t> += n;​</a:t>
            </a:r>
          </a:p>
          <a:p>
            <a:pPr algn="l"/>
            <a:r>
              <a:rPr lang="en-US" i="1" dirty="0"/>
              <a:t>}</a:t>
            </a:r>
          </a:p>
        </p:txBody>
      </p:sp>
      <p:sp>
        <p:nvSpPr>
          <p:cNvPr id="13" name="Right Arrow 5">
            <a:extLst>
              <a:ext uri="{FF2B5EF4-FFF2-40B4-BE49-F238E27FC236}">
                <a16:creationId xmlns:a16="http://schemas.microsoft.com/office/drawing/2014/main" id="{41844B05-4FA9-4765-BB5D-3622BF840867}"/>
              </a:ext>
            </a:extLst>
          </p:cNvPr>
          <p:cNvSpPr/>
          <p:nvPr/>
        </p:nvSpPr>
        <p:spPr>
          <a:xfrm>
            <a:off x="3961074" y="3692447"/>
            <a:ext cx="2398560" cy="757887"/>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6857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3F91-4F05-4792-8361-053AF1A94994}"/>
              </a:ext>
            </a:extLst>
          </p:cNvPr>
          <p:cNvSpPr>
            <a:spLocks noGrp="1"/>
          </p:cNvSpPr>
          <p:nvPr>
            <p:ph type="title"/>
          </p:nvPr>
        </p:nvSpPr>
        <p:spPr/>
        <p:txBody>
          <a:bodyPr/>
          <a:lstStyle/>
          <a:p>
            <a:r>
              <a:rPr lang="en-US" dirty="0">
                <a:cs typeface="Calibri Light"/>
              </a:rPr>
              <a:t>Memory Aliasing</a:t>
            </a:r>
            <a:endParaRPr lang="en-US" dirty="0"/>
          </a:p>
        </p:txBody>
      </p:sp>
      <p:sp>
        <p:nvSpPr>
          <p:cNvPr id="4" name="Slide Number Placeholder 3">
            <a:extLst>
              <a:ext uri="{FF2B5EF4-FFF2-40B4-BE49-F238E27FC236}">
                <a16:creationId xmlns:a16="http://schemas.microsoft.com/office/drawing/2014/main" id="{DCA2D85A-5155-49E1-9B17-601E5EEDD6AE}"/>
              </a:ext>
            </a:extLst>
          </p:cNvPr>
          <p:cNvSpPr>
            <a:spLocks noGrp="1"/>
          </p:cNvSpPr>
          <p:nvPr>
            <p:ph type="sldNum" sz="quarter" idx="12"/>
          </p:nvPr>
        </p:nvSpPr>
        <p:spPr/>
        <p:txBody>
          <a:bodyPr/>
          <a:lstStyle/>
          <a:p>
            <a:fld id="{57733F94-BD4E-45B7-8984-807B972C88CC}" type="slidenum">
              <a:rPr lang="en-US" smtClean="0"/>
              <a:pPr/>
              <a:t>104</a:t>
            </a:fld>
            <a:endParaRPr lang="en-US"/>
          </a:p>
        </p:txBody>
      </p:sp>
      <p:sp>
        <p:nvSpPr>
          <p:cNvPr id="6" name="TextBox 5">
            <a:extLst>
              <a:ext uri="{FF2B5EF4-FFF2-40B4-BE49-F238E27FC236}">
                <a16:creationId xmlns:a16="http://schemas.microsoft.com/office/drawing/2014/main" id="{A46A414A-3AFA-4E45-A293-DFBFC22E7F11}"/>
              </a:ext>
            </a:extLst>
          </p:cNvPr>
          <p:cNvSpPr txBox="1"/>
          <p:nvPr/>
        </p:nvSpPr>
        <p:spPr>
          <a:xfrm>
            <a:off x="5172470" y="4161021"/>
            <a:ext cx="6696546" cy="2308324"/>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urier New"/>
              </a:rPr>
              <a:t># sum_rows1 inner loop</a:t>
            </a:r>
            <a:r>
              <a:rPr lang="en-US" dirty="0">
                <a:latin typeface="Courier New"/>
              </a:rPr>
              <a:t>​</a:t>
            </a:r>
          </a:p>
          <a:p>
            <a:r>
              <a:rPr lang="en-US" b="1" dirty="0">
                <a:latin typeface="Courier New"/>
              </a:rPr>
              <a:t>.L4:</a:t>
            </a:r>
            <a:r>
              <a:rPr lang="en-US" dirty="0">
                <a:latin typeface="Courier New"/>
              </a:rPr>
              <a:t>​</a:t>
            </a:r>
          </a:p>
          <a:p>
            <a:r>
              <a:rPr lang="en-US" b="1" dirty="0">
                <a:latin typeface="Courier New"/>
              </a:rPr>
              <a:t>        </a:t>
            </a:r>
            <a:r>
              <a:rPr lang="en-US" b="1" dirty="0" err="1">
                <a:latin typeface="Courier New"/>
              </a:rPr>
              <a:t>movsd</a:t>
            </a:r>
            <a:r>
              <a:rPr lang="en-US" b="1" dirty="0">
                <a:latin typeface="Courier New"/>
              </a:rPr>
              <a:t>   (%rsi,%rax,8), %xmm0 # FP load</a:t>
            </a:r>
            <a:r>
              <a:rPr lang="en-US" dirty="0">
                <a:latin typeface="Courier New"/>
              </a:rPr>
              <a:t>​</a:t>
            </a:r>
          </a:p>
          <a:p>
            <a:r>
              <a:rPr lang="en-US" b="1" dirty="0">
                <a:latin typeface="Courier New"/>
              </a:rPr>
              <a:t>        </a:t>
            </a:r>
            <a:r>
              <a:rPr lang="en-US" b="1" dirty="0" err="1">
                <a:latin typeface="Courier New"/>
              </a:rPr>
              <a:t>addsd</a:t>
            </a:r>
            <a:r>
              <a:rPr lang="en-US" b="1" dirty="0">
                <a:latin typeface="Courier New"/>
              </a:rPr>
              <a:t>   (%</a:t>
            </a:r>
            <a:r>
              <a:rPr lang="en-US" b="1" dirty="0" err="1">
                <a:latin typeface="Courier New"/>
              </a:rPr>
              <a:t>rdi</a:t>
            </a:r>
            <a:r>
              <a:rPr lang="en-US" b="1" dirty="0">
                <a:latin typeface="Courier New"/>
              </a:rPr>
              <a:t>), %xmm0 # FP add</a:t>
            </a:r>
            <a:r>
              <a:rPr lang="en-US" dirty="0">
                <a:latin typeface="Courier New"/>
              </a:rPr>
              <a:t>​</a:t>
            </a:r>
          </a:p>
          <a:p>
            <a:r>
              <a:rPr lang="en-US" b="1" dirty="0">
                <a:latin typeface="Courier New"/>
              </a:rPr>
              <a:t>        </a:t>
            </a:r>
            <a:r>
              <a:rPr lang="en-US" b="1" dirty="0" err="1">
                <a:latin typeface="Courier New"/>
              </a:rPr>
              <a:t>movsd</a:t>
            </a:r>
            <a:r>
              <a:rPr lang="en-US" b="1" dirty="0">
                <a:latin typeface="Courier New"/>
              </a:rPr>
              <a:t>   %xmm0, (%rsi,%rax,8) # FP store</a:t>
            </a:r>
            <a:r>
              <a:rPr lang="en-US" dirty="0">
                <a:latin typeface="Courier New"/>
              </a:rPr>
              <a:t>​</a:t>
            </a:r>
          </a:p>
          <a:p>
            <a:r>
              <a:rPr lang="en-US" b="1" dirty="0">
                <a:latin typeface="Courier New"/>
              </a:rPr>
              <a:t>        </a:t>
            </a:r>
            <a:r>
              <a:rPr lang="en-US" b="1" dirty="0" err="1">
                <a:latin typeface="Courier New"/>
              </a:rPr>
              <a:t>addq</a:t>
            </a:r>
            <a:r>
              <a:rPr lang="en-US" b="1" dirty="0">
                <a:latin typeface="Courier New"/>
              </a:rPr>
              <a:t>    $8, %</a:t>
            </a:r>
            <a:r>
              <a:rPr lang="en-US" b="1" dirty="0" err="1">
                <a:latin typeface="Courier New"/>
              </a:rPr>
              <a:t>rdi</a:t>
            </a:r>
            <a:r>
              <a:rPr lang="en-US" dirty="0">
                <a:latin typeface="Courier New"/>
              </a:rPr>
              <a:t>​</a:t>
            </a:r>
          </a:p>
          <a:p>
            <a:r>
              <a:rPr lang="en-US" b="1" dirty="0">
                <a:latin typeface="Courier New"/>
              </a:rPr>
              <a:t>        </a:t>
            </a:r>
            <a:r>
              <a:rPr lang="en-US" b="1" dirty="0" err="1">
                <a:latin typeface="Courier New"/>
              </a:rPr>
              <a:t>cmpq</a:t>
            </a:r>
            <a:r>
              <a:rPr lang="en-US" b="1" dirty="0">
                <a:latin typeface="Courier New"/>
              </a:rPr>
              <a:t>    %</a:t>
            </a:r>
            <a:r>
              <a:rPr lang="en-US" b="1" dirty="0" err="1">
                <a:latin typeface="Courier New"/>
              </a:rPr>
              <a:t>rcx</a:t>
            </a:r>
            <a:r>
              <a:rPr lang="en-US" b="1" dirty="0">
                <a:latin typeface="Courier New"/>
              </a:rPr>
              <a:t>, %</a:t>
            </a:r>
            <a:r>
              <a:rPr lang="en-US" b="1" dirty="0" err="1">
                <a:latin typeface="Courier New"/>
              </a:rPr>
              <a:t>rdi</a:t>
            </a:r>
            <a:r>
              <a:rPr lang="en-US" dirty="0">
                <a:latin typeface="Courier New"/>
              </a:rPr>
              <a:t>​</a:t>
            </a:r>
          </a:p>
          <a:p>
            <a:r>
              <a:rPr lang="en-US" b="1" dirty="0">
                <a:latin typeface="Courier New"/>
              </a:rPr>
              <a:t>        </a:t>
            </a:r>
            <a:r>
              <a:rPr lang="en-US" b="1" dirty="0" err="1">
                <a:latin typeface="Courier New"/>
              </a:rPr>
              <a:t>jne</a:t>
            </a:r>
            <a:r>
              <a:rPr lang="en-US" b="1" dirty="0">
                <a:latin typeface="Courier New"/>
              </a:rPr>
              <a:t>     .L4</a:t>
            </a:r>
          </a:p>
        </p:txBody>
      </p:sp>
      <p:sp>
        <p:nvSpPr>
          <p:cNvPr id="9" name="TextBox 8">
            <a:extLst>
              <a:ext uri="{FF2B5EF4-FFF2-40B4-BE49-F238E27FC236}">
                <a16:creationId xmlns:a16="http://schemas.microsoft.com/office/drawing/2014/main" id="{31EAA5F6-EB32-46CE-92B5-74FA04331140}"/>
              </a:ext>
            </a:extLst>
          </p:cNvPr>
          <p:cNvSpPr txBox="1"/>
          <p:nvPr/>
        </p:nvSpPr>
        <p:spPr>
          <a:xfrm>
            <a:off x="250479" y="5426044"/>
            <a:ext cx="32411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q"/>
            </a:pPr>
            <a:r>
              <a:rPr lang="en-US" dirty="0">
                <a:cs typeface="Arial"/>
              </a:rPr>
              <a:t>Code updates </a:t>
            </a:r>
            <a:r>
              <a:rPr lang="en-US" dirty="0">
                <a:latin typeface="Courier New"/>
                <a:cs typeface="Arial"/>
              </a:rPr>
              <a:t>b[</a:t>
            </a:r>
            <a:r>
              <a:rPr lang="en-US" dirty="0" err="1">
                <a:latin typeface="Courier New"/>
                <a:cs typeface="Arial"/>
              </a:rPr>
              <a:t>i</a:t>
            </a:r>
            <a:r>
              <a:rPr lang="en-US" dirty="0">
                <a:latin typeface="Courier New"/>
                <a:cs typeface="Arial"/>
              </a:rPr>
              <a:t>]</a:t>
            </a:r>
            <a:r>
              <a:rPr lang="en-US" dirty="0">
                <a:cs typeface="Arial"/>
              </a:rPr>
              <a:t> on every iteration​</a:t>
            </a:r>
          </a:p>
          <a:p>
            <a:pPr marL="742950" lvl="1" indent="-285750">
              <a:buFont typeface="Wingdings"/>
              <a:buChar char="q"/>
            </a:pPr>
            <a:r>
              <a:rPr lang="en-US" dirty="0">
                <a:cs typeface="Arial"/>
              </a:rPr>
              <a:t>Extra store</a:t>
            </a:r>
          </a:p>
        </p:txBody>
      </p:sp>
      <p:sp>
        <p:nvSpPr>
          <p:cNvPr id="3" name="TextBox 2">
            <a:extLst>
              <a:ext uri="{FF2B5EF4-FFF2-40B4-BE49-F238E27FC236}">
                <a16:creationId xmlns:a16="http://schemas.microsoft.com/office/drawing/2014/main" id="{7C6D6DAA-8C6A-410E-BD5A-2932681ED812}"/>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
        <p:nvSpPr>
          <p:cNvPr id="7" name="Text Box 4">
            <a:extLst>
              <a:ext uri="{FF2B5EF4-FFF2-40B4-BE49-F238E27FC236}">
                <a16:creationId xmlns:a16="http://schemas.microsoft.com/office/drawing/2014/main" id="{2A926FF0-399F-47AA-86E5-7DC3857F1436}"/>
              </a:ext>
            </a:extLst>
          </p:cNvPr>
          <p:cNvSpPr txBox="1">
            <a:spLocks noChangeArrowheads="1"/>
          </p:cNvSpPr>
          <p:nvPr/>
        </p:nvSpPr>
        <p:spPr bwMode="auto">
          <a:xfrm>
            <a:off x="250479" y="1358815"/>
            <a:ext cx="4621201" cy="2862322"/>
          </a:xfrm>
          <a:prstGeom prst="rect">
            <a:avLst/>
          </a:prstGeom>
          <a:noFill/>
          <a:ln w="12700">
            <a:solidFill>
              <a:schemeClr val="tx1"/>
            </a:solidFill>
            <a:miter lim="800000"/>
            <a:headEnd/>
            <a:tailEnd/>
          </a:ln>
          <a:effectLst/>
        </p:spPr>
        <p:txBody>
          <a:bodyPr wrap="none" anchor="ctr">
            <a:spAutoFit/>
          </a:bodyPr>
          <a:lstStyle/>
          <a:p>
            <a:pPr algn="l"/>
            <a:r>
              <a:rPr lang="en-US" i="1" dirty="0"/>
              <a:t>/* Sum rows is of n X n matrix a​</a:t>
            </a:r>
          </a:p>
          <a:p>
            <a:pPr algn="l"/>
            <a:r>
              <a:rPr lang="en-US" i="1" dirty="0"/>
              <a:t>   and store in vector b  */​</a:t>
            </a:r>
          </a:p>
          <a:p>
            <a:pPr algn="l"/>
            <a:r>
              <a:rPr lang="en-US" i="1" dirty="0"/>
              <a:t>void sum_rows1(double *a, double *b, long n) {​</a:t>
            </a:r>
          </a:p>
          <a:p>
            <a:pPr algn="l"/>
            <a:r>
              <a:rPr lang="en-US" i="1" dirty="0"/>
              <a:t>    long </a:t>
            </a:r>
            <a:r>
              <a:rPr lang="en-US" i="1" dirty="0" err="1"/>
              <a:t>i</a:t>
            </a:r>
            <a:r>
              <a:rPr lang="en-US" i="1" dirty="0"/>
              <a:t>, j;​</a:t>
            </a:r>
          </a:p>
          <a:p>
            <a:pPr algn="l"/>
            <a:r>
              <a:rPr lang="en-US" i="1" dirty="0"/>
              <a:t>    for (</a:t>
            </a:r>
            <a:r>
              <a:rPr lang="en-US" i="1" dirty="0" err="1"/>
              <a:t>i</a:t>
            </a:r>
            <a:r>
              <a:rPr lang="en-US" i="1" dirty="0"/>
              <a:t> = 0; </a:t>
            </a:r>
            <a:r>
              <a:rPr lang="en-US" i="1" dirty="0" err="1"/>
              <a:t>i</a:t>
            </a:r>
            <a:r>
              <a:rPr lang="en-US" i="1" dirty="0"/>
              <a:t> &lt; n; </a:t>
            </a:r>
            <a:r>
              <a:rPr lang="en-US" i="1" dirty="0" err="1"/>
              <a:t>i</a:t>
            </a:r>
            <a:r>
              <a:rPr lang="en-US" i="1" dirty="0"/>
              <a:t>++) {​</a:t>
            </a:r>
          </a:p>
          <a:p>
            <a:pPr algn="l"/>
            <a:r>
              <a:rPr lang="en-US" i="1" dirty="0"/>
              <a:t>    b[</a:t>
            </a:r>
            <a:r>
              <a:rPr lang="en-US" i="1" dirty="0" err="1"/>
              <a:t>i</a:t>
            </a:r>
            <a:r>
              <a:rPr lang="en-US" i="1" dirty="0"/>
              <a:t>] = 0;​</a:t>
            </a:r>
          </a:p>
          <a:p>
            <a:pPr algn="l"/>
            <a:r>
              <a:rPr lang="en-US" i="1" dirty="0"/>
              <a:t>    for (j = 0; j &lt; n; </a:t>
            </a:r>
            <a:r>
              <a:rPr lang="en-US" i="1" dirty="0" err="1"/>
              <a:t>j++</a:t>
            </a:r>
            <a:r>
              <a:rPr lang="en-US" i="1" dirty="0"/>
              <a:t>)​</a:t>
            </a:r>
          </a:p>
          <a:p>
            <a:pPr algn="l"/>
            <a:r>
              <a:rPr lang="en-US" i="1" dirty="0"/>
              <a:t>       </a:t>
            </a:r>
            <a:r>
              <a:rPr lang="en-US" i="1" dirty="0">
                <a:solidFill>
                  <a:srgbClr val="FF0000"/>
                </a:solidFill>
              </a:rPr>
              <a:t>b[</a:t>
            </a:r>
            <a:r>
              <a:rPr lang="en-US" i="1" dirty="0" err="1">
                <a:solidFill>
                  <a:srgbClr val="FF0000"/>
                </a:solidFill>
              </a:rPr>
              <a:t>i</a:t>
            </a:r>
            <a:r>
              <a:rPr lang="en-US" i="1" dirty="0">
                <a:solidFill>
                  <a:srgbClr val="FF0000"/>
                </a:solidFill>
              </a:rPr>
              <a:t>] </a:t>
            </a:r>
            <a:r>
              <a:rPr lang="en-US" i="1" dirty="0"/>
              <a:t>+= a[</a:t>
            </a:r>
            <a:r>
              <a:rPr lang="en-US" i="1" dirty="0" err="1"/>
              <a:t>i</a:t>
            </a:r>
            <a:r>
              <a:rPr lang="en-US" i="1" dirty="0"/>
              <a:t>*n + j];​</a:t>
            </a:r>
          </a:p>
          <a:p>
            <a:pPr algn="l"/>
            <a:r>
              <a:rPr lang="en-US" i="1" dirty="0"/>
              <a:t>    }​</a:t>
            </a:r>
          </a:p>
          <a:p>
            <a:pPr algn="l"/>
            <a:r>
              <a:rPr lang="en-US" i="1" dirty="0"/>
              <a:t>}</a:t>
            </a:r>
          </a:p>
        </p:txBody>
      </p:sp>
    </p:spTree>
    <p:extLst>
      <p:ext uri="{BB962C8B-B14F-4D97-AF65-F5344CB8AC3E}">
        <p14:creationId xmlns:p14="http://schemas.microsoft.com/office/powerpoint/2010/main" val="17747854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3F91-4F05-4792-8361-053AF1A94994}"/>
              </a:ext>
            </a:extLst>
          </p:cNvPr>
          <p:cNvSpPr>
            <a:spLocks noGrp="1"/>
          </p:cNvSpPr>
          <p:nvPr>
            <p:ph type="title"/>
          </p:nvPr>
        </p:nvSpPr>
        <p:spPr/>
        <p:txBody>
          <a:bodyPr/>
          <a:lstStyle/>
          <a:p>
            <a:r>
              <a:rPr lang="en-US" dirty="0">
                <a:cs typeface="Calibri Light"/>
              </a:rPr>
              <a:t>Memory Aliasing</a:t>
            </a:r>
            <a:endParaRPr lang="en-US" dirty="0"/>
          </a:p>
        </p:txBody>
      </p:sp>
      <p:sp>
        <p:nvSpPr>
          <p:cNvPr id="4" name="Slide Number Placeholder 3">
            <a:extLst>
              <a:ext uri="{FF2B5EF4-FFF2-40B4-BE49-F238E27FC236}">
                <a16:creationId xmlns:a16="http://schemas.microsoft.com/office/drawing/2014/main" id="{DCA2D85A-5155-49E1-9B17-601E5EEDD6AE}"/>
              </a:ext>
            </a:extLst>
          </p:cNvPr>
          <p:cNvSpPr>
            <a:spLocks noGrp="1"/>
          </p:cNvSpPr>
          <p:nvPr>
            <p:ph type="sldNum" sz="quarter" idx="12"/>
          </p:nvPr>
        </p:nvSpPr>
        <p:spPr/>
        <p:txBody>
          <a:bodyPr/>
          <a:lstStyle/>
          <a:p>
            <a:fld id="{57733F94-BD4E-45B7-8984-807B972C88CC}" type="slidenum">
              <a:rPr lang="en-US" smtClean="0"/>
              <a:pPr/>
              <a:t>105</a:t>
            </a:fld>
            <a:endParaRPr lang="en-US"/>
          </a:p>
        </p:txBody>
      </p:sp>
      <p:sp>
        <p:nvSpPr>
          <p:cNvPr id="6" name="TextBox 5">
            <a:extLst>
              <a:ext uri="{FF2B5EF4-FFF2-40B4-BE49-F238E27FC236}">
                <a16:creationId xmlns:a16="http://schemas.microsoft.com/office/drawing/2014/main" id="{A46A414A-3AFA-4E45-A293-DFBFC22E7F11}"/>
              </a:ext>
            </a:extLst>
          </p:cNvPr>
          <p:cNvSpPr txBox="1"/>
          <p:nvPr/>
        </p:nvSpPr>
        <p:spPr>
          <a:xfrm>
            <a:off x="4203826" y="4068024"/>
            <a:ext cx="66965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Courier New"/>
              <a:cs typeface="Courier New"/>
            </a:endParaRPr>
          </a:p>
        </p:txBody>
      </p:sp>
      <p:sp>
        <p:nvSpPr>
          <p:cNvPr id="9" name="TextBox 8">
            <a:extLst>
              <a:ext uri="{FF2B5EF4-FFF2-40B4-BE49-F238E27FC236}">
                <a16:creationId xmlns:a16="http://schemas.microsoft.com/office/drawing/2014/main" id="{31EAA5F6-EB32-46CE-92B5-74FA04331140}"/>
              </a:ext>
            </a:extLst>
          </p:cNvPr>
          <p:cNvSpPr txBox="1"/>
          <p:nvPr/>
        </p:nvSpPr>
        <p:spPr>
          <a:xfrm>
            <a:off x="250479" y="5426044"/>
            <a:ext cx="48783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buFont typeface="Wingdings"/>
              <a:buChar char="q"/>
            </a:pPr>
            <a:r>
              <a:rPr lang="en-US" dirty="0">
                <a:cs typeface="Arial"/>
              </a:rPr>
              <a:t>No extra store for intermediate result </a:t>
            </a:r>
          </a:p>
        </p:txBody>
      </p:sp>
      <p:sp>
        <p:nvSpPr>
          <p:cNvPr id="10" name="TextBox 9">
            <a:extLst>
              <a:ext uri="{FF2B5EF4-FFF2-40B4-BE49-F238E27FC236}">
                <a16:creationId xmlns:a16="http://schemas.microsoft.com/office/drawing/2014/main" id="{E02E68E6-9B94-45CF-B9A9-E5FDAD8692F8}"/>
              </a:ext>
            </a:extLst>
          </p:cNvPr>
          <p:cNvSpPr txBox="1"/>
          <p:nvPr/>
        </p:nvSpPr>
        <p:spPr>
          <a:xfrm>
            <a:off x="5335509" y="4068024"/>
            <a:ext cx="6535215" cy="1754326"/>
          </a:xfrm>
          <a:prstGeom prst="rect">
            <a:avLst/>
          </a:prstGeom>
          <a:no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Courier New"/>
              </a:rPr>
              <a:t># sum_rows2 inner loop</a:t>
            </a:r>
            <a:r>
              <a:rPr lang="en-US" dirty="0">
                <a:latin typeface="Courier New"/>
              </a:rPr>
              <a:t>​</a:t>
            </a:r>
          </a:p>
          <a:p>
            <a:r>
              <a:rPr lang="en-US" b="1" dirty="0">
                <a:latin typeface="Courier New"/>
              </a:rPr>
              <a:t>.L10:</a:t>
            </a:r>
            <a:r>
              <a:rPr lang="en-US" dirty="0">
                <a:latin typeface="Courier New"/>
              </a:rPr>
              <a:t>​</a:t>
            </a:r>
          </a:p>
          <a:p>
            <a:r>
              <a:rPr lang="en-US" b="1" dirty="0">
                <a:latin typeface="Courier New"/>
              </a:rPr>
              <a:t>        </a:t>
            </a:r>
            <a:r>
              <a:rPr lang="en-US" b="1" dirty="0" err="1">
                <a:latin typeface="Courier New"/>
              </a:rPr>
              <a:t>addsd</a:t>
            </a:r>
            <a:r>
              <a:rPr lang="en-US" b="1" dirty="0">
                <a:latin typeface="Courier New"/>
              </a:rPr>
              <a:t>   (%</a:t>
            </a:r>
            <a:r>
              <a:rPr lang="en-US" b="1" dirty="0" err="1">
                <a:latin typeface="Courier New"/>
              </a:rPr>
              <a:t>rdi</a:t>
            </a:r>
            <a:r>
              <a:rPr lang="en-US" b="1" dirty="0">
                <a:latin typeface="Courier New"/>
              </a:rPr>
              <a:t>), %xmm0 # FP load + add</a:t>
            </a:r>
            <a:r>
              <a:rPr lang="en-US" dirty="0">
                <a:latin typeface="Courier New"/>
              </a:rPr>
              <a:t>​</a:t>
            </a:r>
          </a:p>
          <a:p>
            <a:r>
              <a:rPr lang="en-US" b="1" dirty="0">
                <a:latin typeface="Courier New"/>
              </a:rPr>
              <a:t>        </a:t>
            </a:r>
            <a:r>
              <a:rPr lang="en-US" b="1" dirty="0" err="1">
                <a:latin typeface="Courier New"/>
              </a:rPr>
              <a:t>addq</a:t>
            </a:r>
            <a:r>
              <a:rPr lang="en-US" b="1" dirty="0">
                <a:latin typeface="Courier New"/>
              </a:rPr>
              <a:t>    $8, %</a:t>
            </a:r>
            <a:r>
              <a:rPr lang="en-US" b="1" dirty="0" err="1">
                <a:latin typeface="Courier New"/>
              </a:rPr>
              <a:t>rdi</a:t>
            </a:r>
            <a:r>
              <a:rPr lang="en-US" dirty="0">
                <a:latin typeface="Courier New"/>
              </a:rPr>
              <a:t>​</a:t>
            </a:r>
          </a:p>
          <a:p>
            <a:r>
              <a:rPr lang="en-US" b="1" dirty="0">
                <a:latin typeface="Courier New"/>
              </a:rPr>
              <a:t>        </a:t>
            </a:r>
            <a:r>
              <a:rPr lang="en-US" b="1" dirty="0" err="1">
                <a:latin typeface="Courier New"/>
              </a:rPr>
              <a:t>cmpq</a:t>
            </a:r>
            <a:r>
              <a:rPr lang="en-US" b="1" dirty="0">
                <a:latin typeface="Courier New"/>
              </a:rPr>
              <a:t>    %</a:t>
            </a:r>
            <a:r>
              <a:rPr lang="en-US" b="1" dirty="0" err="1">
                <a:latin typeface="Courier New"/>
              </a:rPr>
              <a:t>rax</a:t>
            </a:r>
            <a:r>
              <a:rPr lang="en-US" b="1" dirty="0">
                <a:latin typeface="Courier New"/>
              </a:rPr>
              <a:t>, %</a:t>
            </a:r>
            <a:r>
              <a:rPr lang="en-US" b="1" dirty="0" err="1">
                <a:latin typeface="Courier New"/>
              </a:rPr>
              <a:t>rdi</a:t>
            </a:r>
            <a:r>
              <a:rPr lang="en-US" dirty="0">
                <a:latin typeface="Courier New"/>
              </a:rPr>
              <a:t>​</a:t>
            </a:r>
          </a:p>
          <a:p>
            <a:r>
              <a:rPr lang="en-US" b="1" dirty="0">
                <a:latin typeface="Courier New"/>
              </a:rPr>
              <a:t>        </a:t>
            </a:r>
            <a:r>
              <a:rPr lang="en-US" b="1" dirty="0" err="1">
                <a:latin typeface="Courier New"/>
              </a:rPr>
              <a:t>jne</a:t>
            </a:r>
            <a:r>
              <a:rPr lang="en-US" b="1" dirty="0">
                <a:latin typeface="Courier New"/>
              </a:rPr>
              <a:t>     .L10</a:t>
            </a:r>
          </a:p>
        </p:txBody>
      </p:sp>
      <p:sp>
        <p:nvSpPr>
          <p:cNvPr id="3" name="TextBox 2">
            <a:extLst>
              <a:ext uri="{FF2B5EF4-FFF2-40B4-BE49-F238E27FC236}">
                <a16:creationId xmlns:a16="http://schemas.microsoft.com/office/drawing/2014/main" id="{0367C869-1D87-47DD-95F5-D68FAF4B79E1}"/>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
        <p:nvSpPr>
          <p:cNvPr id="7" name="Text Box 4">
            <a:extLst>
              <a:ext uri="{FF2B5EF4-FFF2-40B4-BE49-F238E27FC236}">
                <a16:creationId xmlns:a16="http://schemas.microsoft.com/office/drawing/2014/main" id="{51FC66AA-54BE-4BD9-9C49-05FAB2DCD324}"/>
              </a:ext>
            </a:extLst>
          </p:cNvPr>
          <p:cNvSpPr txBox="1">
            <a:spLocks noChangeArrowheads="1"/>
          </p:cNvSpPr>
          <p:nvPr/>
        </p:nvSpPr>
        <p:spPr bwMode="auto">
          <a:xfrm>
            <a:off x="321276" y="1394780"/>
            <a:ext cx="4621201" cy="3139321"/>
          </a:xfrm>
          <a:prstGeom prst="rect">
            <a:avLst/>
          </a:prstGeom>
          <a:noFill/>
          <a:ln w="12700">
            <a:solidFill>
              <a:schemeClr val="tx1"/>
            </a:solidFill>
            <a:miter lim="800000"/>
            <a:headEnd/>
            <a:tailEnd/>
          </a:ln>
          <a:effectLst/>
        </p:spPr>
        <p:txBody>
          <a:bodyPr wrap="none" anchor="ctr">
            <a:spAutoFit/>
          </a:bodyPr>
          <a:lstStyle/>
          <a:p>
            <a:pPr algn="l"/>
            <a:r>
              <a:rPr lang="en-US" i="1" dirty="0"/>
              <a:t>/* Sum rows is of n X n matrix a</a:t>
            </a:r>
          </a:p>
          <a:p>
            <a:pPr algn="l"/>
            <a:r>
              <a:rPr lang="en-US" i="1" dirty="0"/>
              <a:t>   and store in vector b  */</a:t>
            </a:r>
          </a:p>
          <a:p>
            <a:pPr algn="l"/>
            <a:r>
              <a:rPr lang="en-US" i="1" dirty="0"/>
              <a:t>void sum_rows2(double *a, double *b, long n) {</a:t>
            </a:r>
          </a:p>
          <a:p>
            <a:pPr algn="l"/>
            <a:r>
              <a:rPr lang="en-US" i="1" dirty="0"/>
              <a:t>    long </a:t>
            </a:r>
            <a:r>
              <a:rPr lang="en-US" i="1" dirty="0" err="1"/>
              <a:t>i</a:t>
            </a:r>
            <a:r>
              <a:rPr lang="en-US" i="1" dirty="0"/>
              <a:t>, j;</a:t>
            </a:r>
          </a:p>
          <a:p>
            <a:pPr algn="l"/>
            <a:r>
              <a:rPr lang="en-US" i="1" dirty="0"/>
              <a:t>    for (</a:t>
            </a:r>
            <a:r>
              <a:rPr lang="en-US" i="1" dirty="0" err="1"/>
              <a:t>i</a:t>
            </a:r>
            <a:r>
              <a:rPr lang="en-US" i="1" dirty="0"/>
              <a:t> = 0; </a:t>
            </a:r>
            <a:r>
              <a:rPr lang="en-US" i="1" dirty="0" err="1"/>
              <a:t>i</a:t>
            </a:r>
            <a:r>
              <a:rPr lang="en-US" i="1" dirty="0"/>
              <a:t> &lt; n; </a:t>
            </a:r>
            <a:r>
              <a:rPr lang="en-US" i="1" dirty="0" err="1"/>
              <a:t>i</a:t>
            </a:r>
            <a:r>
              <a:rPr lang="en-US" i="1" dirty="0"/>
              <a:t>++) {</a:t>
            </a:r>
          </a:p>
          <a:p>
            <a:pPr algn="l"/>
            <a:r>
              <a:rPr lang="en-US" i="1" dirty="0"/>
              <a:t>    double </a:t>
            </a:r>
            <a:r>
              <a:rPr lang="en-US" i="1" dirty="0" err="1"/>
              <a:t>val</a:t>
            </a:r>
            <a:r>
              <a:rPr lang="en-US" i="1" dirty="0"/>
              <a:t> = 0;</a:t>
            </a:r>
          </a:p>
          <a:p>
            <a:pPr algn="l"/>
            <a:r>
              <a:rPr lang="en-US" i="1" dirty="0"/>
              <a:t>      for (j = 0; j &lt; n; </a:t>
            </a:r>
            <a:r>
              <a:rPr lang="en-US" i="1" dirty="0" err="1"/>
              <a:t>j++</a:t>
            </a:r>
            <a:r>
              <a:rPr lang="en-US" i="1" dirty="0"/>
              <a:t>)</a:t>
            </a:r>
          </a:p>
          <a:p>
            <a:pPr algn="l"/>
            <a:r>
              <a:rPr lang="en-US" i="1" dirty="0"/>
              <a:t>         </a:t>
            </a:r>
            <a:r>
              <a:rPr lang="en-US" i="1" dirty="0" err="1"/>
              <a:t>val</a:t>
            </a:r>
            <a:r>
              <a:rPr lang="en-US" i="1" dirty="0"/>
              <a:t> += a[</a:t>
            </a:r>
            <a:r>
              <a:rPr lang="en-US" i="1" dirty="0" err="1"/>
              <a:t>i</a:t>
            </a:r>
            <a:r>
              <a:rPr lang="en-US" i="1" dirty="0"/>
              <a:t>*n + j];</a:t>
            </a:r>
          </a:p>
          <a:p>
            <a:pPr algn="l"/>
            <a:r>
              <a:rPr lang="en-US" i="1" dirty="0"/>
              <a:t>    </a:t>
            </a:r>
            <a:r>
              <a:rPr lang="en-US" i="1" dirty="0">
                <a:solidFill>
                  <a:srgbClr val="FF0000"/>
                </a:solidFill>
              </a:rPr>
              <a:t>  b[</a:t>
            </a:r>
            <a:r>
              <a:rPr lang="en-US" i="1" dirty="0" err="1">
                <a:solidFill>
                  <a:srgbClr val="FF0000"/>
                </a:solidFill>
              </a:rPr>
              <a:t>i</a:t>
            </a:r>
            <a:r>
              <a:rPr lang="en-US" i="1" dirty="0">
                <a:solidFill>
                  <a:srgbClr val="FF0000"/>
                </a:solidFill>
              </a:rPr>
              <a:t>] = </a:t>
            </a:r>
            <a:r>
              <a:rPr lang="en-US" i="1" dirty="0" err="1">
                <a:solidFill>
                  <a:srgbClr val="FF0000"/>
                </a:solidFill>
              </a:rPr>
              <a:t>val</a:t>
            </a:r>
            <a:r>
              <a:rPr lang="en-US" i="1" dirty="0">
                <a:solidFill>
                  <a:srgbClr val="FF0000"/>
                </a:solidFill>
              </a:rPr>
              <a:t>;</a:t>
            </a:r>
          </a:p>
          <a:p>
            <a:pPr algn="l"/>
            <a:r>
              <a:rPr lang="en-US" i="1" dirty="0"/>
              <a:t>    }</a:t>
            </a:r>
          </a:p>
          <a:p>
            <a:pPr algn="l"/>
            <a:r>
              <a:rPr lang="en-US" i="1" dirty="0"/>
              <a:t>}</a:t>
            </a:r>
          </a:p>
        </p:txBody>
      </p:sp>
    </p:spTree>
    <p:extLst>
      <p:ext uri="{BB962C8B-B14F-4D97-AF65-F5344CB8AC3E}">
        <p14:creationId xmlns:p14="http://schemas.microsoft.com/office/powerpoint/2010/main" val="27479398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Interchange</a:t>
            </a:r>
          </a:p>
        </p:txBody>
      </p:sp>
      <p:sp>
        <p:nvSpPr>
          <p:cNvPr id="4" name="Text Box 4"/>
          <p:cNvSpPr txBox="1">
            <a:spLocks noChangeArrowheads="1"/>
          </p:cNvSpPr>
          <p:nvPr/>
        </p:nvSpPr>
        <p:spPr bwMode="auto">
          <a:xfrm>
            <a:off x="2438400" y="1966029"/>
            <a:ext cx="4320413" cy="1200329"/>
          </a:xfrm>
          <a:prstGeom prst="rect">
            <a:avLst/>
          </a:prstGeom>
          <a:noFill/>
          <a:ln w="12700">
            <a:solidFill>
              <a:schemeClr val="tx1"/>
            </a:solidFill>
            <a:miter lim="800000"/>
            <a:headEnd/>
            <a:tailEnd/>
          </a:ln>
          <a:effectLst/>
        </p:spPr>
        <p:txBody>
          <a:bodyPr wrap="none" anchor="ctr">
            <a:spAutoFit/>
          </a:bodyPr>
          <a:lstStyle/>
          <a:p>
            <a:pPr algn="l"/>
            <a:r>
              <a:rPr lang="en-GB" i="1" dirty="0"/>
              <a:t>Original loop:</a:t>
            </a:r>
          </a:p>
          <a:p>
            <a:pPr algn="l"/>
            <a:r>
              <a:rPr lang="en-GB" dirty="0">
                <a:latin typeface="Courier New" pitchFamily="49" charset="0"/>
              </a:rPr>
              <a:t>for(j=0; j&lt;M; j++)</a:t>
            </a:r>
          </a:p>
          <a:p>
            <a:pPr algn="l"/>
            <a:r>
              <a:rPr lang="en-GB" dirty="0">
                <a:latin typeface="Courier New" pitchFamily="49" charset="0"/>
              </a:rPr>
              <a:t>   for(</a:t>
            </a:r>
            <a:r>
              <a:rPr lang="en-GB" dirty="0" err="1">
                <a:latin typeface="Courier New" pitchFamily="49" charset="0"/>
              </a:rPr>
              <a:t>i</a:t>
            </a:r>
            <a:r>
              <a:rPr lang="en-GB" dirty="0">
                <a:latin typeface="Courier New" pitchFamily="49" charset="0"/>
              </a:rPr>
              <a:t>=0; </a:t>
            </a:r>
            <a:r>
              <a:rPr lang="en-GB" dirty="0" err="1">
                <a:latin typeface="Courier New" pitchFamily="49" charset="0"/>
              </a:rPr>
              <a:t>i</a:t>
            </a:r>
            <a:r>
              <a:rPr lang="en-GB" dirty="0">
                <a:latin typeface="Courier New" pitchFamily="49" charset="0"/>
              </a:rPr>
              <a:t>&lt;N; </a:t>
            </a:r>
            <a:r>
              <a:rPr lang="en-GB" dirty="0" err="1">
                <a:latin typeface="Courier New" pitchFamily="49" charset="0"/>
              </a:rPr>
              <a:t>i</a:t>
            </a:r>
            <a:r>
              <a:rPr lang="en-GB" dirty="0">
                <a:latin typeface="Courier New" pitchFamily="49" charset="0"/>
              </a:rPr>
              <a:t>++)</a:t>
            </a:r>
          </a:p>
          <a:p>
            <a:pPr algn="l"/>
            <a:r>
              <a:rPr lang="en-GB" dirty="0">
                <a:latin typeface="Courier New" pitchFamily="49" charset="0"/>
              </a:rPr>
              <a:t>      A[</a:t>
            </a:r>
            <a:r>
              <a:rPr lang="en-GB" dirty="0" err="1">
                <a:latin typeface="Courier New" pitchFamily="49" charset="0"/>
              </a:rPr>
              <a:t>i</a:t>
            </a:r>
            <a:r>
              <a:rPr lang="en-GB" dirty="0">
                <a:latin typeface="Courier New" pitchFamily="49" charset="0"/>
              </a:rPr>
              <a:t>][j]=a[</a:t>
            </a:r>
            <a:r>
              <a:rPr lang="en-GB" dirty="0" err="1">
                <a:latin typeface="Courier New" pitchFamily="49" charset="0"/>
              </a:rPr>
              <a:t>i</a:t>
            </a:r>
            <a:r>
              <a:rPr lang="en-GB" dirty="0">
                <a:latin typeface="Courier New" pitchFamily="49" charset="0"/>
              </a:rPr>
              <a:t>][j]+b[</a:t>
            </a:r>
            <a:r>
              <a:rPr lang="en-GB" dirty="0" err="1">
                <a:latin typeface="Courier New" pitchFamily="49" charset="0"/>
              </a:rPr>
              <a:t>i</a:t>
            </a:r>
            <a:r>
              <a:rPr lang="en-GB" dirty="0">
                <a:latin typeface="Courier New" pitchFamily="49" charset="0"/>
              </a:rPr>
              <a:t>][j];</a:t>
            </a:r>
          </a:p>
        </p:txBody>
      </p:sp>
      <p:sp>
        <p:nvSpPr>
          <p:cNvPr id="6" name="Text Box 5"/>
          <p:cNvSpPr txBox="1">
            <a:spLocks noChangeArrowheads="1"/>
          </p:cNvSpPr>
          <p:nvPr/>
        </p:nvSpPr>
        <p:spPr bwMode="auto">
          <a:xfrm>
            <a:off x="2498464" y="4389096"/>
            <a:ext cx="3906839" cy="1200329"/>
          </a:xfrm>
          <a:prstGeom prst="rect">
            <a:avLst/>
          </a:prstGeom>
          <a:noFill/>
          <a:ln w="12700">
            <a:solidFill>
              <a:schemeClr val="tx1"/>
            </a:solidFill>
            <a:miter lim="800000"/>
            <a:headEnd/>
            <a:tailEnd/>
          </a:ln>
          <a:effectLst/>
        </p:spPr>
        <p:txBody>
          <a:bodyPr wrap="none" anchor="ctr">
            <a:spAutoFit/>
          </a:bodyPr>
          <a:lstStyle/>
          <a:p>
            <a:pPr algn="l"/>
            <a:r>
              <a:rPr lang="en-GB" i="1" dirty="0"/>
              <a:t>Interchanged loop:</a:t>
            </a:r>
          </a:p>
          <a:p>
            <a:pPr algn="l"/>
            <a:r>
              <a:rPr lang="en-GB" dirty="0">
                <a:solidFill>
                  <a:srgbClr val="FF0000"/>
                </a:solidFill>
                <a:latin typeface="Courier New" pitchFamily="49" charset="0"/>
              </a:rPr>
              <a:t>for(</a:t>
            </a:r>
            <a:r>
              <a:rPr lang="en-GB" dirty="0" err="1">
                <a:solidFill>
                  <a:srgbClr val="FF0000"/>
                </a:solidFill>
                <a:latin typeface="Courier New" pitchFamily="49" charset="0"/>
              </a:rPr>
              <a:t>i</a:t>
            </a:r>
            <a:r>
              <a:rPr lang="en-GB" dirty="0">
                <a:solidFill>
                  <a:srgbClr val="FF0000"/>
                </a:solidFill>
                <a:latin typeface="Courier New" pitchFamily="49" charset="0"/>
              </a:rPr>
              <a:t>=0; </a:t>
            </a:r>
            <a:r>
              <a:rPr lang="en-GB" dirty="0" err="1">
                <a:solidFill>
                  <a:srgbClr val="FF0000"/>
                </a:solidFill>
                <a:latin typeface="Courier New" pitchFamily="49" charset="0"/>
              </a:rPr>
              <a:t>i</a:t>
            </a:r>
            <a:r>
              <a:rPr lang="en-GB" dirty="0">
                <a:solidFill>
                  <a:srgbClr val="FF0000"/>
                </a:solidFill>
                <a:latin typeface="Courier New" pitchFamily="49" charset="0"/>
              </a:rPr>
              <a:t>&lt;N; </a:t>
            </a:r>
            <a:r>
              <a:rPr lang="en-GB" dirty="0" err="1">
                <a:solidFill>
                  <a:srgbClr val="FF0000"/>
                </a:solidFill>
                <a:latin typeface="Courier New" pitchFamily="49" charset="0"/>
              </a:rPr>
              <a:t>i</a:t>
            </a:r>
            <a:r>
              <a:rPr lang="en-GB" dirty="0">
                <a:solidFill>
                  <a:srgbClr val="FF0000"/>
                </a:solidFill>
                <a:latin typeface="Courier New" pitchFamily="49" charset="0"/>
              </a:rPr>
              <a:t>++)</a:t>
            </a:r>
          </a:p>
          <a:p>
            <a:pPr algn="l"/>
            <a:r>
              <a:rPr lang="en-GB" dirty="0">
                <a:solidFill>
                  <a:srgbClr val="FF0000"/>
                </a:solidFill>
                <a:latin typeface="Courier New" pitchFamily="49" charset="0"/>
              </a:rPr>
              <a:t>  for(j=0; j&lt;M; j++)</a:t>
            </a:r>
          </a:p>
          <a:p>
            <a:pPr algn="l"/>
            <a:r>
              <a:rPr lang="en-GB" dirty="0">
                <a:latin typeface="Courier New" pitchFamily="49" charset="0"/>
              </a:rPr>
              <a:t>   c[</a:t>
            </a:r>
            <a:r>
              <a:rPr lang="en-GB" dirty="0" err="1">
                <a:latin typeface="Courier New" pitchFamily="49" charset="0"/>
              </a:rPr>
              <a:t>i</a:t>
            </a:r>
            <a:r>
              <a:rPr lang="en-GB" dirty="0">
                <a:latin typeface="Courier New" pitchFamily="49" charset="0"/>
              </a:rPr>
              <a:t>][j]=a[</a:t>
            </a:r>
            <a:r>
              <a:rPr lang="en-GB" dirty="0" err="1">
                <a:latin typeface="Courier New" pitchFamily="49" charset="0"/>
              </a:rPr>
              <a:t>i</a:t>
            </a:r>
            <a:r>
              <a:rPr lang="en-GB" dirty="0">
                <a:latin typeface="Courier New" pitchFamily="49" charset="0"/>
              </a:rPr>
              <a:t>][j]+b[</a:t>
            </a:r>
            <a:r>
              <a:rPr lang="en-GB" dirty="0" err="1">
                <a:latin typeface="Courier New" pitchFamily="49" charset="0"/>
              </a:rPr>
              <a:t>i</a:t>
            </a:r>
            <a:r>
              <a:rPr lang="en-GB" dirty="0">
                <a:latin typeface="Courier New" pitchFamily="49" charset="0"/>
              </a:rPr>
              <a:t>][j</a:t>
            </a:r>
            <a:r>
              <a:rPr lang="en-GB" u="sng" dirty="0">
                <a:latin typeface="Courier New" pitchFamily="49" charset="0"/>
              </a:rPr>
              <a:t>]</a:t>
            </a:r>
            <a:r>
              <a:rPr lang="en-GB" dirty="0">
                <a:latin typeface="Courier New" pitchFamily="49" charset="0"/>
              </a:rPr>
              <a:t>;</a:t>
            </a:r>
            <a:endParaRPr lang="en-GB" dirty="0">
              <a:solidFill>
                <a:srgbClr val="FF0000"/>
              </a:solidFill>
              <a:latin typeface="Courier New" pitchFamily="49" charset="0"/>
            </a:endParaRPr>
          </a:p>
        </p:txBody>
      </p:sp>
      <p:sp>
        <p:nvSpPr>
          <p:cNvPr id="8" name="Down Arrow 7"/>
          <p:cNvSpPr/>
          <p:nvPr/>
        </p:nvSpPr>
        <p:spPr>
          <a:xfrm>
            <a:off x="4098664" y="3377901"/>
            <a:ext cx="763792" cy="882127"/>
          </a:xfrm>
          <a:prstGeom prst="down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9" name="Slide Number Placeholder 8"/>
          <p:cNvSpPr>
            <a:spLocks noGrp="1"/>
          </p:cNvSpPr>
          <p:nvPr>
            <p:ph type="sldNum" sz="quarter" idx="12"/>
          </p:nvPr>
        </p:nvSpPr>
        <p:spPr/>
        <p:txBody>
          <a:bodyPr/>
          <a:lstStyle/>
          <a:p>
            <a:fld id="{57733F94-BD4E-45B7-8984-807B972C88CC}" type="slidenum">
              <a:rPr lang="en-US" smtClean="0"/>
              <a:pPr/>
              <a:t>106</a:t>
            </a:fld>
            <a:endParaRPr lang="en-US"/>
          </a:p>
        </p:txBody>
      </p:sp>
      <p:sp>
        <p:nvSpPr>
          <p:cNvPr id="7" name="Content Placeholder 2">
            <a:extLst>
              <a:ext uri="{FF2B5EF4-FFF2-40B4-BE49-F238E27FC236}">
                <a16:creationId xmlns:a16="http://schemas.microsoft.com/office/drawing/2014/main" id="{93549E0A-DC98-44A5-8C6D-187D69EB5A07}"/>
              </a:ext>
            </a:extLst>
          </p:cNvPr>
          <p:cNvSpPr>
            <a:spLocks noGrp="1"/>
          </p:cNvSpPr>
          <p:nvPr>
            <p:ph idx="1"/>
          </p:nvPr>
        </p:nvSpPr>
        <p:spPr>
          <a:xfrm>
            <a:off x="907473" y="5841711"/>
            <a:ext cx="10515600" cy="365125"/>
          </a:xfrm>
        </p:spPr>
        <p:txBody>
          <a:bodyPr>
            <a:normAutofit fontScale="85000" lnSpcReduction="20000"/>
          </a:bodyPr>
          <a:lstStyle/>
          <a:p>
            <a:r>
              <a:rPr lang="en-US" dirty="0"/>
              <a:t>Improved locality</a:t>
            </a:r>
          </a:p>
        </p:txBody>
      </p:sp>
    </p:spTree>
    <p:extLst>
      <p:ext uri="{BB962C8B-B14F-4D97-AF65-F5344CB8AC3E}">
        <p14:creationId xmlns:p14="http://schemas.microsoft.com/office/powerpoint/2010/main" val="2043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Fusion</a:t>
            </a:r>
          </a:p>
        </p:txBody>
      </p:sp>
      <p:sp>
        <p:nvSpPr>
          <p:cNvPr id="6" name="Text Box 4"/>
          <p:cNvSpPr txBox="1">
            <a:spLocks noChangeArrowheads="1"/>
          </p:cNvSpPr>
          <p:nvPr/>
        </p:nvSpPr>
        <p:spPr bwMode="auto">
          <a:xfrm>
            <a:off x="1205753" y="2429803"/>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Original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p:txBody>
      </p:sp>
      <p:sp>
        <p:nvSpPr>
          <p:cNvPr id="7" name="Text Box 5"/>
          <p:cNvSpPr txBox="1">
            <a:spLocks noChangeArrowheads="1"/>
          </p:cNvSpPr>
          <p:nvPr/>
        </p:nvSpPr>
        <p:spPr bwMode="auto">
          <a:xfrm>
            <a:off x="7698366" y="2376015"/>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Fused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a:p>
            <a:pPr algn="l"/>
            <a:r>
              <a:rPr lang="en-GB" sz="2000" dirty="0">
                <a:latin typeface="Courier New" pitchFamily="49" charset="0"/>
              </a:rPr>
              <a:t>}</a:t>
            </a:r>
          </a:p>
        </p:txBody>
      </p:sp>
      <p:sp>
        <p:nvSpPr>
          <p:cNvPr id="9" name="Right Arrow 8"/>
          <p:cNvSpPr/>
          <p:nvPr/>
        </p:nvSpPr>
        <p:spPr>
          <a:xfrm>
            <a:off x="4690334" y="2614108"/>
            <a:ext cx="1850315" cy="978946"/>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Slide Number Placeholder 11"/>
          <p:cNvSpPr>
            <a:spLocks noGrp="1"/>
          </p:cNvSpPr>
          <p:nvPr>
            <p:ph type="sldNum" sz="quarter" idx="12"/>
          </p:nvPr>
        </p:nvSpPr>
        <p:spPr/>
        <p:txBody>
          <a:bodyPr/>
          <a:lstStyle/>
          <a:p>
            <a:fld id="{57733F94-BD4E-45B7-8984-807B972C88CC}" type="slidenum">
              <a:rPr lang="en-US" smtClean="0"/>
              <a:pPr/>
              <a:t>107</a:t>
            </a:fld>
            <a:endParaRPr lang="en-US"/>
          </a:p>
        </p:txBody>
      </p:sp>
    </p:spTree>
    <p:extLst>
      <p:ext uri="{BB962C8B-B14F-4D97-AF65-F5344CB8AC3E}">
        <p14:creationId xmlns:p14="http://schemas.microsoft.com/office/powerpoint/2010/main" val="375098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Fusion</a:t>
            </a:r>
          </a:p>
        </p:txBody>
      </p:sp>
      <p:sp>
        <p:nvSpPr>
          <p:cNvPr id="6" name="Text Box 4"/>
          <p:cNvSpPr txBox="1">
            <a:spLocks noChangeArrowheads="1"/>
          </p:cNvSpPr>
          <p:nvPr/>
        </p:nvSpPr>
        <p:spPr bwMode="auto">
          <a:xfrm>
            <a:off x="1205753" y="2429803"/>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Original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p:txBody>
      </p:sp>
      <p:sp>
        <p:nvSpPr>
          <p:cNvPr id="7" name="Text Box 5"/>
          <p:cNvSpPr txBox="1">
            <a:spLocks noChangeArrowheads="1"/>
          </p:cNvSpPr>
          <p:nvPr/>
        </p:nvSpPr>
        <p:spPr bwMode="auto">
          <a:xfrm>
            <a:off x="7698366" y="2376015"/>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Fused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a:p>
            <a:pPr algn="l"/>
            <a:r>
              <a:rPr lang="en-GB" sz="2000" dirty="0">
                <a:latin typeface="Courier New" pitchFamily="49" charset="0"/>
              </a:rPr>
              <a:t>}</a:t>
            </a:r>
          </a:p>
        </p:txBody>
      </p:sp>
      <p:sp>
        <p:nvSpPr>
          <p:cNvPr id="9" name="Right Arrow 8"/>
          <p:cNvSpPr/>
          <p:nvPr/>
        </p:nvSpPr>
        <p:spPr>
          <a:xfrm>
            <a:off x="4690334" y="2614108"/>
            <a:ext cx="1850315" cy="978946"/>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0" name="Content Placeholder 2"/>
          <p:cNvSpPr>
            <a:spLocks noGrp="1"/>
          </p:cNvSpPr>
          <p:nvPr>
            <p:ph idx="1"/>
          </p:nvPr>
        </p:nvSpPr>
        <p:spPr>
          <a:xfrm>
            <a:off x="907473" y="4639085"/>
            <a:ext cx="10515600" cy="1567751"/>
          </a:xfrm>
        </p:spPr>
        <p:txBody>
          <a:bodyPr/>
          <a:lstStyle/>
          <a:p>
            <a:r>
              <a:rPr lang="en-US" dirty="0"/>
              <a:t>Reducing loop overhead </a:t>
            </a:r>
          </a:p>
          <a:p>
            <a:r>
              <a:rPr lang="en-US" dirty="0"/>
              <a:t>Increasing the amount of work done in a loop </a:t>
            </a:r>
          </a:p>
          <a:p>
            <a:r>
              <a:rPr lang="en-US" dirty="0"/>
              <a:t>Improving locality by combining loops that reference the same array</a:t>
            </a:r>
          </a:p>
        </p:txBody>
      </p:sp>
      <p:sp>
        <p:nvSpPr>
          <p:cNvPr id="8" name="Slide Number Placeholder 7"/>
          <p:cNvSpPr>
            <a:spLocks noGrp="1"/>
          </p:cNvSpPr>
          <p:nvPr>
            <p:ph type="sldNum" sz="quarter" idx="12"/>
          </p:nvPr>
        </p:nvSpPr>
        <p:spPr/>
        <p:txBody>
          <a:bodyPr/>
          <a:lstStyle/>
          <a:p>
            <a:fld id="{57733F94-BD4E-45B7-8984-807B972C88CC}" type="slidenum">
              <a:rPr lang="en-US" smtClean="0"/>
              <a:pPr/>
              <a:t>108</a:t>
            </a:fld>
            <a:endParaRPr lang="en-US"/>
          </a:p>
        </p:txBody>
      </p:sp>
    </p:spTree>
    <p:extLst>
      <p:ext uri="{BB962C8B-B14F-4D97-AF65-F5344CB8AC3E}">
        <p14:creationId xmlns:p14="http://schemas.microsoft.com/office/powerpoint/2010/main" val="22776402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Distribution</a:t>
            </a:r>
          </a:p>
        </p:txBody>
      </p:sp>
      <p:sp>
        <p:nvSpPr>
          <p:cNvPr id="3" name="Content Placeholder 2"/>
          <p:cNvSpPr>
            <a:spLocks noGrp="1"/>
          </p:cNvSpPr>
          <p:nvPr>
            <p:ph idx="1"/>
          </p:nvPr>
        </p:nvSpPr>
        <p:spPr>
          <a:xfrm>
            <a:off x="838200" y="1355559"/>
            <a:ext cx="10515600" cy="833460"/>
          </a:xfrm>
        </p:spPr>
        <p:txBody>
          <a:bodyPr/>
          <a:lstStyle/>
          <a:p>
            <a:r>
              <a:rPr lang="en-US" dirty="0"/>
              <a:t>It is opposite of loop fusion</a:t>
            </a:r>
          </a:p>
        </p:txBody>
      </p:sp>
      <p:sp>
        <p:nvSpPr>
          <p:cNvPr id="4" name="Text Box 4"/>
          <p:cNvSpPr txBox="1">
            <a:spLocks noChangeArrowheads="1"/>
          </p:cNvSpPr>
          <p:nvPr/>
        </p:nvSpPr>
        <p:spPr bwMode="auto">
          <a:xfrm>
            <a:off x="7772808" y="2291258"/>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Distributed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p:txBody>
      </p:sp>
      <p:sp>
        <p:nvSpPr>
          <p:cNvPr id="5" name="Text Box 5"/>
          <p:cNvSpPr txBox="1">
            <a:spLocks noChangeArrowheads="1"/>
          </p:cNvSpPr>
          <p:nvPr/>
        </p:nvSpPr>
        <p:spPr bwMode="auto">
          <a:xfrm>
            <a:off x="992766" y="2348305"/>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Original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a:p>
            <a:pPr algn="l"/>
            <a:r>
              <a:rPr lang="en-GB" sz="2000" dirty="0">
                <a:latin typeface="Courier New" pitchFamily="49" charset="0"/>
              </a:rPr>
              <a:t>}</a:t>
            </a:r>
          </a:p>
        </p:txBody>
      </p:sp>
      <p:sp>
        <p:nvSpPr>
          <p:cNvPr id="6" name="Right Arrow 5"/>
          <p:cNvSpPr/>
          <p:nvPr/>
        </p:nvSpPr>
        <p:spPr>
          <a:xfrm>
            <a:off x="5008989" y="2808072"/>
            <a:ext cx="1850315" cy="978946"/>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Slide Number Placeholder 6"/>
          <p:cNvSpPr>
            <a:spLocks noGrp="1"/>
          </p:cNvSpPr>
          <p:nvPr>
            <p:ph type="sldNum" sz="quarter" idx="12"/>
          </p:nvPr>
        </p:nvSpPr>
        <p:spPr/>
        <p:txBody>
          <a:bodyPr/>
          <a:lstStyle/>
          <a:p>
            <a:fld id="{57733F94-BD4E-45B7-8984-807B972C88CC}" type="slidenum">
              <a:rPr lang="en-US" smtClean="0"/>
              <a:pPr/>
              <a:t>109</a:t>
            </a:fld>
            <a:endParaRPr lang="en-US"/>
          </a:p>
        </p:txBody>
      </p:sp>
    </p:spTree>
    <p:extLst>
      <p:ext uri="{BB962C8B-B14F-4D97-AF65-F5344CB8AC3E}">
        <p14:creationId xmlns:p14="http://schemas.microsoft.com/office/powerpoint/2010/main" val="41547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4BD0D3CC-6A85-3443-A1A2-0749677D2900}"/>
              </a:ext>
            </a:extLst>
          </p:cNvPr>
          <p:cNvSpPr>
            <a:spLocks noGrp="1" noChangeArrowheads="1"/>
          </p:cNvSpPr>
          <p:nvPr>
            <p:ph type="title"/>
            <p:custDataLst>
              <p:tags r:id="rId1"/>
            </p:custDataLst>
          </p:nvPr>
        </p:nvSpPr>
        <p:spPr>
          <a:noFill/>
        </p:spPr>
        <p:txBody>
          <a:bodyPr/>
          <a:lstStyle/>
          <a:p>
            <a:r>
              <a:rPr lang="en-US" altLang="en-US"/>
              <a:t>A typical memory hierarchy</a:t>
            </a:r>
          </a:p>
        </p:txBody>
      </p:sp>
      <p:sp>
        <p:nvSpPr>
          <p:cNvPr id="19459" name="Rectangle 3">
            <a:extLst>
              <a:ext uri="{FF2B5EF4-FFF2-40B4-BE49-F238E27FC236}">
                <a16:creationId xmlns:a16="http://schemas.microsoft.com/office/drawing/2014/main" id="{FA57AC74-7028-4744-B2EE-3E93F7E11823}"/>
              </a:ext>
            </a:extLst>
          </p:cNvPr>
          <p:cNvSpPr>
            <a:spLocks noChangeArrowheads="1"/>
          </p:cNvSpPr>
          <p:nvPr>
            <p:custDataLst>
              <p:tags r:id="rId2"/>
            </p:custDataLst>
          </p:nvPr>
        </p:nvSpPr>
        <p:spPr bwMode="auto">
          <a:xfrm>
            <a:off x="5111751" y="1149351"/>
            <a:ext cx="1435100" cy="1130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CPU</a:t>
            </a:r>
          </a:p>
          <a:p>
            <a:pPr algn="ctr" defTabSz="609585">
              <a:spcBef>
                <a:spcPct val="0"/>
              </a:spcBef>
              <a:buClrTx/>
              <a:buSzTx/>
              <a:buNone/>
            </a:pPr>
            <a:endParaRPr lang="en-US" altLang="en-US" sz="1600">
              <a:solidFill>
                <a:srgbClr val="1F497D"/>
              </a:solidFill>
            </a:endParaRPr>
          </a:p>
          <a:p>
            <a:pPr algn="ctr" defTabSz="609585">
              <a:spcBef>
                <a:spcPct val="0"/>
              </a:spcBef>
              <a:buClrTx/>
              <a:buSzTx/>
              <a:buNone/>
            </a:pPr>
            <a:endParaRPr lang="en-US" altLang="en-US" sz="1600">
              <a:solidFill>
                <a:srgbClr val="1F497D"/>
              </a:solidFill>
            </a:endParaRPr>
          </a:p>
        </p:txBody>
      </p:sp>
      <p:sp>
        <p:nvSpPr>
          <p:cNvPr id="19460" name="Rectangle 4">
            <a:extLst>
              <a:ext uri="{FF2B5EF4-FFF2-40B4-BE49-F238E27FC236}">
                <a16:creationId xmlns:a16="http://schemas.microsoft.com/office/drawing/2014/main" id="{7EC4122B-A0D3-074B-8884-694D62F78CDB}"/>
              </a:ext>
            </a:extLst>
          </p:cNvPr>
          <p:cNvSpPr>
            <a:spLocks noChangeArrowheads="1"/>
          </p:cNvSpPr>
          <p:nvPr>
            <p:custDataLst>
              <p:tags r:id="rId3"/>
            </p:custDataLst>
          </p:nvPr>
        </p:nvSpPr>
        <p:spPr bwMode="auto">
          <a:xfrm>
            <a:off x="5486400" y="1627190"/>
            <a:ext cx="609600" cy="166687"/>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200">
                <a:solidFill>
                  <a:srgbClr val="1F497D"/>
                </a:solidFill>
              </a:rPr>
              <a:t>memory</a:t>
            </a:r>
          </a:p>
        </p:txBody>
      </p:sp>
      <p:sp>
        <p:nvSpPr>
          <p:cNvPr id="19461" name="Rectangle 5">
            <a:extLst>
              <a:ext uri="{FF2B5EF4-FFF2-40B4-BE49-F238E27FC236}">
                <a16:creationId xmlns:a16="http://schemas.microsoft.com/office/drawing/2014/main" id="{C8C24122-60DA-7D48-9B2A-26864184F079}"/>
              </a:ext>
            </a:extLst>
          </p:cNvPr>
          <p:cNvSpPr>
            <a:spLocks noChangeArrowheads="1"/>
          </p:cNvSpPr>
          <p:nvPr>
            <p:custDataLst>
              <p:tags r:id="rId4"/>
            </p:custDataLst>
          </p:nvPr>
        </p:nvSpPr>
        <p:spPr bwMode="auto">
          <a:xfrm>
            <a:off x="5111751" y="2379435"/>
            <a:ext cx="1435100" cy="749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memory</a:t>
            </a:r>
          </a:p>
        </p:txBody>
      </p:sp>
      <p:sp>
        <p:nvSpPr>
          <p:cNvPr id="19462" name="Rectangle 6">
            <a:extLst>
              <a:ext uri="{FF2B5EF4-FFF2-40B4-BE49-F238E27FC236}">
                <a16:creationId xmlns:a16="http://schemas.microsoft.com/office/drawing/2014/main" id="{00E6EA27-8D3B-0945-8DBF-469974E63220}"/>
              </a:ext>
            </a:extLst>
          </p:cNvPr>
          <p:cNvSpPr>
            <a:spLocks noChangeArrowheads="1"/>
          </p:cNvSpPr>
          <p:nvPr>
            <p:custDataLst>
              <p:tags r:id="rId5"/>
            </p:custDataLst>
          </p:nvPr>
        </p:nvSpPr>
        <p:spPr bwMode="auto">
          <a:xfrm>
            <a:off x="4546601" y="3228518"/>
            <a:ext cx="2501900" cy="13589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memory</a:t>
            </a:r>
          </a:p>
        </p:txBody>
      </p:sp>
      <p:sp>
        <p:nvSpPr>
          <p:cNvPr id="19463" name="Rectangle 7">
            <a:extLst>
              <a:ext uri="{FF2B5EF4-FFF2-40B4-BE49-F238E27FC236}">
                <a16:creationId xmlns:a16="http://schemas.microsoft.com/office/drawing/2014/main" id="{A1036D88-1469-E64C-B93A-D1D6A5623F98}"/>
              </a:ext>
            </a:extLst>
          </p:cNvPr>
          <p:cNvSpPr>
            <a:spLocks noChangeArrowheads="1"/>
          </p:cNvSpPr>
          <p:nvPr>
            <p:custDataLst>
              <p:tags r:id="rId6"/>
            </p:custDataLst>
          </p:nvPr>
        </p:nvSpPr>
        <p:spPr bwMode="auto">
          <a:xfrm>
            <a:off x="2557466" y="4678935"/>
            <a:ext cx="6540500" cy="1130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memory</a:t>
            </a:r>
          </a:p>
        </p:txBody>
      </p:sp>
      <p:sp>
        <p:nvSpPr>
          <p:cNvPr id="19464" name="Line 8">
            <a:extLst>
              <a:ext uri="{FF2B5EF4-FFF2-40B4-BE49-F238E27FC236}">
                <a16:creationId xmlns:a16="http://schemas.microsoft.com/office/drawing/2014/main" id="{CDFFBBE8-B4F5-0B46-B17C-96916805E2EE}"/>
              </a:ext>
            </a:extLst>
          </p:cNvPr>
          <p:cNvSpPr>
            <a:spLocks noChangeShapeType="1"/>
          </p:cNvSpPr>
          <p:nvPr>
            <p:custDataLst>
              <p:tags r:id="rId7"/>
            </p:custDataLst>
          </p:nvPr>
        </p:nvSpPr>
        <p:spPr bwMode="auto">
          <a:xfrm>
            <a:off x="6324600" y="2057400"/>
            <a:ext cx="14478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465" name="Rectangle 9">
            <a:extLst>
              <a:ext uri="{FF2B5EF4-FFF2-40B4-BE49-F238E27FC236}">
                <a16:creationId xmlns:a16="http://schemas.microsoft.com/office/drawing/2014/main" id="{3CC8E4EC-0F24-4D49-B163-7AA8BE46A9C0}"/>
              </a:ext>
            </a:extLst>
          </p:cNvPr>
          <p:cNvSpPr>
            <a:spLocks noChangeArrowheads="1"/>
          </p:cNvSpPr>
          <p:nvPr>
            <p:custDataLst>
              <p:tags r:id="rId8"/>
            </p:custDataLst>
          </p:nvPr>
        </p:nvSpPr>
        <p:spPr bwMode="auto">
          <a:xfrm>
            <a:off x="8062913" y="1905000"/>
            <a:ext cx="1410644"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on-chip caches</a:t>
            </a:r>
          </a:p>
        </p:txBody>
      </p:sp>
      <p:sp>
        <p:nvSpPr>
          <p:cNvPr id="19466" name="Line 10">
            <a:extLst>
              <a:ext uri="{FF2B5EF4-FFF2-40B4-BE49-F238E27FC236}">
                <a16:creationId xmlns:a16="http://schemas.microsoft.com/office/drawing/2014/main" id="{C656322B-492A-9444-9261-36C255470B4F}"/>
              </a:ext>
            </a:extLst>
          </p:cNvPr>
          <p:cNvSpPr>
            <a:spLocks noChangeShapeType="1"/>
          </p:cNvSpPr>
          <p:nvPr>
            <p:custDataLst>
              <p:tags r:id="rId9"/>
            </p:custDataLst>
          </p:nvPr>
        </p:nvSpPr>
        <p:spPr bwMode="auto">
          <a:xfrm>
            <a:off x="7010400" y="2656112"/>
            <a:ext cx="8382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467" name="Rectangle 11">
            <a:extLst>
              <a:ext uri="{FF2B5EF4-FFF2-40B4-BE49-F238E27FC236}">
                <a16:creationId xmlns:a16="http://schemas.microsoft.com/office/drawing/2014/main" id="{A4A46CB6-27AE-624C-AC33-A5881E96065E}"/>
              </a:ext>
            </a:extLst>
          </p:cNvPr>
          <p:cNvSpPr>
            <a:spLocks noChangeArrowheads="1"/>
          </p:cNvSpPr>
          <p:nvPr>
            <p:custDataLst>
              <p:tags r:id="rId10"/>
            </p:custDataLst>
          </p:nvPr>
        </p:nvSpPr>
        <p:spPr bwMode="auto">
          <a:xfrm>
            <a:off x="8139114" y="2503712"/>
            <a:ext cx="136204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off-chip cache</a:t>
            </a:r>
          </a:p>
        </p:txBody>
      </p:sp>
      <p:sp>
        <p:nvSpPr>
          <p:cNvPr id="19468" name="Line 12">
            <a:extLst>
              <a:ext uri="{FF2B5EF4-FFF2-40B4-BE49-F238E27FC236}">
                <a16:creationId xmlns:a16="http://schemas.microsoft.com/office/drawing/2014/main" id="{5182408F-D0C8-8243-9DEF-64206D618B73}"/>
              </a:ext>
            </a:extLst>
          </p:cNvPr>
          <p:cNvSpPr>
            <a:spLocks noChangeShapeType="1"/>
          </p:cNvSpPr>
          <p:nvPr>
            <p:custDataLst>
              <p:tags r:id="rId11"/>
            </p:custDataLst>
          </p:nvPr>
        </p:nvSpPr>
        <p:spPr bwMode="auto">
          <a:xfrm>
            <a:off x="7391400" y="3962396"/>
            <a:ext cx="8382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469" name="Rectangle 13">
            <a:extLst>
              <a:ext uri="{FF2B5EF4-FFF2-40B4-BE49-F238E27FC236}">
                <a16:creationId xmlns:a16="http://schemas.microsoft.com/office/drawing/2014/main" id="{E823C5B2-EC1D-354E-9C78-9BE9F4284D40}"/>
              </a:ext>
            </a:extLst>
          </p:cNvPr>
          <p:cNvSpPr>
            <a:spLocks noChangeArrowheads="1"/>
          </p:cNvSpPr>
          <p:nvPr>
            <p:custDataLst>
              <p:tags r:id="rId12"/>
            </p:custDataLst>
          </p:nvPr>
        </p:nvSpPr>
        <p:spPr bwMode="auto">
          <a:xfrm>
            <a:off x="8520114" y="3809996"/>
            <a:ext cx="133209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main memory</a:t>
            </a:r>
          </a:p>
        </p:txBody>
      </p:sp>
      <p:sp>
        <p:nvSpPr>
          <p:cNvPr id="19470" name="Line 14">
            <a:extLst>
              <a:ext uri="{FF2B5EF4-FFF2-40B4-BE49-F238E27FC236}">
                <a16:creationId xmlns:a16="http://schemas.microsoft.com/office/drawing/2014/main" id="{E34D6211-5882-E24E-9B73-363D7C876288}"/>
              </a:ext>
            </a:extLst>
          </p:cNvPr>
          <p:cNvSpPr>
            <a:spLocks noChangeShapeType="1"/>
          </p:cNvSpPr>
          <p:nvPr>
            <p:custDataLst>
              <p:tags r:id="rId13"/>
            </p:custDataLst>
          </p:nvPr>
        </p:nvSpPr>
        <p:spPr bwMode="auto">
          <a:xfrm>
            <a:off x="9296400" y="5333996"/>
            <a:ext cx="457200"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471" name="Rectangle 15">
            <a:extLst>
              <a:ext uri="{FF2B5EF4-FFF2-40B4-BE49-F238E27FC236}">
                <a16:creationId xmlns:a16="http://schemas.microsoft.com/office/drawing/2014/main" id="{6CC5766C-E22F-E542-9307-BD66CD9B19C5}"/>
              </a:ext>
            </a:extLst>
          </p:cNvPr>
          <p:cNvSpPr>
            <a:spLocks noChangeArrowheads="1"/>
          </p:cNvSpPr>
          <p:nvPr>
            <p:custDataLst>
              <p:tags r:id="rId14"/>
            </p:custDataLst>
          </p:nvPr>
        </p:nvSpPr>
        <p:spPr bwMode="auto">
          <a:xfrm>
            <a:off x="9815514" y="5181596"/>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disk</a:t>
            </a:r>
          </a:p>
        </p:txBody>
      </p:sp>
      <p:sp>
        <p:nvSpPr>
          <p:cNvPr id="19472" name="Rectangle 16">
            <a:extLst>
              <a:ext uri="{FF2B5EF4-FFF2-40B4-BE49-F238E27FC236}">
                <a16:creationId xmlns:a16="http://schemas.microsoft.com/office/drawing/2014/main" id="{0E43A5DF-B6B1-7148-8186-9F50F1042BEB}"/>
              </a:ext>
            </a:extLst>
          </p:cNvPr>
          <p:cNvSpPr>
            <a:spLocks noChangeArrowheads="1"/>
          </p:cNvSpPr>
          <p:nvPr>
            <p:custDataLst>
              <p:tags r:id="rId15"/>
            </p:custDataLst>
          </p:nvPr>
        </p:nvSpPr>
        <p:spPr bwMode="auto">
          <a:xfrm>
            <a:off x="3787040" y="1149351"/>
            <a:ext cx="629982"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FF0000"/>
                </a:solidFill>
              </a:rPr>
              <a:t>small</a:t>
            </a:r>
          </a:p>
        </p:txBody>
      </p:sp>
      <p:sp>
        <p:nvSpPr>
          <p:cNvPr id="19473" name="Rectangle 17">
            <a:extLst>
              <a:ext uri="{FF2B5EF4-FFF2-40B4-BE49-F238E27FC236}">
                <a16:creationId xmlns:a16="http://schemas.microsoft.com/office/drawing/2014/main" id="{13625199-F391-4A4B-8C8F-4DFD9639AA39}"/>
              </a:ext>
            </a:extLst>
          </p:cNvPr>
          <p:cNvSpPr>
            <a:spLocks noChangeArrowheads="1"/>
          </p:cNvSpPr>
          <p:nvPr>
            <p:custDataLst>
              <p:tags r:id="rId16"/>
            </p:custDataLst>
          </p:nvPr>
        </p:nvSpPr>
        <p:spPr bwMode="auto">
          <a:xfrm>
            <a:off x="3328897" y="1453061"/>
            <a:ext cx="1434689"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FF0000"/>
                </a:solidFill>
              </a:rPr>
              <a:t>expensive $/bit</a:t>
            </a:r>
          </a:p>
        </p:txBody>
      </p:sp>
      <p:sp>
        <p:nvSpPr>
          <p:cNvPr id="19474" name="Rectangle 18">
            <a:extLst>
              <a:ext uri="{FF2B5EF4-FFF2-40B4-BE49-F238E27FC236}">
                <a16:creationId xmlns:a16="http://schemas.microsoft.com/office/drawing/2014/main" id="{963E262F-90F4-1641-B733-BCD890CE51EA}"/>
              </a:ext>
            </a:extLst>
          </p:cNvPr>
          <p:cNvSpPr>
            <a:spLocks noChangeArrowheads="1"/>
          </p:cNvSpPr>
          <p:nvPr>
            <p:custDataLst>
              <p:tags r:id="rId17"/>
            </p:custDataLst>
          </p:nvPr>
        </p:nvSpPr>
        <p:spPr bwMode="auto">
          <a:xfrm>
            <a:off x="1366727" y="5101331"/>
            <a:ext cx="1091647"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009900"/>
                </a:solidFill>
              </a:rPr>
              <a:t>cheap $/bit</a:t>
            </a:r>
          </a:p>
        </p:txBody>
      </p:sp>
      <p:sp>
        <p:nvSpPr>
          <p:cNvPr id="19475" name="Rectangle 19">
            <a:extLst>
              <a:ext uri="{FF2B5EF4-FFF2-40B4-BE49-F238E27FC236}">
                <a16:creationId xmlns:a16="http://schemas.microsoft.com/office/drawing/2014/main" id="{B1117ACD-A611-6F40-A350-4BAA1D9F5FF0}"/>
              </a:ext>
            </a:extLst>
          </p:cNvPr>
          <p:cNvSpPr>
            <a:spLocks noChangeArrowheads="1"/>
          </p:cNvSpPr>
          <p:nvPr>
            <p:custDataLst>
              <p:tags r:id="rId18"/>
            </p:custDataLst>
          </p:nvPr>
        </p:nvSpPr>
        <p:spPr bwMode="auto">
          <a:xfrm>
            <a:off x="1595327" y="4720331"/>
            <a:ext cx="4456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9900"/>
                </a:solidFill>
              </a:rPr>
              <a:t>big</a:t>
            </a:r>
          </a:p>
        </p:txBody>
      </p:sp>
      <p:sp>
        <p:nvSpPr>
          <p:cNvPr id="19476" name="Rectangle 20">
            <a:extLst>
              <a:ext uri="{FF2B5EF4-FFF2-40B4-BE49-F238E27FC236}">
                <a16:creationId xmlns:a16="http://schemas.microsoft.com/office/drawing/2014/main" id="{4E4673D6-5D98-6F43-8C33-02053966E820}"/>
              </a:ext>
            </a:extLst>
          </p:cNvPr>
          <p:cNvSpPr>
            <a:spLocks noChangeArrowheads="1"/>
          </p:cNvSpPr>
          <p:nvPr>
            <p:custDataLst>
              <p:tags r:id="rId19"/>
            </p:custDataLst>
          </p:nvPr>
        </p:nvSpPr>
        <p:spPr bwMode="auto">
          <a:xfrm>
            <a:off x="3459219" y="5930930"/>
            <a:ext cx="5273561" cy="45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Pct val="100000"/>
              <a:buNone/>
            </a:pPr>
            <a:r>
              <a:rPr lang="en-US" altLang="en-US" i="1" dirty="0">
                <a:solidFill>
                  <a:srgbClr val="7030A0"/>
                </a:solidFill>
                <a:latin typeface="Seravek" panose="020B0503040000020004" pitchFamily="34" charset="0"/>
              </a:rPr>
              <a:t>so then where is my program and data??</a:t>
            </a:r>
          </a:p>
        </p:txBody>
      </p:sp>
      <p:sp>
        <p:nvSpPr>
          <p:cNvPr id="19477" name="Rectangle 21">
            <a:extLst>
              <a:ext uri="{FF2B5EF4-FFF2-40B4-BE49-F238E27FC236}">
                <a16:creationId xmlns:a16="http://schemas.microsoft.com/office/drawing/2014/main" id="{1B17FCE9-6E8D-B94A-83BC-91724DC1B611}"/>
              </a:ext>
            </a:extLst>
          </p:cNvPr>
          <p:cNvSpPr>
            <a:spLocks noChangeArrowheads="1"/>
          </p:cNvSpPr>
          <p:nvPr>
            <p:custDataLst>
              <p:tags r:id="rId20"/>
            </p:custDataLst>
          </p:nvPr>
        </p:nvSpPr>
        <p:spPr bwMode="auto">
          <a:xfrm>
            <a:off x="3810000" y="1800225"/>
            <a:ext cx="480902"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9900"/>
                </a:solidFill>
              </a:rPr>
              <a:t>fast</a:t>
            </a:r>
          </a:p>
        </p:txBody>
      </p:sp>
      <p:sp>
        <p:nvSpPr>
          <p:cNvPr id="19478" name="Rectangle 22">
            <a:extLst>
              <a:ext uri="{FF2B5EF4-FFF2-40B4-BE49-F238E27FC236}">
                <a16:creationId xmlns:a16="http://schemas.microsoft.com/office/drawing/2014/main" id="{FF5DD263-2C23-E24D-9C8C-E99CCEFF796B}"/>
              </a:ext>
            </a:extLst>
          </p:cNvPr>
          <p:cNvSpPr>
            <a:spLocks noChangeArrowheads="1"/>
          </p:cNvSpPr>
          <p:nvPr>
            <p:custDataLst>
              <p:tags r:id="rId21"/>
            </p:custDataLst>
          </p:nvPr>
        </p:nvSpPr>
        <p:spPr bwMode="auto">
          <a:xfrm>
            <a:off x="1609615" y="5406131"/>
            <a:ext cx="57067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FF0000"/>
                </a:solidFill>
              </a:rPr>
              <a:t>slow</a:t>
            </a:r>
          </a:p>
        </p:txBody>
      </p:sp>
      <p:sp>
        <p:nvSpPr>
          <p:cNvPr id="19479" name="Rectangle 4">
            <a:extLst>
              <a:ext uri="{FF2B5EF4-FFF2-40B4-BE49-F238E27FC236}">
                <a16:creationId xmlns:a16="http://schemas.microsoft.com/office/drawing/2014/main" id="{F2409F06-B71B-934B-A207-97D1A6224D3E}"/>
              </a:ext>
            </a:extLst>
          </p:cNvPr>
          <p:cNvSpPr>
            <a:spLocks noChangeArrowheads="1"/>
          </p:cNvSpPr>
          <p:nvPr>
            <p:custDataLst>
              <p:tags r:id="rId22"/>
            </p:custDataLst>
          </p:nvPr>
        </p:nvSpPr>
        <p:spPr bwMode="auto">
          <a:xfrm>
            <a:off x="5187951" y="1835152"/>
            <a:ext cx="1268413" cy="403225"/>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memory</a:t>
            </a:r>
          </a:p>
        </p:txBody>
      </p:sp>
    </p:spTree>
    <p:extLst>
      <p:ext uri="{BB962C8B-B14F-4D97-AF65-F5344CB8AC3E}">
        <p14:creationId xmlns:p14="http://schemas.microsoft.com/office/powerpoint/2010/main" val="3440639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Distribution</a:t>
            </a:r>
          </a:p>
        </p:txBody>
      </p:sp>
      <p:sp>
        <p:nvSpPr>
          <p:cNvPr id="3" name="Content Placeholder 2"/>
          <p:cNvSpPr>
            <a:spLocks noGrp="1"/>
          </p:cNvSpPr>
          <p:nvPr>
            <p:ph idx="1"/>
          </p:nvPr>
        </p:nvSpPr>
        <p:spPr>
          <a:xfrm>
            <a:off x="838200" y="1355559"/>
            <a:ext cx="10515600" cy="833460"/>
          </a:xfrm>
        </p:spPr>
        <p:txBody>
          <a:bodyPr/>
          <a:lstStyle/>
          <a:p>
            <a:r>
              <a:rPr lang="en-US" dirty="0"/>
              <a:t>It is opposite of loop fusion</a:t>
            </a:r>
          </a:p>
        </p:txBody>
      </p:sp>
      <p:sp>
        <p:nvSpPr>
          <p:cNvPr id="4" name="Text Box 4"/>
          <p:cNvSpPr txBox="1">
            <a:spLocks noChangeArrowheads="1"/>
          </p:cNvSpPr>
          <p:nvPr/>
        </p:nvSpPr>
        <p:spPr bwMode="auto">
          <a:xfrm>
            <a:off x="7772808" y="2291258"/>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Distributed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p:txBody>
      </p:sp>
      <p:sp>
        <p:nvSpPr>
          <p:cNvPr id="5" name="Text Box 5"/>
          <p:cNvSpPr txBox="1">
            <a:spLocks noChangeArrowheads="1"/>
          </p:cNvSpPr>
          <p:nvPr/>
        </p:nvSpPr>
        <p:spPr bwMode="auto">
          <a:xfrm>
            <a:off x="992766" y="2348305"/>
            <a:ext cx="3108543" cy="1692771"/>
          </a:xfrm>
          <a:prstGeom prst="rect">
            <a:avLst/>
          </a:prstGeom>
          <a:noFill/>
          <a:ln w="12700">
            <a:solidFill>
              <a:schemeClr val="tx1"/>
            </a:solidFill>
            <a:miter lim="800000"/>
            <a:headEnd/>
            <a:tailEnd/>
          </a:ln>
          <a:effectLst/>
        </p:spPr>
        <p:txBody>
          <a:bodyPr wrap="none" anchor="ctr">
            <a:spAutoFit/>
          </a:bodyPr>
          <a:lstStyle/>
          <a:p>
            <a:pPr algn="l"/>
            <a:r>
              <a:rPr lang="en-GB" sz="2400" i="1" dirty="0"/>
              <a:t>Original loops:</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b[</a:t>
            </a:r>
            <a:r>
              <a:rPr lang="en-GB" sz="2000" dirty="0" err="1">
                <a:latin typeface="Courier New" pitchFamily="49" charset="0"/>
              </a:rPr>
              <a:t>i</a:t>
            </a:r>
            <a:r>
              <a:rPr lang="en-GB" sz="2000" dirty="0">
                <a:latin typeface="Courier New" pitchFamily="49" charset="0"/>
              </a:rPr>
              <a:t>] + 10</a:t>
            </a:r>
          </a:p>
          <a:p>
            <a:pPr algn="l"/>
            <a:r>
              <a:rPr lang="en-GB" sz="2000" dirty="0">
                <a:latin typeface="Courier New" pitchFamily="49" charset="0"/>
              </a:rPr>
              <a:t>   c[</a:t>
            </a:r>
            <a:r>
              <a:rPr lang="en-GB" sz="2000" dirty="0" err="1">
                <a:latin typeface="Courier New" pitchFamily="49" charset="0"/>
              </a:rPr>
              <a:t>i</a:t>
            </a:r>
            <a:r>
              <a:rPr lang="en-GB" sz="2000" dirty="0">
                <a:latin typeface="Courier New" pitchFamily="49" charset="0"/>
              </a:rPr>
              <a:t>] = a[</a:t>
            </a:r>
            <a:r>
              <a:rPr lang="en-GB" sz="2000" dirty="0" err="1">
                <a:latin typeface="Courier New" pitchFamily="49" charset="0"/>
              </a:rPr>
              <a:t>i</a:t>
            </a:r>
            <a:r>
              <a:rPr lang="en-GB" sz="2000" dirty="0">
                <a:latin typeface="Courier New" pitchFamily="49" charset="0"/>
              </a:rPr>
              <a:t>]*2</a:t>
            </a:r>
          </a:p>
          <a:p>
            <a:pPr algn="l"/>
            <a:r>
              <a:rPr lang="en-GB" sz="2000" dirty="0">
                <a:latin typeface="Courier New" pitchFamily="49" charset="0"/>
              </a:rPr>
              <a:t>}</a:t>
            </a:r>
          </a:p>
        </p:txBody>
      </p:sp>
      <p:sp>
        <p:nvSpPr>
          <p:cNvPr id="6" name="Right Arrow 5"/>
          <p:cNvSpPr/>
          <p:nvPr/>
        </p:nvSpPr>
        <p:spPr>
          <a:xfrm>
            <a:off x="5008989" y="2808072"/>
            <a:ext cx="1850315" cy="978946"/>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Content Placeholder 2"/>
          <p:cNvSpPr txBox="1">
            <a:spLocks/>
          </p:cNvSpPr>
          <p:nvPr/>
        </p:nvSpPr>
        <p:spPr>
          <a:xfrm>
            <a:off x="949036" y="4916177"/>
            <a:ext cx="10515600" cy="833460"/>
          </a:xfrm>
          <a:prstGeom prst="rect">
            <a:avLst/>
          </a:prstGeom>
        </p:spPr>
        <p:txBody>
          <a:bodyPr vert="horz" lIns="91440" tIns="45720" rIns="91440" bIns="45720" rtlCol="0">
            <a:normAutofit fontScale="9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It can</a:t>
            </a:r>
            <a:r>
              <a:rPr kumimoji="0" lang="en-US" sz="2800" b="0" i="0" u="none" strike="noStrike" kern="1200" cap="none" spc="0" normalizeH="0" noProof="0" dirty="0">
                <a:ln>
                  <a:noFill/>
                </a:ln>
                <a:solidFill>
                  <a:schemeClr val="tx1"/>
                </a:solidFill>
                <a:effectLst/>
                <a:uLnTx/>
                <a:uFillTx/>
                <a:latin typeface="+mn-lt"/>
                <a:ea typeface="+mn-ea"/>
                <a:cs typeface="+mn-cs"/>
              </a:rPr>
              <a:t> improve locality </a:t>
            </a:r>
            <a:r>
              <a:rPr lang="en-US" sz="2800" dirty="0"/>
              <a:t>in multi-core processing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t>It can improve hardware prefetch by separating different data streams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Slide Number Placeholder 7"/>
          <p:cNvSpPr>
            <a:spLocks noGrp="1"/>
          </p:cNvSpPr>
          <p:nvPr>
            <p:ph type="sldNum" sz="quarter" idx="12"/>
          </p:nvPr>
        </p:nvSpPr>
        <p:spPr/>
        <p:txBody>
          <a:bodyPr/>
          <a:lstStyle/>
          <a:p>
            <a:fld id="{57733F94-BD4E-45B7-8984-807B972C88CC}" type="slidenum">
              <a:rPr lang="en-US" smtClean="0"/>
              <a:pPr/>
              <a:t>110</a:t>
            </a:fld>
            <a:endParaRPr lang="en-US"/>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B3112EFB-C8BC-4446-9B0D-4AC44A68D648}"/>
                  </a:ext>
                </a:extLst>
              </p14:cNvPr>
              <p14:cNvContentPartPr/>
              <p14:nvPr/>
            </p14:nvContentPartPr>
            <p14:xfrm>
              <a:off x="3848040" y="1542960"/>
              <a:ext cx="4699440" cy="3746880"/>
            </p14:xfrm>
          </p:contentPart>
        </mc:Choice>
        <mc:Fallback xmlns="">
          <p:pic>
            <p:nvPicPr>
              <p:cNvPr id="9" name="Ink 8">
                <a:extLst>
                  <a:ext uri="{FF2B5EF4-FFF2-40B4-BE49-F238E27FC236}">
                    <a16:creationId xmlns:a16="http://schemas.microsoft.com/office/drawing/2014/main" id="{B3112EFB-C8BC-4446-9B0D-4AC44A68D648}"/>
                  </a:ext>
                </a:extLst>
              </p:cNvPr>
              <p:cNvPicPr/>
              <p:nvPr/>
            </p:nvPicPr>
            <p:blipFill>
              <a:blip r:embed="rId3"/>
              <a:stretch>
                <a:fillRect/>
              </a:stretch>
            </p:blipFill>
            <p:spPr>
              <a:xfrm>
                <a:off x="3838680" y="1533600"/>
                <a:ext cx="4718160" cy="3765600"/>
              </a:xfrm>
              <a:prstGeom prst="rect">
                <a:avLst/>
              </a:prstGeom>
            </p:spPr>
          </p:pic>
        </mc:Fallback>
      </mc:AlternateContent>
    </p:spTree>
    <p:extLst>
      <p:ext uri="{BB962C8B-B14F-4D97-AF65-F5344CB8AC3E}">
        <p14:creationId xmlns:p14="http://schemas.microsoft.com/office/powerpoint/2010/main" val="18711769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Invariant Computations </a:t>
            </a:r>
          </a:p>
        </p:txBody>
      </p:sp>
      <p:sp>
        <p:nvSpPr>
          <p:cNvPr id="3" name="Content Placeholder 2"/>
          <p:cNvSpPr>
            <a:spLocks noGrp="1"/>
          </p:cNvSpPr>
          <p:nvPr>
            <p:ph idx="1"/>
          </p:nvPr>
        </p:nvSpPr>
        <p:spPr/>
        <p:txBody>
          <a:bodyPr/>
          <a:lstStyle/>
          <a:p>
            <a:r>
              <a:rPr lang="en-US" dirty="0"/>
              <a:t>Calculations that do not change between loop iterations</a:t>
            </a:r>
          </a:p>
          <a:p>
            <a:r>
              <a:rPr lang="en-US" dirty="0"/>
              <a:t>Can be moved outside a loop</a:t>
            </a:r>
          </a:p>
        </p:txBody>
      </p:sp>
      <p:sp>
        <p:nvSpPr>
          <p:cNvPr id="4" name="Text Box 4"/>
          <p:cNvSpPr txBox="1">
            <a:spLocks noChangeArrowheads="1"/>
          </p:cNvSpPr>
          <p:nvPr/>
        </p:nvSpPr>
        <p:spPr bwMode="auto">
          <a:xfrm>
            <a:off x="499171" y="3444161"/>
            <a:ext cx="4801314" cy="1077218"/>
          </a:xfrm>
          <a:prstGeom prst="rect">
            <a:avLst/>
          </a:prstGeom>
          <a:noFill/>
          <a:ln w="12700">
            <a:solidFill>
              <a:schemeClr val="tx1"/>
            </a:solidFill>
            <a:miter lim="800000"/>
            <a:headEnd/>
            <a:tailEnd/>
          </a:ln>
          <a:effectLst/>
        </p:spPr>
        <p:txBody>
          <a:bodyPr wrap="none" anchor="ctr">
            <a:spAutoFit/>
          </a:bodyPr>
          <a:lstStyle/>
          <a:p>
            <a:pPr algn="l"/>
            <a:r>
              <a:rPr lang="en-GB" sz="2400" i="1" dirty="0"/>
              <a:t>Original loop:</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a:t>
            </a:r>
            <a:r>
              <a:rPr lang="en-GB" sz="2000" dirty="0" err="1">
                <a:latin typeface="Courier New" pitchFamily="49" charset="0"/>
              </a:rPr>
              <a:t>i</a:t>
            </a:r>
            <a:r>
              <a:rPr lang="en-GB" sz="2000" dirty="0">
                <a:latin typeface="Courier New" pitchFamily="49" charset="0"/>
              </a:rPr>
              <a:t>* (SOME_NUMBER/100)</a:t>
            </a:r>
          </a:p>
        </p:txBody>
      </p:sp>
      <p:sp>
        <p:nvSpPr>
          <p:cNvPr id="5" name="Text Box 4"/>
          <p:cNvSpPr txBox="1">
            <a:spLocks noChangeArrowheads="1"/>
          </p:cNvSpPr>
          <p:nvPr/>
        </p:nvSpPr>
        <p:spPr bwMode="auto">
          <a:xfrm>
            <a:off x="6789135" y="3402598"/>
            <a:ext cx="3416320" cy="1077218"/>
          </a:xfrm>
          <a:prstGeom prst="rect">
            <a:avLst/>
          </a:prstGeom>
          <a:noFill/>
          <a:ln w="12700">
            <a:solidFill>
              <a:schemeClr val="tx1"/>
            </a:solidFill>
            <a:miter lim="800000"/>
            <a:headEnd/>
            <a:tailEnd/>
          </a:ln>
          <a:effectLst/>
        </p:spPr>
        <p:txBody>
          <a:bodyPr wrap="none" anchor="ctr">
            <a:spAutoFit/>
          </a:bodyPr>
          <a:lstStyle/>
          <a:p>
            <a:pPr algn="l"/>
            <a:r>
              <a:rPr lang="en-GB" sz="2400" i="1" dirty="0"/>
              <a:t>Transformed loop:</a:t>
            </a:r>
            <a:endParaRPr lang="en-GB" sz="2000" dirty="0">
              <a:latin typeface="Courier New" pitchFamily="49" charset="0"/>
            </a:endParaRPr>
          </a:p>
          <a:p>
            <a:pPr algn="l"/>
            <a:r>
              <a:rPr lang="en-GB" sz="2000" dirty="0">
                <a:latin typeface="Courier New" pitchFamily="49" charset="0"/>
              </a:rPr>
              <a:t>for(</a:t>
            </a:r>
            <a:r>
              <a:rPr lang="en-GB" sz="2000" dirty="0" err="1">
                <a:latin typeface="Courier New" pitchFamily="49" charset="0"/>
              </a:rPr>
              <a:t>i</a:t>
            </a:r>
            <a:r>
              <a:rPr lang="en-GB" sz="2000" dirty="0">
                <a:latin typeface="Courier New" pitchFamily="49" charset="0"/>
              </a:rPr>
              <a:t>=0; </a:t>
            </a:r>
            <a:r>
              <a:rPr lang="en-GB" sz="2000" dirty="0" err="1">
                <a:latin typeface="Courier New" pitchFamily="49" charset="0"/>
              </a:rPr>
              <a:t>i</a:t>
            </a:r>
            <a:r>
              <a:rPr lang="en-GB" sz="2000" dirty="0">
                <a:latin typeface="Courier New" pitchFamily="49" charset="0"/>
              </a:rPr>
              <a:t>&lt;N; </a:t>
            </a:r>
            <a:r>
              <a:rPr lang="en-GB" sz="2000" dirty="0" err="1">
                <a:latin typeface="Courier New" pitchFamily="49" charset="0"/>
              </a:rPr>
              <a:t>i</a:t>
            </a:r>
            <a:r>
              <a:rPr lang="en-GB" sz="2000" dirty="0">
                <a:latin typeface="Courier New" pitchFamily="49" charset="0"/>
              </a:rPr>
              <a:t>++)</a:t>
            </a:r>
          </a:p>
          <a:p>
            <a:pPr algn="l"/>
            <a:r>
              <a:rPr lang="en-GB" sz="2000" dirty="0">
                <a:latin typeface="Courier New" pitchFamily="49" charset="0"/>
              </a:rPr>
              <a:t>   a[</a:t>
            </a:r>
            <a:r>
              <a:rPr lang="en-GB" sz="2000" dirty="0" err="1">
                <a:latin typeface="Courier New" pitchFamily="49" charset="0"/>
              </a:rPr>
              <a:t>i</a:t>
            </a:r>
            <a:r>
              <a:rPr lang="en-GB" sz="2000" dirty="0">
                <a:latin typeface="Courier New" pitchFamily="49" charset="0"/>
              </a:rPr>
              <a:t>] = </a:t>
            </a:r>
            <a:r>
              <a:rPr lang="en-GB" sz="2000" dirty="0" err="1">
                <a:latin typeface="Courier New" pitchFamily="49" charset="0"/>
              </a:rPr>
              <a:t>i</a:t>
            </a:r>
            <a:r>
              <a:rPr lang="en-GB" sz="2000" dirty="0">
                <a:latin typeface="Courier New" pitchFamily="49" charset="0"/>
              </a:rPr>
              <a:t>* </a:t>
            </a:r>
            <a:r>
              <a:rPr lang="en-GB" sz="2000" dirty="0" err="1">
                <a:latin typeface="Courier New" pitchFamily="49" charset="0"/>
              </a:rPr>
              <a:t>funct</a:t>
            </a:r>
            <a:r>
              <a:rPr lang="en-GB" sz="2000" dirty="0">
                <a:latin typeface="Courier New" pitchFamily="49" charset="0"/>
              </a:rPr>
              <a:t>();</a:t>
            </a:r>
          </a:p>
        </p:txBody>
      </p:sp>
      <p:sp>
        <p:nvSpPr>
          <p:cNvPr id="6" name="Slide Number Placeholder 5"/>
          <p:cNvSpPr>
            <a:spLocks noGrp="1"/>
          </p:cNvSpPr>
          <p:nvPr>
            <p:ph type="sldNum" sz="quarter" idx="12"/>
          </p:nvPr>
        </p:nvSpPr>
        <p:spPr/>
        <p:txBody>
          <a:bodyPr/>
          <a:lstStyle/>
          <a:p>
            <a:fld id="{57733F94-BD4E-45B7-8984-807B972C88CC}" type="slidenum">
              <a:rPr lang="en-US" smtClean="0"/>
              <a:pPr/>
              <a:t>111</a:t>
            </a:fld>
            <a:endParaRPr lang="en-US"/>
          </a:p>
        </p:txBody>
      </p:sp>
    </p:spTree>
    <p:extLst>
      <p:ext uri="{BB962C8B-B14F-4D97-AF65-F5344CB8AC3E}">
        <p14:creationId xmlns:p14="http://schemas.microsoft.com/office/powerpoint/2010/main" val="7642687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 Unrolling</a:t>
            </a:r>
          </a:p>
        </p:txBody>
      </p:sp>
      <p:sp>
        <p:nvSpPr>
          <p:cNvPr id="6" name="Right Arrow 5"/>
          <p:cNvSpPr/>
          <p:nvPr/>
        </p:nvSpPr>
        <p:spPr>
          <a:xfrm>
            <a:off x="4181139" y="2775094"/>
            <a:ext cx="1914861" cy="1032734"/>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Slide Number Placeholder 6"/>
          <p:cNvSpPr>
            <a:spLocks noGrp="1"/>
          </p:cNvSpPr>
          <p:nvPr>
            <p:ph type="sldNum" sz="quarter" idx="12"/>
          </p:nvPr>
        </p:nvSpPr>
        <p:spPr/>
        <p:txBody>
          <a:bodyPr/>
          <a:lstStyle/>
          <a:p>
            <a:fld id="{57733F94-BD4E-45B7-8984-807B972C88CC}" type="slidenum">
              <a:rPr lang="en-US" smtClean="0"/>
              <a:pPr/>
              <a:t>112</a:t>
            </a:fld>
            <a:endParaRPr lang="en-US"/>
          </a:p>
        </p:txBody>
      </p:sp>
      <p:sp>
        <p:nvSpPr>
          <p:cNvPr id="8" name="Text Box 4">
            <a:extLst>
              <a:ext uri="{FF2B5EF4-FFF2-40B4-BE49-F238E27FC236}">
                <a16:creationId xmlns:a16="http://schemas.microsoft.com/office/drawing/2014/main" id="{9BC177EF-F766-4573-BA1F-7FD5CB3ADD47}"/>
              </a:ext>
            </a:extLst>
          </p:cNvPr>
          <p:cNvSpPr txBox="1">
            <a:spLocks noChangeArrowheads="1"/>
          </p:cNvSpPr>
          <p:nvPr/>
        </p:nvSpPr>
        <p:spPr bwMode="auto">
          <a:xfrm>
            <a:off x="519295" y="1931607"/>
            <a:ext cx="2730491" cy="2677656"/>
          </a:xfrm>
          <a:prstGeom prst="rect">
            <a:avLst/>
          </a:prstGeom>
          <a:noFill/>
          <a:ln w="12700">
            <a:solidFill>
              <a:schemeClr val="tx1"/>
            </a:solidFill>
            <a:miter lim="800000"/>
            <a:headEnd/>
            <a:tailEnd/>
          </a:ln>
          <a:effectLst/>
        </p:spPr>
        <p:txBody>
          <a:bodyPr wrap="none" anchor="ctr">
            <a:spAutoFit/>
          </a:bodyPr>
          <a:lstStyle/>
          <a:p>
            <a:r>
              <a:rPr lang="en-GB" sz="2400" i="1" dirty="0"/>
              <a:t>void foo(</a:t>
            </a:r>
          </a:p>
          <a:p>
            <a:r>
              <a:rPr lang="en-GB" sz="2400" i="1" dirty="0"/>
              <a:t>  int A[8],</a:t>
            </a:r>
          </a:p>
          <a:p>
            <a:r>
              <a:rPr lang="en-GB" sz="2400" i="1" dirty="0"/>
              <a:t>  int B[8]) {  </a:t>
            </a:r>
          </a:p>
          <a:p>
            <a:r>
              <a:rPr lang="en-GB" sz="2400" i="1" dirty="0"/>
              <a:t>   for(int </a:t>
            </a:r>
            <a:r>
              <a:rPr lang="en-GB" sz="2400" i="1" dirty="0" err="1"/>
              <a:t>i</a:t>
            </a:r>
            <a:r>
              <a:rPr lang="en-GB" sz="2400" i="1" dirty="0"/>
              <a:t>=0;i&lt;8</a:t>
            </a:r>
            <a:r>
              <a:rPr lang="en-GB" sz="2400" i="1" dirty="0">
                <a:solidFill>
                  <a:srgbClr val="FF0000"/>
                </a:solidFill>
              </a:rPr>
              <a:t>;i++){</a:t>
            </a:r>
          </a:p>
          <a:p>
            <a:r>
              <a:rPr lang="en-GB" sz="2400" i="1" dirty="0"/>
              <a:t>     B[</a:t>
            </a:r>
            <a:r>
              <a:rPr lang="en-GB" sz="2400" i="1" dirty="0" err="1"/>
              <a:t>i</a:t>
            </a:r>
            <a:r>
              <a:rPr lang="en-GB" sz="2400" i="1" dirty="0"/>
              <a:t>]=A[</a:t>
            </a:r>
            <a:r>
              <a:rPr lang="en-GB" sz="2400" i="1" dirty="0" err="1"/>
              <a:t>i</a:t>
            </a:r>
            <a:r>
              <a:rPr lang="en-GB" sz="2400" i="1" dirty="0"/>
              <a:t>]*3;</a:t>
            </a:r>
          </a:p>
          <a:p>
            <a:r>
              <a:rPr lang="en-GB" sz="2400" i="1" dirty="0"/>
              <a:t>    }</a:t>
            </a:r>
          </a:p>
          <a:p>
            <a:r>
              <a:rPr lang="en-GB" sz="2400" i="1" dirty="0"/>
              <a:t>}</a:t>
            </a:r>
          </a:p>
        </p:txBody>
      </p:sp>
      <p:sp>
        <p:nvSpPr>
          <p:cNvPr id="9" name="Text Box 4">
            <a:extLst>
              <a:ext uri="{FF2B5EF4-FFF2-40B4-BE49-F238E27FC236}">
                <a16:creationId xmlns:a16="http://schemas.microsoft.com/office/drawing/2014/main" id="{5D216AFB-938F-4B28-9811-492023D47CEA}"/>
              </a:ext>
            </a:extLst>
          </p:cNvPr>
          <p:cNvSpPr txBox="1">
            <a:spLocks noChangeArrowheads="1"/>
          </p:cNvSpPr>
          <p:nvPr/>
        </p:nvSpPr>
        <p:spPr bwMode="auto">
          <a:xfrm>
            <a:off x="6613769" y="1669741"/>
            <a:ext cx="2952668" cy="3416320"/>
          </a:xfrm>
          <a:prstGeom prst="rect">
            <a:avLst/>
          </a:prstGeom>
          <a:noFill/>
          <a:ln w="12700">
            <a:solidFill>
              <a:schemeClr val="tx1"/>
            </a:solidFill>
            <a:miter lim="800000"/>
            <a:headEnd/>
            <a:tailEnd/>
          </a:ln>
          <a:effectLst/>
        </p:spPr>
        <p:txBody>
          <a:bodyPr wrap="none" anchor="ctr">
            <a:spAutoFit/>
          </a:bodyPr>
          <a:lstStyle/>
          <a:p>
            <a:r>
              <a:rPr lang="nn-NO" sz="2400" i="1" dirty="0"/>
              <a:t>void foo(</a:t>
            </a:r>
          </a:p>
          <a:p>
            <a:r>
              <a:rPr lang="nn-NO" sz="2400" i="1" dirty="0"/>
              <a:t>  int A[8],</a:t>
            </a:r>
          </a:p>
          <a:p>
            <a:r>
              <a:rPr lang="nn-NO" sz="2400" i="1" dirty="0"/>
              <a:t>  int B[8]) {  </a:t>
            </a:r>
          </a:p>
          <a:p>
            <a:r>
              <a:rPr lang="nn-NO" sz="2400" i="1" dirty="0"/>
              <a:t>   for(int i=0;i&lt;8;</a:t>
            </a:r>
            <a:r>
              <a:rPr lang="nn-NO" sz="2400" i="1" dirty="0">
                <a:solidFill>
                  <a:srgbClr val="FF0000"/>
                </a:solidFill>
              </a:rPr>
              <a:t> i+=2</a:t>
            </a:r>
            <a:r>
              <a:rPr lang="nn-NO" sz="2400" i="1" dirty="0"/>
              <a:t>){</a:t>
            </a:r>
          </a:p>
          <a:p>
            <a:r>
              <a:rPr lang="nn-NO" sz="2400" i="1" dirty="0"/>
              <a:t>     B[i]=A[i]*3;</a:t>
            </a:r>
          </a:p>
          <a:p>
            <a:r>
              <a:rPr lang="nn-NO" sz="2400" i="1" dirty="0"/>
              <a:t>     B[i+1]=A[i+1]*3;</a:t>
            </a:r>
          </a:p>
          <a:p>
            <a:r>
              <a:rPr lang="nn-NO" sz="2400" i="1" dirty="0"/>
              <a:t>    }</a:t>
            </a:r>
          </a:p>
          <a:p>
            <a:r>
              <a:rPr lang="nn-NO" sz="2400" i="1" dirty="0"/>
              <a:t>}</a:t>
            </a:r>
          </a:p>
          <a:p>
            <a:endParaRPr lang="en-GB" sz="2400" i="1" dirty="0"/>
          </a:p>
        </p:txBody>
      </p:sp>
      <p:sp>
        <p:nvSpPr>
          <p:cNvPr id="10" name="Content Placeholder 2">
            <a:extLst>
              <a:ext uri="{FF2B5EF4-FFF2-40B4-BE49-F238E27FC236}">
                <a16:creationId xmlns:a16="http://schemas.microsoft.com/office/drawing/2014/main" id="{801F9AC3-B1DE-47BB-BC18-0ED36E052E30}"/>
              </a:ext>
            </a:extLst>
          </p:cNvPr>
          <p:cNvSpPr>
            <a:spLocks noGrp="1"/>
          </p:cNvSpPr>
          <p:nvPr>
            <p:ph idx="1"/>
          </p:nvPr>
        </p:nvSpPr>
        <p:spPr>
          <a:xfrm>
            <a:off x="907473" y="4639085"/>
            <a:ext cx="10515600" cy="1567751"/>
          </a:xfrm>
        </p:spPr>
        <p:txBody>
          <a:bodyPr/>
          <a:lstStyle/>
          <a:p>
            <a:r>
              <a:rPr lang="en-US" dirty="0"/>
              <a:t>Increases ILP </a:t>
            </a:r>
          </a:p>
          <a:p>
            <a:r>
              <a:rPr lang="en-US" dirty="0"/>
              <a:t>To reduce loop overhead instructions </a:t>
            </a:r>
          </a:p>
          <a:p>
            <a:r>
              <a:rPr lang="en-US" dirty="0"/>
              <a:t>Increases code size</a:t>
            </a:r>
          </a:p>
        </p:txBody>
      </p:sp>
    </p:spTree>
    <p:extLst>
      <p:ext uri="{BB962C8B-B14F-4D97-AF65-F5344CB8AC3E}">
        <p14:creationId xmlns:p14="http://schemas.microsoft.com/office/powerpoint/2010/main" val="143712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925AB-8C92-436D-BD41-0DC0E5851DE9}"/>
              </a:ext>
            </a:extLst>
          </p:cNvPr>
          <p:cNvSpPr>
            <a:spLocks noGrp="1"/>
          </p:cNvSpPr>
          <p:nvPr>
            <p:ph type="title"/>
          </p:nvPr>
        </p:nvSpPr>
        <p:spPr/>
        <p:txBody>
          <a:bodyPr/>
          <a:lstStyle/>
          <a:p>
            <a:r>
              <a:rPr lang="en-US" dirty="0"/>
              <a:t>Dead Code Elimination</a:t>
            </a:r>
          </a:p>
        </p:txBody>
      </p:sp>
      <p:sp>
        <p:nvSpPr>
          <p:cNvPr id="4" name="Slide Number Placeholder 3">
            <a:extLst>
              <a:ext uri="{FF2B5EF4-FFF2-40B4-BE49-F238E27FC236}">
                <a16:creationId xmlns:a16="http://schemas.microsoft.com/office/drawing/2014/main" id="{E9F6EAFC-03D4-423D-B13D-5AAD635EE166}"/>
              </a:ext>
            </a:extLst>
          </p:cNvPr>
          <p:cNvSpPr>
            <a:spLocks noGrp="1"/>
          </p:cNvSpPr>
          <p:nvPr>
            <p:ph type="sldNum" sz="quarter" idx="12"/>
          </p:nvPr>
        </p:nvSpPr>
        <p:spPr/>
        <p:txBody>
          <a:bodyPr/>
          <a:lstStyle/>
          <a:p>
            <a:fld id="{57733F94-BD4E-45B7-8984-807B972C88CC}" type="slidenum">
              <a:rPr lang="en-US" smtClean="0"/>
              <a:pPr/>
              <a:t>113</a:t>
            </a:fld>
            <a:endParaRPr lang="en-US"/>
          </a:p>
        </p:txBody>
      </p:sp>
      <p:sp>
        <p:nvSpPr>
          <p:cNvPr id="6" name="Text Box 4">
            <a:extLst>
              <a:ext uri="{FF2B5EF4-FFF2-40B4-BE49-F238E27FC236}">
                <a16:creationId xmlns:a16="http://schemas.microsoft.com/office/drawing/2014/main" id="{413AD6DC-5CF5-4A3A-904E-46F8061EC02A}"/>
              </a:ext>
            </a:extLst>
          </p:cNvPr>
          <p:cNvSpPr txBox="1">
            <a:spLocks noChangeArrowheads="1"/>
          </p:cNvSpPr>
          <p:nvPr/>
        </p:nvSpPr>
        <p:spPr bwMode="auto">
          <a:xfrm>
            <a:off x="1441622" y="1991143"/>
            <a:ext cx="4341342" cy="3139321"/>
          </a:xfrm>
          <a:prstGeom prst="rect">
            <a:avLst/>
          </a:prstGeom>
          <a:noFill/>
          <a:ln w="12700">
            <a:solidFill>
              <a:schemeClr val="tx1"/>
            </a:solidFill>
            <a:miter lim="800000"/>
            <a:headEnd/>
            <a:tailEnd/>
          </a:ln>
          <a:effectLst/>
        </p:spPr>
        <p:txBody>
          <a:bodyPr wrap="square" anchor="ctr">
            <a:spAutoFit/>
          </a:bodyPr>
          <a:lstStyle/>
          <a:p>
            <a:pPr algn="l"/>
            <a:r>
              <a:rPr lang="nn-NO" i="1" dirty="0"/>
              <a:t>int global;</a:t>
            </a:r>
          </a:p>
          <a:p>
            <a:pPr algn="l"/>
            <a:r>
              <a:rPr lang="nn-NO" i="1" dirty="0"/>
              <a:t>void f ()</a:t>
            </a:r>
          </a:p>
          <a:p>
            <a:pPr algn="l"/>
            <a:r>
              <a:rPr lang="nn-NO" i="1" dirty="0"/>
              <a:t>{</a:t>
            </a:r>
          </a:p>
          <a:p>
            <a:pPr algn="l"/>
            <a:r>
              <a:rPr lang="nn-NO" i="1" dirty="0"/>
              <a:t>  int i;</a:t>
            </a:r>
          </a:p>
          <a:p>
            <a:pPr algn="l"/>
            <a:r>
              <a:rPr lang="nn-NO" i="1" dirty="0"/>
              <a:t>  i = 1;               /* dead store */</a:t>
            </a:r>
          </a:p>
          <a:p>
            <a:pPr algn="l"/>
            <a:r>
              <a:rPr lang="nn-NO" i="1" dirty="0"/>
              <a:t>  global = 1;     /* dead store */</a:t>
            </a:r>
          </a:p>
          <a:p>
            <a:pPr algn="l"/>
            <a:r>
              <a:rPr lang="nn-NO" i="1" dirty="0"/>
              <a:t>  global = 2;</a:t>
            </a:r>
          </a:p>
          <a:p>
            <a:pPr algn="l"/>
            <a:r>
              <a:rPr lang="nn-NO" i="1" dirty="0"/>
              <a:t>  return;</a:t>
            </a:r>
          </a:p>
          <a:p>
            <a:pPr algn="l"/>
            <a:r>
              <a:rPr lang="nn-NO" i="1" dirty="0"/>
              <a:t>  global = 3;     /* unreachable */</a:t>
            </a:r>
          </a:p>
          <a:p>
            <a:pPr algn="l"/>
            <a:r>
              <a:rPr lang="nn-NO" i="1" dirty="0"/>
              <a:t>}</a:t>
            </a:r>
          </a:p>
          <a:p>
            <a:pPr algn="l"/>
            <a:r>
              <a:rPr lang="nn-NO" i="1" dirty="0"/>
              <a:t> </a:t>
            </a:r>
            <a:endParaRPr lang="en-US" i="1" dirty="0"/>
          </a:p>
        </p:txBody>
      </p:sp>
      <p:sp>
        <p:nvSpPr>
          <p:cNvPr id="8" name="Text Box 4">
            <a:extLst>
              <a:ext uri="{FF2B5EF4-FFF2-40B4-BE49-F238E27FC236}">
                <a16:creationId xmlns:a16="http://schemas.microsoft.com/office/drawing/2014/main" id="{A78299A0-8114-4AC5-B28B-EAC7B595C847}"/>
              </a:ext>
            </a:extLst>
          </p:cNvPr>
          <p:cNvSpPr txBox="1">
            <a:spLocks noChangeArrowheads="1"/>
          </p:cNvSpPr>
          <p:nvPr/>
        </p:nvSpPr>
        <p:spPr bwMode="auto">
          <a:xfrm>
            <a:off x="8259351" y="2441192"/>
            <a:ext cx="1769076" cy="1754326"/>
          </a:xfrm>
          <a:prstGeom prst="rect">
            <a:avLst/>
          </a:prstGeom>
          <a:noFill/>
          <a:ln w="12700">
            <a:solidFill>
              <a:schemeClr val="tx1"/>
            </a:solidFill>
            <a:miter lim="800000"/>
            <a:headEnd/>
            <a:tailEnd/>
          </a:ln>
          <a:effectLst/>
        </p:spPr>
        <p:txBody>
          <a:bodyPr wrap="square" anchor="ctr">
            <a:spAutoFit/>
          </a:bodyPr>
          <a:lstStyle/>
          <a:p>
            <a:pPr algn="l"/>
            <a:r>
              <a:rPr lang="en-US" i="1" dirty="0"/>
              <a:t>int global;</a:t>
            </a:r>
          </a:p>
          <a:p>
            <a:pPr algn="l"/>
            <a:r>
              <a:rPr lang="en-US" i="1" dirty="0"/>
              <a:t>void f ()</a:t>
            </a:r>
          </a:p>
          <a:p>
            <a:pPr algn="l"/>
            <a:r>
              <a:rPr lang="en-US" i="1" dirty="0"/>
              <a:t>{</a:t>
            </a:r>
          </a:p>
          <a:p>
            <a:pPr algn="l"/>
            <a:r>
              <a:rPr lang="en-US" i="1" dirty="0"/>
              <a:t>  global = 2;</a:t>
            </a:r>
          </a:p>
          <a:p>
            <a:pPr algn="l"/>
            <a:r>
              <a:rPr lang="en-US" i="1" dirty="0"/>
              <a:t>  return;</a:t>
            </a:r>
          </a:p>
          <a:p>
            <a:pPr algn="l"/>
            <a:r>
              <a:rPr lang="en-US" i="1" dirty="0"/>
              <a:t>}</a:t>
            </a:r>
          </a:p>
        </p:txBody>
      </p:sp>
      <p:sp>
        <p:nvSpPr>
          <p:cNvPr id="10" name="Right Arrow 5">
            <a:extLst>
              <a:ext uri="{FF2B5EF4-FFF2-40B4-BE49-F238E27FC236}">
                <a16:creationId xmlns:a16="http://schemas.microsoft.com/office/drawing/2014/main" id="{1247AA1F-01E5-44C5-AD19-FCB15AE6DD78}"/>
              </a:ext>
            </a:extLst>
          </p:cNvPr>
          <p:cNvSpPr/>
          <p:nvPr/>
        </p:nvSpPr>
        <p:spPr>
          <a:xfrm>
            <a:off x="6096000" y="2828882"/>
            <a:ext cx="1850315" cy="978946"/>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31935488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B6E3D-17B6-4249-B345-D86813AAFF40}"/>
              </a:ext>
            </a:extLst>
          </p:cNvPr>
          <p:cNvSpPr>
            <a:spLocks noGrp="1"/>
          </p:cNvSpPr>
          <p:nvPr>
            <p:ph type="title"/>
          </p:nvPr>
        </p:nvSpPr>
        <p:spPr/>
        <p:txBody>
          <a:bodyPr/>
          <a:lstStyle/>
          <a:p>
            <a:r>
              <a:rPr lang="en-US" dirty="0"/>
              <a:t>Constant Folding</a:t>
            </a:r>
          </a:p>
        </p:txBody>
      </p:sp>
      <p:sp>
        <p:nvSpPr>
          <p:cNvPr id="3" name="Content Placeholder 2">
            <a:extLst>
              <a:ext uri="{FF2B5EF4-FFF2-40B4-BE49-F238E27FC236}">
                <a16:creationId xmlns:a16="http://schemas.microsoft.com/office/drawing/2014/main" id="{C83B2747-BCA7-4E56-A5A9-DE426C6EC5AD}"/>
              </a:ext>
            </a:extLst>
          </p:cNvPr>
          <p:cNvSpPr>
            <a:spLocks noGrp="1"/>
          </p:cNvSpPr>
          <p:nvPr>
            <p:ph idx="1"/>
          </p:nvPr>
        </p:nvSpPr>
        <p:spPr>
          <a:xfrm>
            <a:off x="838200" y="1355559"/>
            <a:ext cx="10515600" cy="1093174"/>
          </a:xfrm>
        </p:spPr>
        <p:txBody>
          <a:bodyPr/>
          <a:lstStyle/>
          <a:p>
            <a:r>
              <a:rPr lang="en-US" dirty="0"/>
              <a:t>Evaluate constant expressions at compile time</a:t>
            </a:r>
          </a:p>
          <a:p>
            <a:r>
              <a:rPr lang="en-US" dirty="0"/>
              <a:t>Only possible when side-effect freeness guaranteed</a:t>
            </a:r>
          </a:p>
          <a:p>
            <a:endParaRPr lang="en-US" dirty="0"/>
          </a:p>
        </p:txBody>
      </p:sp>
      <p:sp>
        <p:nvSpPr>
          <p:cNvPr id="4" name="Slide Number Placeholder 3">
            <a:extLst>
              <a:ext uri="{FF2B5EF4-FFF2-40B4-BE49-F238E27FC236}">
                <a16:creationId xmlns:a16="http://schemas.microsoft.com/office/drawing/2014/main" id="{AA208086-03DA-4210-A7F7-0C82F4C6A6C9}"/>
              </a:ext>
            </a:extLst>
          </p:cNvPr>
          <p:cNvSpPr>
            <a:spLocks noGrp="1"/>
          </p:cNvSpPr>
          <p:nvPr>
            <p:ph type="sldNum" sz="quarter" idx="12"/>
          </p:nvPr>
        </p:nvSpPr>
        <p:spPr/>
        <p:txBody>
          <a:bodyPr/>
          <a:lstStyle/>
          <a:p>
            <a:fld id="{57733F94-BD4E-45B7-8984-807B972C88CC}" type="slidenum">
              <a:rPr lang="en-US" smtClean="0"/>
              <a:pPr/>
              <a:t>114</a:t>
            </a:fld>
            <a:endParaRPr lang="en-US"/>
          </a:p>
        </p:txBody>
      </p:sp>
      <p:sp>
        <p:nvSpPr>
          <p:cNvPr id="6" name="Text Box 4">
            <a:extLst>
              <a:ext uri="{FF2B5EF4-FFF2-40B4-BE49-F238E27FC236}">
                <a16:creationId xmlns:a16="http://schemas.microsoft.com/office/drawing/2014/main" id="{0DD1F1E6-58D3-4467-B9C5-4E596DC12AFF}"/>
              </a:ext>
            </a:extLst>
          </p:cNvPr>
          <p:cNvSpPr txBox="1">
            <a:spLocks noChangeArrowheads="1"/>
          </p:cNvSpPr>
          <p:nvPr/>
        </p:nvSpPr>
        <p:spPr bwMode="auto">
          <a:xfrm>
            <a:off x="2193290" y="2984946"/>
            <a:ext cx="1495306" cy="369332"/>
          </a:xfrm>
          <a:prstGeom prst="rect">
            <a:avLst/>
          </a:prstGeom>
          <a:noFill/>
          <a:ln w="12700">
            <a:solidFill>
              <a:schemeClr val="tx1"/>
            </a:solidFill>
            <a:miter lim="800000"/>
            <a:headEnd/>
            <a:tailEnd/>
          </a:ln>
          <a:effectLst/>
        </p:spPr>
        <p:txBody>
          <a:bodyPr wrap="square" anchor="ctr">
            <a:spAutoFit/>
          </a:bodyPr>
          <a:lstStyle/>
          <a:p>
            <a:pPr algn="l"/>
            <a:r>
              <a:rPr lang="nn-NO" i="1" dirty="0"/>
              <a:t>Int a = 4+5;</a:t>
            </a:r>
            <a:endParaRPr lang="en-US" i="1" dirty="0"/>
          </a:p>
        </p:txBody>
      </p:sp>
      <p:sp>
        <p:nvSpPr>
          <p:cNvPr id="10" name="Right Arrow 5">
            <a:extLst>
              <a:ext uri="{FF2B5EF4-FFF2-40B4-BE49-F238E27FC236}">
                <a16:creationId xmlns:a16="http://schemas.microsoft.com/office/drawing/2014/main" id="{BE998C8A-9E95-4FD6-9E1D-FE9519297D72}"/>
              </a:ext>
            </a:extLst>
          </p:cNvPr>
          <p:cNvSpPr/>
          <p:nvPr/>
        </p:nvSpPr>
        <p:spPr>
          <a:xfrm>
            <a:off x="3932649" y="3059153"/>
            <a:ext cx="684508" cy="295125"/>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Text Box 4">
            <a:extLst>
              <a:ext uri="{FF2B5EF4-FFF2-40B4-BE49-F238E27FC236}">
                <a16:creationId xmlns:a16="http://schemas.microsoft.com/office/drawing/2014/main" id="{EEA0B9A2-0C4A-4827-9501-153DDDFCB396}"/>
              </a:ext>
            </a:extLst>
          </p:cNvPr>
          <p:cNvSpPr txBox="1">
            <a:spLocks noChangeArrowheads="1"/>
          </p:cNvSpPr>
          <p:nvPr/>
        </p:nvSpPr>
        <p:spPr bwMode="auto">
          <a:xfrm>
            <a:off x="4861210" y="3001326"/>
            <a:ext cx="1495306" cy="369332"/>
          </a:xfrm>
          <a:prstGeom prst="rect">
            <a:avLst/>
          </a:prstGeom>
          <a:noFill/>
          <a:ln w="12700">
            <a:solidFill>
              <a:schemeClr val="tx1"/>
            </a:solidFill>
            <a:miter lim="800000"/>
            <a:headEnd/>
            <a:tailEnd/>
          </a:ln>
          <a:effectLst/>
        </p:spPr>
        <p:txBody>
          <a:bodyPr wrap="square" anchor="ctr">
            <a:spAutoFit/>
          </a:bodyPr>
          <a:lstStyle/>
          <a:p>
            <a:pPr algn="l"/>
            <a:r>
              <a:rPr lang="nn-NO" i="1" dirty="0"/>
              <a:t>Int a = 9;</a:t>
            </a:r>
            <a:endParaRPr lang="en-US" i="1" dirty="0"/>
          </a:p>
        </p:txBody>
      </p:sp>
      <p:sp>
        <p:nvSpPr>
          <p:cNvPr id="14" name="Text Box 4">
            <a:extLst>
              <a:ext uri="{FF2B5EF4-FFF2-40B4-BE49-F238E27FC236}">
                <a16:creationId xmlns:a16="http://schemas.microsoft.com/office/drawing/2014/main" id="{9FC43AA5-1203-4BFE-B898-F3E31107FFA3}"/>
              </a:ext>
            </a:extLst>
          </p:cNvPr>
          <p:cNvSpPr txBox="1">
            <a:spLocks noChangeArrowheads="1"/>
          </p:cNvSpPr>
          <p:nvPr/>
        </p:nvSpPr>
        <p:spPr bwMode="auto">
          <a:xfrm>
            <a:off x="2193290" y="3701481"/>
            <a:ext cx="1495306" cy="369332"/>
          </a:xfrm>
          <a:prstGeom prst="rect">
            <a:avLst/>
          </a:prstGeom>
          <a:noFill/>
          <a:ln w="12700">
            <a:solidFill>
              <a:schemeClr val="tx1"/>
            </a:solidFill>
            <a:miter lim="800000"/>
            <a:headEnd/>
            <a:tailEnd/>
          </a:ln>
          <a:effectLst/>
        </p:spPr>
        <p:txBody>
          <a:bodyPr wrap="square" anchor="ctr">
            <a:spAutoFit/>
          </a:bodyPr>
          <a:lstStyle/>
          <a:p>
            <a:pPr algn="l"/>
            <a:r>
              <a:rPr lang="nn-NO" i="1" dirty="0"/>
              <a:t>true not;	</a:t>
            </a:r>
            <a:endParaRPr lang="en-US" i="1" dirty="0"/>
          </a:p>
        </p:txBody>
      </p:sp>
      <p:sp>
        <p:nvSpPr>
          <p:cNvPr id="16" name="Right Arrow 5">
            <a:extLst>
              <a:ext uri="{FF2B5EF4-FFF2-40B4-BE49-F238E27FC236}">
                <a16:creationId xmlns:a16="http://schemas.microsoft.com/office/drawing/2014/main" id="{15AF50FB-6171-4B4F-99AD-D74CF1193D0B}"/>
              </a:ext>
            </a:extLst>
          </p:cNvPr>
          <p:cNvSpPr/>
          <p:nvPr/>
        </p:nvSpPr>
        <p:spPr>
          <a:xfrm>
            <a:off x="3932649" y="3775688"/>
            <a:ext cx="684508" cy="295125"/>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8" name="Text Box 4">
            <a:extLst>
              <a:ext uri="{FF2B5EF4-FFF2-40B4-BE49-F238E27FC236}">
                <a16:creationId xmlns:a16="http://schemas.microsoft.com/office/drawing/2014/main" id="{76FC49DD-411F-4C57-8721-3F9386615550}"/>
              </a:ext>
            </a:extLst>
          </p:cNvPr>
          <p:cNvSpPr txBox="1">
            <a:spLocks noChangeArrowheads="1"/>
          </p:cNvSpPr>
          <p:nvPr/>
        </p:nvSpPr>
        <p:spPr bwMode="auto">
          <a:xfrm>
            <a:off x="4861210" y="3717861"/>
            <a:ext cx="1495306" cy="369332"/>
          </a:xfrm>
          <a:prstGeom prst="rect">
            <a:avLst/>
          </a:prstGeom>
          <a:noFill/>
          <a:ln w="12700">
            <a:solidFill>
              <a:schemeClr val="tx1"/>
            </a:solidFill>
            <a:miter lim="800000"/>
            <a:headEnd/>
            <a:tailEnd/>
          </a:ln>
          <a:effectLst/>
        </p:spPr>
        <p:txBody>
          <a:bodyPr wrap="square" anchor="ctr">
            <a:spAutoFit/>
          </a:bodyPr>
          <a:lstStyle/>
          <a:p>
            <a:pPr algn="l"/>
            <a:r>
              <a:rPr lang="nn-NO" i="1" dirty="0"/>
              <a:t>false;</a:t>
            </a:r>
            <a:endParaRPr lang="en-US" i="1" dirty="0"/>
          </a:p>
        </p:txBody>
      </p:sp>
      <p:sp>
        <p:nvSpPr>
          <p:cNvPr id="19" name="Content Placeholder 2">
            <a:extLst>
              <a:ext uri="{FF2B5EF4-FFF2-40B4-BE49-F238E27FC236}">
                <a16:creationId xmlns:a16="http://schemas.microsoft.com/office/drawing/2014/main" id="{23606A2E-9642-4DFA-AB82-A9BBFC04BDBB}"/>
              </a:ext>
            </a:extLst>
          </p:cNvPr>
          <p:cNvSpPr txBox="1">
            <a:spLocks/>
          </p:cNvSpPr>
          <p:nvPr/>
        </p:nvSpPr>
        <p:spPr>
          <a:xfrm>
            <a:off x="838200" y="4801349"/>
            <a:ext cx="10515600" cy="109317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Caveat: Floating implementations could be different between machines</a:t>
            </a:r>
          </a:p>
          <a:p>
            <a:pPr lvl="1"/>
            <a:r>
              <a:rPr lang="en-US" sz="2200" dirty="0">
                <a:latin typeface="Consolas" panose="020B0609020204030204" pitchFamily="49" charset="0"/>
                <a:cs typeface="Consolas" panose="020B0609020204030204" pitchFamily="49" charset="0"/>
              </a:rPr>
              <a:t>-</a:t>
            </a:r>
            <a:r>
              <a:rPr lang="en-US" sz="2200" dirty="0" err="1">
                <a:latin typeface="Consolas" panose="020B0609020204030204" pitchFamily="49" charset="0"/>
                <a:cs typeface="Consolas" panose="020B0609020204030204" pitchFamily="49" charset="0"/>
              </a:rPr>
              <a:t>ffast</a:t>
            </a:r>
            <a:r>
              <a:rPr lang="en-US" sz="2200" dirty="0">
                <a:latin typeface="Consolas" panose="020B0609020204030204" pitchFamily="49" charset="0"/>
                <a:cs typeface="Consolas" panose="020B0609020204030204" pitchFamily="49" charset="0"/>
              </a:rPr>
              <a:t>-math</a:t>
            </a:r>
            <a:r>
              <a:rPr lang="en-US" dirty="0"/>
              <a:t> </a:t>
            </a:r>
            <a:r>
              <a:rPr lang="en-US" dirty="0">
                <a:solidFill>
                  <a:schemeClr val="tx1">
                    <a:lumMod val="50000"/>
                    <a:lumOff val="50000"/>
                  </a:schemeClr>
                </a:solidFill>
              </a:rPr>
              <a:t>(really </a:t>
            </a:r>
            <a:r>
              <a:rPr lang="en-US" sz="2200" dirty="0">
                <a:solidFill>
                  <a:schemeClr val="tx1">
                    <a:lumMod val="50000"/>
                    <a:lumOff val="50000"/>
                  </a:schemeClr>
                </a:solidFill>
                <a:latin typeface="Consolas" panose="020B0609020204030204" pitchFamily="49" charset="0"/>
                <a:cs typeface="Consolas" panose="020B0609020204030204" pitchFamily="49" charset="0"/>
              </a:rPr>
              <a:t>-</a:t>
            </a:r>
            <a:r>
              <a:rPr lang="en-US" sz="2200" dirty="0" err="1">
                <a:solidFill>
                  <a:schemeClr val="tx1">
                    <a:lumMod val="50000"/>
                    <a:lumOff val="50000"/>
                  </a:schemeClr>
                </a:solidFill>
                <a:latin typeface="Consolas" panose="020B0609020204030204" pitchFamily="49" charset="0"/>
                <a:cs typeface="Consolas" panose="020B0609020204030204" pitchFamily="49" charset="0"/>
              </a:rPr>
              <a:t>funsafe</a:t>
            </a:r>
            <a:r>
              <a:rPr lang="en-US" sz="2200" dirty="0">
                <a:solidFill>
                  <a:schemeClr val="tx1">
                    <a:lumMod val="50000"/>
                    <a:lumOff val="50000"/>
                  </a:schemeClr>
                </a:solidFill>
                <a:latin typeface="Consolas" panose="020B0609020204030204" pitchFamily="49" charset="0"/>
                <a:cs typeface="Consolas" panose="020B0609020204030204" pitchFamily="49" charset="0"/>
              </a:rPr>
              <a:t>-math-optimizations)</a:t>
            </a:r>
            <a:r>
              <a:rPr lang="en-US" dirty="0"/>
              <a:t> lets compiler ignore this</a:t>
            </a:r>
          </a:p>
          <a:p>
            <a:endParaRPr lang="en-US" dirty="0"/>
          </a:p>
        </p:txBody>
      </p:sp>
    </p:spTree>
    <p:extLst>
      <p:ext uri="{BB962C8B-B14F-4D97-AF65-F5344CB8AC3E}">
        <p14:creationId xmlns:p14="http://schemas.microsoft.com/office/powerpoint/2010/main" val="37983351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1844-8CE9-4787-ACDB-345EA5BE5C4B}"/>
              </a:ext>
            </a:extLst>
          </p:cNvPr>
          <p:cNvSpPr>
            <a:spLocks noGrp="1"/>
          </p:cNvSpPr>
          <p:nvPr>
            <p:ph type="title"/>
          </p:nvPr>
        </p:nvSpPr>
        <p:spPr/>
        <p:txBody>
          <a:bodyPr/>
          <a:lstStyle/>
          <a:p>
            <a:r>
              <a:rPr lang="en-US" dirty="0"/>
              <a:t>Constant Propagation </a:t>
            </a:r>
          </a:p>
        </p:txBody>
      </p:sp>
      <p:sp>
        <p:nvSpPr>
          <p:cNvPr id="3" name="Content Placeholder 2">
            <a:extLst>
              <a:ext uri="{FF2B5EF4-FFF2-40B4-BE49-F238E27FC236}">
                <a16:creationId xmlns:a16="http://schemas.microsoft.com/office/drawing/2014/main" id="{EAA7C759-1063-4A93-AA5A-BBD357E0A0CD}"/>
              </a:ext>
            </a:extLst>
          </p:cNvPr>
          <p:cNvSpPr>
            <a:spLocks noGrp="1"/>
          </p:cNvSpPr>
          <p:nvPr>
            <p:ph idx="1"/>
          </p:nvPr>
        </p:nvSpPr>
        <p:spPr>
          <a:xfrm>
            <a:off x="838200" y="1355558"/>
            <a:ext cx="10515600" cy="2317539"/>
          </a:xfrm>
        </p:spPr>
        <p:txBody>
          <a:bodyPr>
            <a:normAutofit/>
          </a:bodyPr>
          <a:lstStyle/>
          <a:p>
            <a:r>
              <a:rPr lang="en-US" dirty="0"/>
              <a:t>Variables that have constant value, e.g. c := 3</a:t>
            </a:r>
          </a:p>
          <a:p>
            <a:pPr lvl="1"/>
            <a:r>
              <a:rPr lang="en-US" dirty="0"/>
              <a:t>Later uses of c can be replaced by the constant</a:t>
            </a:r>
          </a:p>
          <a:p>
            <a:pPr lvl="1"/>
            <a:r>
              <a:rPr lang="en-US" dirty="0"/>
              <a:t>If no change of c between!</a:t>
            </a:r>
          </a:p>
          <a:p>
            <a:r>
              <a:rPr lang="en-US" dirty="0"/>
              <a:t>Analysis needed, as b can be assigned more than once!</a:t>
            </a:r>
          </a:p>
        </p:txBody>
      </p:sp>
      <p:sp>
        <p:nvSpPr>
          <p:cNvPr id="4" name="Slide Number Placeholder 3">
            <a:extLst>
              <a:ext uri="{FF2B5EF4-FFF2-40B4-BE49-F238E27FC236}">
                <a16:creationId xmlns:a16="http://schemas.microsoft.com/office/drawing/2014/main" id="{C2DE3BFB-A204-48CA-88F8-D3EFAEA58F29}"/>
              </a:ext>
            </a:extLst>
          </p:cNvPr>
          <p:cNvSpPr>
            <a:spLocks noGrp="1"/>
          </p:cNvSpPr>
          <p:nvPr>
            <p:ph type="sldNum" sz="quarter" idx="12"/>
          </p:nvPr>
        </p:nvSpPr>
        <p:spPr/>
        <p:txBody>
          <a:bodyPr/>
          <a:lstStyle/>
          <a:p>
            <a:fld id="{57733F94-BD4E-45B7-8984-807B972C88CC}" type="slidenum">
              <a:rPr lang="en-US" smtClean="0"/>
              <a:pPr/>
              <a:t>115</a:t>
            </a:fld>
            <a:endParaRPr lang="en-US"/>
          </a:p>
        </p:txBody>
      </p:sp>
      <p:sp>
        <p:nvSpPr>
          <p:cNvPr id="6" name="Text Box 4">
            <a:extLst>
              <a:ext uri="{FF2B5EF4-FFF2-40B4-BE49-F238E27FC236}">
                <a16:creationId xmlns:a16="http://schemas.microsoft.com/office/drawing/2014/main" id="{5E1992AA-5F33-435E-8DDF-35DEB78F8F5E}"/>
              </a:ext>
            </a:extLst>
          </p:cNvPr>
          <p:cNvSpPr txBox="1">
            <a:spLocks noChangeArrowheads="1"/>
          </p:cNvSpPr>
          <p:nvPr/>
        </p:nvSpPr>
        <p:spPr bwMode="auto">
          <a:xfrm>
            <a:off x="2270781" y="3661093"/>
            <a:ext cx="1495306" cy="923330"/>
          </a:xfrm>
          <a:prstGeom prst="rect">
            <a:avLst/>
          </a:prstGeom>
          <a:noFill/>
          <a:ln w="12700">
            <a:solidFill>
              <a:schemeClr val="tx1"/>
            </a:solidFill>
            <a:miter lim="800000"/>
            <a:headEnd/>
            <a:tailEnd/>
          </a:ln>
          <a:effectLst/>
        </p:spPr>
        <p:txBody>
          <a:bodyPr wrap="square" anchor="ctr">
            <a:spAutoFit/>
          </a:bodyPr>
          <a:lstStyle/>
          <a:p>
            <a:pPr algn="l"/>
            <a:r>
              <a:rPr lang="nn-NO" i="1" dirty="0"/>
              <a:t>Int b = 3;</a:t>
            </a:r>
          </a:p>
          <a:p>
            <a:pPr algn="l"/>
            <a:r>
              <a:rPr lang="nn-NO" i="1" dirty="0"/>
              <a:t>Int c = 1 + </a:t>
            </a:r>
            <a:r>
              <a:rPr lang="nn-NO" b="1" i="1" dirty="0"/>
              <a:t>b;</a:t>
            </a:r>
          </a:p>
          <a:p>
            <a:pPr algn="l"/>
            <a:r>
              <a:rPr lang="nn-NO" i="1" dirty="0"/>
              <a:t>Int d = </a:t>
            </a:r>
            <a:r>
              <a:rPr lang="nn-NO" b="1" i="1" dirty="0"/>
              <a:t>b</a:t>
            </a:r>
            <a:r>
              <a:rPr lang="nn-NO" i="1" dirty="0"/>
              <a:t> + c;</a:t>
            </a:r>
          </a:p>
        </p:txBody>
      </p:sp>
      <p:sp>
        <p:nvSpPr>
          <p:cNvPr id="8" name="Right Arrow 5">
            <a:extLst>
              <a:ext uri="{FF2B5EF4-FFF2-40B4-BE49-F238E27FC236}">
                <a16:creationId xmlns:a16="http://schemas.microsoft.com/office/drawing/2014/main" id="{DDBC20C8-BED8-4CFB-AF61-B7C980108DA4}"/>
              </a:ext>
            </a:extLst>
          </p:cNvPr>
          <p:cNvSpPr/>
          <p:nvPr/>
        </p:nvSpPr>
        <p:spPr>
          <a:xfrm>
            <a:off x="4010140" y="4012299"/>
            <a:ext cx="684508" cy="295125"/>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0" name="Text Box 4">
            <a:extLst>
              <a:ext uri="{FF2B5EF4-FFF2-40B4-BE49-F238E27FC236}">
                <a16:creationId xmlns:a16="http://schemas.microsoft.com/office/drawing/2014/main" id="{99F4F132-9AFB-4D33-A454-9C03CE0E6267}"/>
              </a:ext>
            </a:extLst>
          </p:cNvPr>
          <p:cNvSpPr txBox="1">
            <a:spLocks noChangeArrowheads="1"/>
          </p:cNvSpPr>
          <p:nvPr/>
        </p:nvSpPr>
        <p:spPr bwMode="auto">
          <a:xfrm>
            <a:off x="4938701" y="3677473"/>
            <a:ext cx="1495306" cy="923330"/>
          </a:xfrm>
          <a:prstGeom prst="rect">
            <a:avLst/>
          </a:prstGeom>
          <a:noFill/>
          <a:ln w="12700">
            <a:solidFill>
              <a:schemeClr val="tx1"/>
            </a:solidFill>
            <a:miter lim="800000"/>
            <a:headEnd/>
            <a:tailEnd/>
          </a:ln>
          <a:effectLst/>
        </p:spPr>
        <p:txBody>
          <a:bodyPr wrap="square" anchor="ctr">
            <a:spAutoFit/>
          </a:bodyPr>
          <a:lstStyle/>
          <a:p>
            <a:pPr algn="l"/>
            <a:r>
              <a:rPr lang="nn-NO" i="1" dirty="0"/>
              <a:t>Int b = 3;</a:t>
            </a:r>
          </a:p>
          <a:p>
            <a:pPr algn="l"/>
            <a:r>
              <a:rPr lang="nn-NO" i="1" dirty="0"/>
              <a:t>Int c = 1 + </a:t>
            </a:r>
            <a:r>
              <a:rPr lang="nn-NO" b="1" i="1" dirty="0"/>
              <a:t>3;</a:t>
            </a:r>
          </a:p>
          <a:p>
            <a:pPr algn="l"/>
            <a:r>
              <a:rPr lang="nn-NO" i="1" dirty="0"/>
              <a:t>Int d = </a:t>
            </a:r>
            <a:r>
              <a:rPr lang="nn-NO" b="1" i="1" dirty="0"/>
              <a:t>3</a:t>
            </a:r>
            <a:r>
              <a:rPr lang="nn-NO" i="1" dirty="0"/>
              <a:t> + c;</a:t>
            </a:r>
            <a:endParaRPr lang="en-US" i="1" dirty="0"/>
          </a:p>
        </p:txBody>
      </p:sp>
    </p:spTree>
    <p:extLst>
      <p:ext uri="{BB962C8B-B14F-4D97-AF65-F5344CB8AC3E}">
        <p14:creationId xmlns:p14="http://schemas.microsoft.com/office/powerpoint/2010/main" val="399530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628A-488B-46C3-8C9B-5C8DD9B0A773}"/>
              </a:ext>
            </a:extLst>
          </p:cNvPr>
          <p:cNvSpPr>
            <a:spLocks noGrp="1"/>
          </p:cNvSpPr>
          <p:nvPr>
            <p:ph type="title"/>
          </p:nvPr>
        </p:nvSpPr>
        <p:spPr/>
        <p:txBody>
          <a:bodyPr/>
          <a:lstStyle/>
          <a:p>
            <a:r>
              <a:rPr lang="en-US" dirty="0"/>
              <a:t>Compiler Optimization Passes</a:t>
            </a:r>
          </a:p>
        </p:txBody>
      </p:sp>
      <p:sp>
        <p:nvSpPr>
          <p:cNvPr id="3" name="Content Placeholder 2">
            <a:extLst>
              <a:ext uri="{FF2B5EF4-FFF2-40B4-BE49-F238E27FC236}">
                <a16:creationId xmlns:a16="http://schemas.microsoft.com/office/drawing/2014/main" id="{BB27D20D-440B-48D9-8E38-CAD8C1E2C910}"/>
              </a:ext>
            </a:extLst>
          </p:cNvPr>
          <p:cNvSpPr>
            <a:spLocks noGrp="1"/>
          </p:cNvSpPr>
          <p:nvPr>
            <p:ph idx="1"/>
          </p:nvPr>
        </p:nvSpPr>
        <p:spPr/>
        <p:txBody>
          <a:bodyPr>
            <a:normAutofit fontScale="70000" lnSpcReduction="20000"/>
          </a:bodyPr>
          <a:lstStyle/>
          <a:p>
            <a:pPr>
              <a:buFont typeface="Wingdings" panose="05000000000000000000" pitchFamily="2" charset="2"/>
              <a:buChar char="q"/>
            </a:pPr>
            <a:r>
              <a:rPr lang="en-US" dirty="0"/>
              <a:t>Loop Optimizations</a:t>
            </a:r>
          </a:p>
          <a:p>
            <a:pPr lvl="1">
              <a:buFont typeface="Wingdings" panose="05000000000000000000" pitchFamily="2" charset="2"/>
              <a:buChar char="q"/>
            </a:pPr>
            <a:r>
              <a:rPr lang="en-US" dirty="0"/>
              <a:t>Loop fission</a:t>
            </a:r>
          </a:p>
          <a:p>
            <a:pPr lvl="1">
              <a:buFont typeface="Wingdings" panose="05000000000000000000" pitchFamily="2" charset="2"/>
              <a:buChar char="q"/>
            </a:pPr>
            <a:r>
              <a:rPr lang="en-US" dirty="0"/>
              <a:t>Loop fusion </a:t>
            </a:r>
          </a:p>
          <a:p>
            <a:pPr lvl="1">
              <a:buFont typeface="Wingdings" panose="05000000000000000000" pitchFamily="2" charset="2"/>
              <a:buChar char="q"/>
            </a:pPr>
            <a:r>
              <a:rPr lang="en-US" dirty="0"/>
              <a:t>Loop interchange</a:t>
            </a:r>
          </a:p>
          <a:p>
            <a:pPr lvl="1">
              <a:buFont typeface="Wingdings" panose="05000000000000000000" pitchFamily="2" charset="2"/>
              <a:buChar char="q"/>
            </a:pPr>
            <a:r>
              <a:rPr lang="en-US" dirty="0"/>
              <a:t>Loop invariant code motion</a:t>
            </a:r>
          </a:p>
          <a:p>
            <a:pPr lvl="1">
              <a:buFont typeface="Wingdings" panose="05000000000000000000" pitchFamily="2" charset="2"/>
              <a:buChar char="q"/>
            </a:pPr>
            <a:r>
              <a:rPr lang="en-US" dirty="0"/>
              <a:t>Loop unrolling</a:t>
            </a:r>
          </a:p>
          <a:p>
            <a:pPr lvl="1">
              <a:buFont typeface="Wingdings" panose="05000000000000000000" pitchFamily="2" charset="2"/>
              <a:buChar char="q"/>
            </a:pPr>
            <a:r>
              <a:rPr lang="en-US" dirty="0"/>
              <a:t>…</a:t>
            </a:r>
          </a:p>
          <a:p>
            <a:pPr>
              <a:buFont typeface="Wingdings" panose="05000000000000000000" pitchFamily="2" charset="2"/>
              <a:buChar char="q"/>
            </a:pPr>
            <a:r>
              <a:rPr lang="en-US" dirty="0"/>
              <a:t>Data Flow Optimizations </a:t>
            </a:r>
          </a:p>
          <a:p>
            <a:pPr lvl="1">
              <a:buFont typeface="Wingdings" panose="05000000000000000000" pitchFamily="2" charset="2"/>
              <a:buChar char="q"/>
            </a:pPr>
            <a:r>
              <a:rPr lang="en-US" dirty="0"/>
              <a:t>Common subexpression elimination</a:t>
            </a:r>
          </a:p>
          <a:p>
            <a:pPr lvl="1">
              <a:buFont typeface="Wingdings" panose="05000000000000000000" pitchFamily="2" charset="2"/>
              <a:buChar char="q"/>
            </a:pPr>
            <a:r>
              <a:rPr lang="en-US" dirty="0"/>
              <a:t>Constant folding and propagation</a:t>
            </a:r>
          </a:p>
          <a:p>
            <a:pPr lvl="1">
              <a:buFont typeface="Wingdings" panose="05000000000000000000" pitchFamily="2" charset="2"/>
              <a:buChar char="q"/>
            </a:pPr>
            <a:r>
              <a:rPr lang="en-US" dirty="0"/>
              <a:t>Dead code elimination</a:t>
            </a:r>
          </a:p>
          <a:p>
            <a:pPr lvl="1">
              <a:buFont typeface="Wingdings" panose="05000000000000000000" pitchFamily="2" charset="2"/>
              <a:buChar char="q"/>
            </a:pPr>
            <a:r>
              <a:rPr lang="en-US" dirty="0"/>
              <a:t>…</a:t>
            </a:r>
          </a:p>
          <a:p>
            <a:pPr>
              <a:buFont typeface="Wingdings" panose="05000000000000000000" pitchFamily="2" charset="2"/>
              <a:buChar char="q"/>
            </a:pPr>
            <a:r>
              <a:rPr lang="en-US" dirty="0"/>
              <a:t>Code Generation Optimization</a:t>
            </a:r>
          </a:p>
          <a:p>
            <a:pPr lvl="1">
              <a:buFont typeface="Wingdings" panose="05000000000000000000" pitchFamily="2" charset="2"/>
              <a:buChar char="q"/>
            </a:pPr>
            <a:r>
              <a:rPr lang="en-US" dirty="0"/>
              <a:t>Register Allocation</a:t>
            </a:r>
          </a:p>
          <a:p>
            <a:pPr lvl="1">
              <a:buFont typeface="Wingdings" panose="05000000000000000000" pitchFamily="2" charset="2"/>
              <a:buChar char="q"/>
            </a:pPr>
            <a:r>
              <a:rPr lang="en-US" dirty="0"/>
              <a:t>Instruction Scheduling</a:t>
            </a:r>
          </a:p>
          <a:p>
            <a:pPr lvl="1">
              <a:buFont typeface="Wingdings" panose="05000000000000000000" pitchFamily="2" charset="2"/>
              <a:buChar char="q"/>
            </a:pPr>
            <a:r>
              <a:rPr lang="en-US" dirty="0"/>
              <a:t>Instruction Selection</a:t>
            </a:r>
          </a:p>
          <a:p>
            <a:pPr lvl="1">
              <a:buFont typeface="Wingdings" panose="05000000000000000000" pitchFamily="2" charset="2"/>
              <a:buChar char="q"/>
            </a:pPr>
            <a:r>
              <a:rPr lang="en-US" dirty="0"/>
              <a:t>Reordering computations </a:t>
            </a:r>
          </a:p>
          <a:p>
            <a:pPr lvl="1">
              <a:buFont typeface="Wingdings" panose="05000000000000000000" pitchFamily="2" charset="2"/>
              <a:buChar char="q"/>
            </a:pPr>
            <a:r>
              <a:rPr lang="en-US" dirty="0"/>
              <a:t>,…</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AC74A6F6-C04D-4B7A-BABF-90A8EF7D67BC}"/>
              </a:ext>
            </a:extLst>
          </p:cNvPr>
          <p:cNvSpPr>
            <a:spLocks noGrp="1"/>
          </p:cNvSpPr>
          <p:nvPr>
            <p:ph type="sldNum" sz="quarter" idx="12"/>
          </p:nvPr>
        </p:nvSpPr>
        <p:spPr/>
        <p:txBody>
          <a:bodyPr/>
          <a:lstStyle/>
          <a:p>
            <a:fld id="{57733F94-BD4E-45B7-8984-807B972C88CC}" type="slidenum">
              <a:rPr lang="en-US" smtClean="0"/>
              <a:pPr/>
              <a:t>116</a:t>
            </a:fld>
            <a:endParaRPr lang="en-US"/>
          </a:p>
        </p:txBody>
      </p:sp>
    </p:spTree>
    <p:extLst>
      <p:ext uri="{BB962C8B-B14F-4D97-AF65-F5344CB8AC3E}">
        <p14:creationId xmlns:p14="http://schemas.microsoft.com/office/powerpoint/2010/main" val="25725042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55E25-3428-47B0-80C5-C43AD3CBE08B}"/>
              </a:ext>
            </a:extLst>
          </p:cNvPr>
          <p:cNvSpPr>
            <a:spLocks noGrp="1"/>
          </p:cNvSpPr>
          <p:nvPr>
            <p:ph type="title"/>
          </p:nvPr>
        </p:nvSpPr>
        <p:spPr/>
        <p:txBody>
          <a:bodyPr/>
          <a:lstStyle/>
          <a:p>
            <a:r>
              <a:rPr lang="en-US" dirty="0"/>
              <a:t>LLVM: Optimizing Compiler</a:t>
            </a:r>
          </a:p>
        </p:txBody>
      </p:sp>
      <p:sp>
        <p:nvSpPr>
          <p:cNvPr id="3" name="Content Placeholder 2">
            <a:extLst>
              <a:ext uri="{FF2B5EF4-FFF2-40B4-BE49-F238E27FC236}">
                <a16:creationId xmlns:a16="http://schemas.microsoft.com/office/drawing/2014/main" id="{6D71A537-7D3C-4D26-9C69-5C6EA71508A3}"/>
              </a:ext>
            </a:extLst>
          </p:cNvPr>
          <p:cNvSpPr>
            <a:spLocks noGrp="1"/>
          </p:cNvSpPr>
          <p:nvPr>
            <p:ph idx="1"/>
          </p:nvPr>
        </p:nvSpPr>
        <p:spPr>
          <a:xfrm>
            <a:off x="838200" y="1355558"/>
            <a:ext cx="10515600" cy="705717"/>
          </a:xfrm>
        </p:spPr>
        <p:txBody>
          <a:bodyPr>
            <a:noAutofit/>
          </a:bodyPr>
          <a:lstStyle/>
          <a:p>
            <a:r>
              <a:rPr lang="en-US" sz="2000" dirty="0"/>
              <a:t>LLVM is a compiler infrastructure designed as a set of reusable libraries with well defined interfaces</a:t>
            </a:r>
          </a:p>
          <a:p>
            <a:r>
              <a:rPr lang="en-US" sz="2000" dirty="0"/>
              <a:t>LLVM IR is target independent </a:t>
            </a:r>
          </a:p>
        </p:txBody>
      </p:sp>
      <p:sp>
        <p:nvSpPr>
          <p:cNvPr id="4" name="Slide Number Placeholder 3">
            <a:extLst>
              <a:ext uri="{FF2B5EF4-FFF2-40B4-BE49-F238E27FC236}">
                <a16:creationId xmlns:a16="http://schemas.microsoft.com/office/drawing/2014/main" id="{A82F6A36-8583-4919-94D3-FCAA1F985738}"/>
              </a:ext>
            </a:extLst>
          </p:cNvPr>
          <p:cNvSpPr>
            <a:spLocks noGrp="1"/>
          </p:cNvSpPr>
          <p:nvPr>
            <p:ph type="sldNum" sz="quarter" idx="12"/>
          </p:nvPr>
        </p:nvSpPr>
        <p:spPr/>
        <p:txBody>
          <a:bodyPr/>
          <a:lstStyle/>
          <a:p>
            <a:fld id="{57733F94-BD4E-45B7-8984-807B972C88CC}" type="slidenum">
              <a:rPr lang="en-US" smtClean="0"/>
              <a:pPr/>
              <a:t>117</a:t>
            </a:fld>
            <a:endParaRPr lang="en-US"/>
          </a:p>
        </p:txBody>
      </p:sp>
      <p:pic>
        <p:nvPicPr>
          <p:cNvPr id="35842" name="Picture 2" descr="The Architecture of Open Source Applications: LLVM">
            <a:extLst>
              <a:ext uri="{FF2B5EF4-FFF2-40B4-BE49-F238E27FC236}">
                <a16:creationId xmlns:a16="http://schemas.microsoft.com/office/drawing/2014/main" id="{8E8710F6-77ED-43C4-909A-367E5A9E4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475" y="2240512"/>
            <a:ext cx="5314950" cy="19621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EE080AA-DB48-40A2-98E7-4880BC698D7A}"/>
              </a:ext>
            </a:extLst>
          </p:cNvPr>
          <p:cNvSpPr/>
          <p:nvPr/>
        </p:nvSpPr>
        <p:spPr>
          <a:xfrm>
            <a:off x="401808" y="6308208"/>
            <a:ext cx="5716117" cy="646331"/>
          </a:xfrm>
          <a:prstGeom prst="rect">
            <a:avLst/>
          </a:prstGeom>
        </p:spPr>
        <p:txBody>
          <a:bodyPr wrap="none">
            <a:spAutoFit/>
          </a:bodyPr>
          <a:lstStyle/>
          <a:p>
            <a:r>
              <a:rPr lang="en-US" dirty="0">
                <a:hlinkClick r:id="rId3"/>
              </a:rPr>
              <a:t>https://www.aosabook.org/en/llvm.html</a:t>
            </a:r>
            <a:endParaRPr lang="en-US" dirty="0"/>
          </a:p>
          <a:p>
            <a:r>
              <a:rPr lang="en-US" dirty="0">
                <a:hlinkClick r:id="rId4"/>
              </a:rPr>
              <a:t>https://gcc.gnu.org/onlinedocs/gcc/Optimize-Options.html</a:t>
            </a:r>
            <a:r>
              <a:rPr lang="en-US" dirty="0"/>
              <a:t> </a:t>
            </a:r>
          </a:p>
        </p:txBody>
      </p:sp>
      <p:pic>
        <p:nvPicPr>
          <p:cNvPr id="6" name="Picture 5">
            <a:extLst>
              <a:ext uri="{FF2B5EF4-FFF2-40B4-BE49-F238E27FC236}">
                <a16:creationId xmlns:a16="http://schemas.microsoft.com/office/drawing/2014/main" id="{C751B7A3-5683-48BB-BBD6-1D8EE2814ACD}"/>
              </a:ext>
            </a:extLst>
          </p:cNvPr>
          <p:cNvPicPr>
            <a:picLocks noChangeAspect="1"/>
          </p:cNvPicPr>
          <p:nvPr/>
        </p:nvPicPr>
        <p:blipFill>
          <a:blip r:embed="rId5"/>
          <a:stretch>
            <a:fillRect/>
          </a:stretch>
        </p:blipFill>
        <p:spPr>
          <a:xfrm>
            <a:off x="365160" y="2683836"/>
            <a:ext cx="5701770" cy="1007127"/>
          </a:xfrm>
          <a:prstGeom prst="rect">
            <a:avLst/>
          </a:prstGeom>
        </p:spPr>
      </p:pic>
      <p:sp>
        <p:nvSpPr>
          <p:cNvPr id="7" name="TextBox 6">
            <a:extLst>
              <a:ext uri="{FF2B5EF4-FFF2-40B4-BE49-F238E27FC236}">
                <a16:creationId xmlns:a16="http://schemas.microsoft.com/office/drawing/2014/main" id="{165AA4F1-D070-4EF6-9F43-52382A00433A}"/>
              </a:ext>
            </a:extLst>
          </p:cNvPr>
          <p:cNvSpPr txBox="1"/>
          <p:nvPr/>
        </p:nvSpPr>
        <p:spPr>
          <a:xfrm>
            <a:off x="721670" y="4625326"/>
            <a:ext cx="927946" cy="369332"/>
          </a:xfrm>
          <a:prstGeom prst="rect">
            <a:avLst/>
          </a:prstGeom>
          <a:noFill/>
        </p:spPr>
        <p:txBody>
          <a:bodyPr wrap="none" rtlCol="0">
            <a:spAutoFit/>
          </a:bodyPr>
          <a:lstStyle/>
          <a:p>
            <a:r>
              <a:rPr lang="en-US" dirty="0"/>
              <a:t>LLVM IR</a:t>
            </a:r>
          </a:p>
        </p:txBody>
      </p:sp>
      <p:sp>
        <p:nvSpPr>
          <p:cNvPr id="10" name="TextBox 9">
            <a:extLst>
              <a:ext uri="{FF2B5EF4-FFF2-40B4-BE49-F238E27FC236}">
                <a16:creationId xmlns:a16="http://schemas.microsoft.com/office/drawing/2014/main" id="{7E603CEC-6F66-4AE4-9986-02DAF719976D}"/>
              </a:ext>
            </a:extLst>
          </p:cNvPr>
          <p:cNvSpPr txBox="1"/>
          <p:nvPr/>
        </p:nvSpPr>
        <p:spPr>
          <a:xfrm>
            <a:off x="3437162" y="5327755"/>
            <a:ext cx="927946" cy="369332"/>
          </a:xfrm>
          <a:prstGeom prst="rect">
            <a:avLst/>
          </a:prstGeom>
          <a:noFill/>
        </p:spPr>
        <p:txBody>
          <a:bodyPr wrap="none" rtlCol="0">
            <a:spAutoFit/>
          </a:bodyPr>
          <a:lstStyle/>
          <a:p>
            <a:r>
              <a:rPr lang="en-US" dirty="0"/>
              <a:t>LLVM IR</a:t>
            </a:r>
          </a:p>
        </p:txBody>
      </p:sp>
      <p:sp>
        <p:nvSpPr>
          <p:cNvPr id="11" name="TextBox 10">
            <a:extLst>
              <a:ext uri="{FF2B5EF4-FFF2-40B4-BE49-F238E27FC236}">
                <a16:creationId xmlns:a16="http://schemas.microsoft.com/office/drawing/2014/main" id="{F5FA004A-0BDF-43F1-816C-835EE5D8F979}"/>
              </a:ext>
            </a:extLst>
          </p:cNvPr>
          <p:cNvSpPr txBox="1"/>
          <p:nvPr/>
        </p:nvSpPr>
        <p:spPr>
          <a:xfrm>
            <a:off x="10130619" y="4464170"/>
            <a:ext cx="927946" cy="369332"/>
          </a:xfrm>
          <a:prstGeom prst="rect">
            <a:avLst/>
          </a:prstGeom>
          <a:noFill/>
        </p:spPr>
        <p:txBody>
          <a:bodyPr wrap="none" rtlCol="0">
            <a:spAutoFit/>
          </a:bodyPr>
          <a:lstStyle/>
          <a:p>
            <a:r>
              <a:rPr lang="en-US" dirty="0"/>
              <a:t>LLVM IR</a:t>
            </a:r>
          </a:p>
        </p:txBody>
      </p:sp>
      <p:sp>
        <p:nvSpPr>
          <p:cNvPr id="9" name="Rectangle 8">
            <a:extLst>
              <a:ext uri="{FF2B5EF4-FFF2-40B4-BE49-F238E27FC236}">
                <a16:creationId xmlns:a16="http://schemas.microsoft.com/office/drawing/2014/main" id="{AF6C4FB9-3893-47D8-B5DB-F7AEBD13AA37}"/>
              </a:ext>
            </a:extLst>
          </p:cNvPr>
          <p:cNvSpPr/>
          <p:nvPr/>
        </p:nvSpPr>
        <p:spPr>
          <a:xfrm>
            <a:off x="1710892" y="5402706"/>
            <a:ext cx="1391285" cy="68113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Optimization </a:t>
            </a:r>
          </a:p>
          <a:p>
            <a:pPr algn="ctr"/>
            <a:r>
              <a:rPr lang="en-US" dirty="0">
                <a:solidFill>
                  <a:schemeClr val="tx1"/>
                </a:solidFill>
              </a:rPr>
              <a:t>Pass 1</a:t>
            </a:r>
          </a:p>
        </p:txBody>
      </p:sp>
      <p:sp>
        <p:nvSpPr>
          <p:cNvPr id="13" name="Rectangle 12">
            <a:extLst>
              <a:ext uri="{FF2B5EF4-FFF2-40B4-BE49-F238E27FC236}">
                <a16:creationId xmlns:a16="http://schemas.microsoft.com/office/drawing/2014/main" id="{A428D390-362B-4753-88C3-1FD45BC73560}"/>
              </a:ext>
            </a:extLst>
          </p:cNvPr>
          <p:cNvSpPr/>
          <p:nvPr/>
        </p:nvSpPr>
        <p:spPr>
          <a:xfrm>
            <a:off x="4704715" y="5402705"/>
            <a:ext cx="1391285" cy="68113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Optimization </a:t>
            </a:r>
          </a:p>
          <a:p>
            <a:pPr algn="ctr"/>
            <a:r>
              <a:rPr lang="en-US" dirty="0">
                <a:solidFill>
                  <a:schemeClr val="tx1"/>
                </a:solidFill>
              </a:rPr>
              <a:t>Pass 1</a:t>
            </a:r>
          </a:p>
        </p:txBody>
      </p:sp>
      <p:sp>
        <p:nvSpPr>
          <p:cNvPr id="14" name="Rectangle 13">
            <a:extLst>
              <a:ext uri="{FF2B5EF4-FFF2-40B4-BE49-F238E27FC236}">
                <a16:creationId xmlns:a16="http://schemas.microsoft.com/office/drawing/2014/main" id="{7989146C-3DC2-4B71-8486-A2C4474898B8}"/>
              </a:ext>
            </a:extLst>
          </p:cNvPr>
          <p:cNvSpPr/>
          <p:nvPr/>
        </p:nvSpPr>
        <p:spPr>
          <a:xfrm>
            <a:off x="8739334" y="5356519"/>
            <a:ext cx="1391285" cy="68113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Optimization </a:t>
            </a:r>
          </a:p>
          <a:p>
            <a:pPr algn="ctr"/>
            <a:r>
              <a:rPr lang="en-US" dirty="0">
                <a:solidFill>
                  <a:schemeClr val="tx1"/>
                </a:solidFill>
              </a:rPr>
              <a:t>Pass 1</a:t>
            </a:r>
          </a:p>
        </p:txBody>
      </p:sp>
      <p:cxnSp>
        <p:nvCxnSpPr>
          <p:cNvPr id="15" name="Connector: Elbow 14">
            <a:extLst>
              <a:ext uri="{FF2B5EF4-FFF2-40B4-BE49-F238E27FC236}">
                <a16:creationId xmlns:a16="http://schemas.microsoft.com/office/drawing/2014/main" id="{85739FE4-8217-4768-B338-5E8EBF5D6D44}"/>
              </a:ext>
            </a:extLst>
          </p:cNvPr>
          <p:cNvCxnSpPr>
            <a:cxnSpLocks/>
          </p:cNvCxnSpPr>
          <p:nvPr/>
        </p:nvCxnSpPr>
        <p:spPr>
          <a:xfrm rot="16200000" flipH="1">
            <a:off x="1073960" y="5140082"/>
            <a:ext cx="748616" cy="5252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2987BF7-B30D-48C5-8B0B-A86F103F335F}"/>
              </a:ext>
            </a:extLst>
          </p:cNvPr>
          <p:cNvCxnSpPr>
            <a:cxnSpLocks/>
            <a:stCxn id="14" idx="3"/>
            <a:endCxn id="11" idx="2"/>
          </p:cNvCxnSpPr>
          <p:nvPr/>
        </p:nvCxnSpPr>
        <p:spPr>
          <a:xfrm flipV="1">
            <a:off x="10130619" y="4833502"/>
            <a:ext cx="463973" cy="8635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EDC7C7-08C2-49F6-88DC-CF791A275CA0}"/>
              </a:ext>
            </a:extLst>
          </p:cNvPr>
          <p:cNvCxnSpPr>
            <a:stCxn id="9" idx="3"/>
            <a:endCxn id="13" idx="1"/>
          </p:cNvCxnSpPr>
          <p:nvPr/>
        </p:nvCxnSpPr>
        <p:spPr>
          <a:xfrm flipV="1">
            <a:off x="3102177" y="5743273"/>
            <a:ext cx="160253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ACC10CC-10F4-440E-88F3-12C04A38C61E}"/>
              </a:ext>
            </a:extLst>
          </p:cNvPr>
          <p:cNvCxnSpPr>
            <a:cxnSpLocks/>
          </p:cNvCxnSpPr>
          <p:nvPr/>
        </p:nvCxnSpPr>
        <p:spPr>
          <a:xfrm flipV="1">
            <a:off x="6066930" y="5743272"/>
            <a:ext cx="56558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B607689-6A4C-4627-A42D-DC4E264FB718}"/>
              </a:ext>
            </a:extLst>
          </p:cNvPr>
          <p:cNvCxnSpPr>
            <a:cxnSpLocks/>
          </p:cNvCxnSpPr>
          <p:nvPr/>
        </p:nvCxnSpPr>
        <p:spPr>
          <a:xfrm flipV="1">
            <a:off x="8173754" y="5697086"/>
            <a:ext cx="56558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F47BD7-606F-4579-84E2-3A613998A120}"/>
              </a:ext>
            </a:extLst>
          </p:cNvPr>
          <p:cNvSpPr txBox="1"/>
          <p:nvPr/>
        </p:nvSpPr>
        <p:spPr>
          <a:xfrm>
            <a:off x="7038910" y="5773928"/>
            <a:ext cx="780983" cy="369332"/>
          </a:xfrm>
          <a:prstGeom prst="rect">
            <a:avLst/>
          </a:prstGeom>
          <a:noFill/>
        </p:spPr>
        <p:txBody>
          <a:bodyPr wrap="none" rtlCol="0">
            <a:spAutoFit/>
          </a:bodyPr>
          <a:lstStyle/>
          <a:p>
            <a:r>
              <a:rPr lang="en-US" dirty="0"/>
              <a:t>…. . ….</a:t>
            </a:r>
          </a:p>
        </p:txBody>
      </p:sp>
      <p:sp>
        <p:nvSpPr>
          <p:cNvPr id="35" name="TextBox 34">
            <a:extLst>
              <a:ext uri="{FF2B5EF4-FFF2-40B4-BE49-F238E27FC236}">
                <a16:creationId xmlns:a16="http://schemas.microsoft.com/office/drawing/2014/main" id="{B6ECD05E-7652-4580-B65E-F6906585A8E1}"/>
              </a:ext>
            </a:extLst>
          </p:cNvPr>
          <p:cNvSpPr txBox="1"/>
          <p:nvPr/>
        </p:nvSpPr>
        <p:spPr>
          <a:xfrm>
            <a:off x="7738851" y="5327755"/>
            <a:ext cx="927946" cy="369332"/>
          </a:xfrm>
          <a:prstGeom prst="rect">
            <a:avLst/>
          </a:prstGeom>
          <a:noFill/>
        </p:spPr>
        <p:txBody>
          <a:bodyPr wrap="none" rtlCol="0">
            <a:spAutoFit/>
          </a:bodyPr>
          <a:lstStyle/>
          <a:p>
            <a:r>
              <a:rPr lang="en-US" dirty="0"/>
              <a:t>LLVM IR</a:t>
            </a:r>
          </a:p>
        </p:txBody>
      </p:sp>
      <p:sp>
        <p:nvSpPr>
          <p:cNvPr id="36" name="TextBox 35">
            <a:extLst>
              <a:ext uri="{FF2B5EF4-FFF2-40B4-BE49-F238E27FC236}">
                <a16:creationId xmlns:a16="http://schemas.microsoft.com/office/drawing/2014/main" id="{C9EF9F81-A06A-4C72-838A-97BC915199FB}"/>
              </a:ext>
            </a:extLst>
          </p:cNvPr>
          <p:cNvSpPr txBox="1"/>
          <p:nvPr/>
        </p:nvSpPr>
        <p:spPr>
          <a:xfrm>
            <a:off x="6268475" y="5327754"/>
            <a:ext cx="927946" cy="369332"/>
          </a:xfrm>
          <a:prstGeom prst="rect">
            <a:avLst/>
          </a:prstGeom>
          <a:noFill/>
        </p:spPr>
        <p:txBody>
          <a:bodyPr wrap="none" rtlCol="0">
            <a:spAutoFit/>
          </a:bodyPr>
          <a:lstStyle/>
          <a:p>
            <a:r>
              <a:rPr lang="en-US" dirty="0"/>
              <a:t>LLVM IR</a:t>
            </a:r>
          </a:p>
        </p:txBody>
      </p:sp>
    </p:spTree>
    <p:extLst>
      <p:ext uri="{BB962C8B-B14F-4D97-AF65-F5344CB8AC3E}">
        <p14:creationId xmlns:p14="http://schemas.microsoft.com/office/powerpoint/2010/main" val="9781321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5628A-488B-46C3-8C9B-5C8DD9B0A773}"/>
              </a:ext>
            </a:extLst>
          </p:cNvPr>
          <p:cNvSpPr>
            <a:spLocks noGrp="1"/>
          </p:cNvSpPr>
          <p:nvPr>
            <p:ph type="title"/>
          </p:nvPr>
        </p:nvSpPr>
        <p:spPr/>
        <p:txBody>
          <a:bodyPr/>
          <a:lstStyle/>
          <a:p>
            <a:r>
              <a:rPr lang="en-US" dirty="0"/>
              <a:t>Compiler Optimization Passes</a:t>
            </a:r>
          </a:p>
        </p:txBody>
      </p:sp>
      <p:sp>
        <p:nvSpPr>
          <p:cNvPr id="3" name="Content Placeholder 2">
            <a:extLst>
              <a:ext uri="{FF2B5EF4-FFF2-40B4-BE49-F238E27FC236}">
                <a16:creationId xmlns:a16="http://schemas.microsoft.com/office/drawing/2014/main" id="{BB27D20D-440B-48D9-8E38-CAD8C1E2C910}"/>
              </a:ext>
            </a:extLst>
          </p:cNvPr>
          <p:cNvSpPr>
            <a:spLocks noGrp="1"/>
          </p:cNvSpPr>
          <p:nvPr>
            <p:ph idx="1"/>
          </p:nvPr>
        </p:nvSpPr>
        <p:spPr/>
        <p:txBody>
          <a:bodyPr>
            <a:normAutofit fontScale="70000" lnSpcReduction="20000"/>
          </a:bodyPr>
          <a:lstStyle/>
          <a:p>
            <a:pPr>
              <a:buFont typeface="Wingdings" panose="05000000000000000000" pitchFamily="2" charset="2"/>
              <a:buChar char="q"/>
            </a:pPr>
            <a:r>
              <a:rPr lang="en-US" dirty="0"/>
              <a:t>Loop Optimizations</a:t>
            </a:r>
          </a:p>
          <a:p>
            <a:pPr lvl="1">
              <a:buFont typeface="Wingdings" panose="05000000000000000000" pitchFamily="2" charset="2"/>
              <a:buChar char="q"/>
            </a:pPr>
            <a:r>
              <a:rPr lang="en-US" dirty="0"/>
              <a:t>Loop fission</a:t>
            </a:r>
          </a:p>
          <a:p>
            <a:pPr lvl="1">
              <a:buFont typeface="Wingdings" panose="05000000000000000000" pitchFamily="2" charset="2"/>
              <a:buChar char="q"/>
            </a:pPr>
            <a:r>
              <a:rPr lang="en-US" dirty="0"/>
              <a:t>Loop fusion </a:t>
            </a:r>
          </a:p>
          <a:p>
            <a:pPr lvl="1">
              <a:buFont typeface="Wingdings" panose="05000000000000000000" pitchFamily="2" charset="2"/>
              <a:buChar char="q"/>
            </a:pPr>
            <a:r>
              <a:rPr lang="en-US" dirty="0"/>
              <a:t>Loop interchange</a:t>
            </a:r>
          </a:p>
          <a:p>
            <a:pPr lvl="1">
              <a:buFont typeface="Wingdings" panose="05000000000000000000" pitchFamily="2" charset="2"/>
              <a:buChar char="q"/>
            </a:pPr>
            <a:r>
              <a:rPr lang="en-US" dirty="0"/>
              <a:t>Loop invariant code motion</a:t>
            </a:r>
          </a:p>
          <a:p>
            <a:pPr lvl="1">
              <a:buFont typeface="Wingdings" panose="05000000000000000000" pitchFamily="2" charset="2"/>
              <a:buChar char="q"/>
            </a:pPr>
            <a:r>
              <a:rPr lang="en-US" dirty="0"/>
              <a:t>Loop unrolling</a:t>
            </a:r>
          </a:p>
          <a:p>
            <a:pPr lvl="1">
              <a:buFont typeface="Wingdings" panose="05000000000000000000" pitchFamily="2" charset="2"/>
              <a:buChar char="q"/>
            </a:pPr>
            <a:r>
              <a:rPr lang="en-US" dirty="0"/>
              <a:t>…</a:t>
            </a:r>
          </a:p>
          <a:p>
            <a:pPr>
              <a:buFont typeface="Wingdings" panose="05000000000000000000" pitchFamily="2" charset="2"/>
              <a:buChar char="q"/>
            </a:pPr>
            <a:r>
              <a:rPr lang="en-US" dirty="0"/>
              <a:t>Data Flow Optimizations </a:t>
            </a:r>
          </a:p>
          <a:p>
            <a:pPr lvl="1">
              <a:buFont typeface="Wingdings" panose="05000000000000000000" pitchFamily="2" charset="2"/>
              <a:buChar char="q"/>
            </a:pPr>
            <a:r>
              <a:rPr lang="en-US" dirty="0"/>
              <a:t>Common subexpression elimination</a:t>
            </a:r>
          </a:p>
          <a:p>
            <a:pPr lvl="1">
              <a:buFont typeface="Wingdings" panose="05000000000000000000" pitchFamily="2" charset="2"/>
              <a:buChar char="q"/>
            </a:pPr>
            <a:r>
              <a:rPr lang="en-US" dirty="0"/>
              <a:t>Constant folding</a:t>
            </a:r>
          </a:p>
          <a:p>
            <a:pPr lvl="1">
              <a:buFont typeface="Wingdings" panose="05000000000000000000" pitchFamily="2" charset="2"/>
              <a:buChar char="q"/>
            </a:pPr>
            <a:r>
              <a:rPr lang="en-US" dirty="0"/>
              <a:t>Dead store elimination</a:t>
            </a:r>
          </a:p>
          <a:p>
            <a:pPr lvl="1">
              <a:buFont typeface="Wingdings" panose="05000000000000000000" pitchFamily="2" charset="2"/>
              <a:buChar char="q"/>
            </a:pPr>
            <a:r>
              <a:rPr lang="en-US" dirty="0"/>
              <a:t>…</a:t>
            </a:r>
          </a:p>
          <a:p>
            <a:pPr>
              <a:buFont typeface="Wingdings" panose="05000000000000000000" pitchFamily="2" charset="2"/>
              <a:buChar char="q"/>
            </a:pPr>
            <a:r>
              <a:rPr lang="en-US" dirty="0"/>
              <a:t>Code Generation Optimization</a:t>
            </a:r>
          </a:p>
          <a:p>
            <a:pPr lvl="1">
              <a:buFont typeface="Wingdings" panose="05000000000000000000" pitchFamily="2" charset="2"/>
              <a:buChar char="q"/>
            </a:pPr>
            <a:r>
              <a:rPr lang="en-US" dirty="0"/>
              <a:t>Register Allocation</a:t>
            </a:r>
          </a:p>
          <a:p>
            <a:pPr lvl="1">
              <a:buFont typeface="Wingdings" panose="05000000000000000000" pitchFamily="2" charset="2"/>
              <a:buChar char="q"/>
            </a:pPr>
            <a:r>
              <a:rPr lang="en-US" dirty="0"/>
              <a:t>Instruction Scheduling</a:t>
            </a:r>
          </a:p>
          <a:p>
            <a:pPr lvl="1">
              <a:buFont typeface="Wingdings" panose="05000000000000000000" pitchFamily="2" charset="2"/>
              <a:buChar char="q"/>
            </a:pPr>
            <a:r>
              <a:rPr lang="en-US" dirty="0"/>
              <a:t>Instruction Selection</a:t>
            </a:r>
          </a:p>
          <a:p>
            <a:pPr lvl="1">
              <a:buFont typeface="Wingdings" panose="05000000000000000000" pitchFamily="2" charset="2"/>
              <a:buChar char="q"/>
            </a:pPr>
            <a:r>
              <a:rPr lang="en-US" dirty="0"/>
              <a:t>Reordering computations </a:t>
            </a:r>
          </a:p>
          <a:p>
            <a:pPr lvl="1">
              <a:buFont typeface="Wingdings" panose="05000000000000000000" pitchFamily="2" charset="2"/>
              <a:buChar char="q"/>
            </a:pPr>
            <a:r>
              <a:rPr lang="en-US" dirty="0"/>
              <a:t>,…</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AC74A6F6-C04D-4B7A-BABF-90A8EF7D67BC}"/>
              </a:ext>
            </a:extLst>
          </p:cNvPr>
          <p:cNvSpPr>
            <a:spLocks noGrp="1"/>
          </p:cNvSpPr>
          <p:nvPr>
            <p:ph type="sldNum" sz="quarter" idx="12"/>
          </p:nvPr>
        </p:nvSpPr>
        <p:spPr/>
        <p:txBody>
          <a:bodyPr/>
          <a:lstStyle/>
          <a:p>
            <a:fld id="{57733F94-BD4E-45B7-8984-807B972C88CC}" type="slidenum">
              <a:rPr lang="en-US" smtClean="0"/>
              <a:pPr/>
              <a:t>118</a:t>
            </a:fld>
            <a:endParaRPr lang="en-US"/>
          </a:p>
        </p:txBody>
      </p:sp>
    </p:spTree>
    <p:extLst>
      <p:ext uri="{BB962C8B-B14F-4D97-AF65-F5344CB8AC3E}">
        <p14:creationId xmlns:p14="http://schemas.microsoft.com/office/powerpoint/2010/main" val="39749535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7AC2-CA3D-45B5-8E64-FBD8E6A93BA0}"/>
              </a:ext>
            </a:extLst>
          </p:cNvPr>
          <p:cNvSpPr>
            <a:spLocks noGrp="1"/>
          </p:cNvSpPr>
          <p:nvPr>
            <p:ph type="title"/>
          </p:nvPr>
        </p:nvSpPr>
        <p:spPr/>
        <p:txBody>
          <a:bodyPr/>
          <a:lstStyle/>
          <a:p>
            <a:r>
              <a:rPr lang="en-US" dirty="0">
                <a:cs typeface="Calibri Light"/>
              </a:rPr>
              <a:t>Optimizing Compilers</a:t>
            </a:r>
            <a:endParaRPr lang="en-US" dirty="0"/>
          </a:p>
        </p:txBody>
      </p:sp>
      <p:sp>
        <p:nvSpPr>
          <p:cNvPr id="3" name="Content Placeholder 2">
            <a:extLst>
              <a:ext uri="{FF2B5EF4-FFF2-40B4-BE49-F238E27FC236}">
                <a16:creationId xmlns:a16="http://schemas.microsoft.com/office/drawing/2014/main" id="{001A7C63-41D4-431D-B0B0-04E27C403463}"/>
              </a:ext>
            </a:extLst>
          </p:cNvPr>
          <p:cNvSpPr>
            <a:spLocks noGrp="1"/>
          </p:cNvSpPr>
          <p:nvPr>
            <p:ph idx="1"/>
          </p:nvPr>
        </p:nvSpPr>
        <p:spPr/>
        <p:txBody>
          <a:bodyPr vert="horz" lIns="91440" tIns="45720" rIns="91440" bIns="45720" rtlCol="0" anchor="t">
            <a:normAutofit lnSpcReduction="10000"/>
          </a:bodyPr>
          <a:lstStyle/>
          <a:p>
            <a:pPr>
              <a:buFont typeface="Wingdings" panose="020B0604020202020204" pitchFamily="34" charset="0"/>
              <a:buChar char="q"/>
            </a:pPr>
            <a:r>
              <a:rPr lang="en-US" dirty="0">
                <a:ea typeface="+mn-lt"/>
                <a:cs typeface="+mn-lt"/>
              </a:rPr>
              <a:t>Provide efficient mapping of program to machine </a:t>
            </a:r>
            <a:endParaRPr lang="en-US" dirty="0">
              <a:cs typeface="Calibri"/>
            </a:endParaRPr>
          </a:p>
          <a:p>
            <a:pPr lvl="1"/>
            <a:r>
              <a:rPr lang="en-US" dirty="0">
                <a:ea typeface="+mn-lt"/>
                <a:cs typeface="+mn-lt"/>
              </a:rPr>
              <a:t>register allocation </a:t>
            </a:r>
            <a:endParaRPr lang="en-US" dirty="0">
              <a:cs typeface="Calibri"/>
            </a:endParaRPr>
          </a:p>
          <a:p>
            <a:pPr lvl="1"/>
            <a:r>
              <a:rPr lang="en-US" dirty="0">
                <a:ea typeface="+mn-lt"/>
                <a:cs typeface="+mn-lt"/>
              </a:rPr>
              <a:t>code selection and ordering (scheduling) </a:t>
            </a:r>
            <a:endParaRPr lang="en-US" dirty="0">
              <a:cs typeface="Calibri"/>
            </a:endParaRPr>
          </a:p>
          <a:p>
            <a:pPr lvl="1"/>
            <a:r>
              <a:rPr lang="en-US" dirty="0">
                <a:ea typeface="+mn-lt"/>
                <a:cs typeface="+mn-lt"/>
              </a:rPr>
              <a:t>dead code elimination</a:t>
            </a:r>
          </a:p>
          <a:p>
            <a:pPr lvl="1"/>
            <a:r>
              <a:rPr lang="en-US" dirty="0">
                <a:ea typeface="+mn-lt"/>
                <a:cs typeface="+mn-lt"/>
              </a:rPr>
              <a:t>...</a:t>
            </a:r>
          </a:p>
          <a:p>
            <a:pPr lvl="1"/>
            <a:r>
              <a:rPr lang="en-US" dirty="0">
                <a:ea typeface="+mn-lt"/>
                <a:cs typeface="+mn-lt"/>
              </a:rPr>
              <a:t>eliminating minor inefficiencies </a:t>
            </a:r>
            <a:endParaRPr lang="en-US" dirty="0">
              <a:cs typeface="Calibri"/>
            </a:endParaRPr>
          </a:p>
          <a:p>
            <a:pPr>
              <a:buFont typeface="Wingdings" panose="020B0604020202020204" pitchFamily="34" charset="0"/>
              <a:buChar char="q"/>
            </a:pPr>
            <a:r>
              <a:rPr lang="en-US" dirty="0">
                <a:ea typeface="+mn-lt"/>
                <a:cs typeface="+mn-lt"/>
              </a:rPr>
              <a:t>Do not optimize (usually) the "algorithm" </a:t>
            </a:r>
            <a:endParaRPr lang="en-US" dirty="0">
              <a:cs typeface="Calibri"/>
            </a:endParaRPr>
          </a:p>
          <a:p>
            <a:pPr lvl="1"/>
            <a:r>
              <a:rPr lang="en-US" dirty="0">
                <a:ea typeface="+mn-lt"/>
                <a:cs typeface="+mn-lt"/>
              </a:rPr>
              <a:t>up to programmer to select best overall algorithm for a given task</a:t>
            </a:r>
          </a:p>
          <a:p>
            <a:pPr lvl="2"/>
            <a:r>
              <a:rPr lang="en-US" dirty="0">
                <a:cs typeface="Calibri"/>
              </a:rPr>
              <a:t>Sorting: big-O(n</a:t>
            </a:r>
            <a:r>
              <a:rPr lang="en-US" baseline="30000" dirty="0">
                <a:cs typeface="Calibri"/>
              </a:rPr>
              <a:t>2</a:t>
            </a:r>
            <a:r>
              <a:rPr lang="en-US" dirty="0">
                <a:cs typeface="Calibri"/>
              </a:rPr>
              <a:t>) vs. big-O(</a:t>
            </a:r>
            <a:r>
              <a:rPr lang="en-US" dirty="0" err="1">
                <a:cs typeface="Calibri"/>
              </a:rPr>
              <a:t>nlogn</a:t>
            </a:r>
            <a:r>
              <a:rPr lang="en-US" dirty="0">
                <a:cs typeface="Calibri"/>
              </a:rPr>
              <a:t>)</a:t>
            </a:r>
          </a:p>
          <a:p>
            <a:pPr lvl="1"/>
            <a:r>
              <a:rPr lang="en-US" dirty="0">
                <a:solidFill>
                  <a:srgbClr val="0070C0"/>
                </a:solidFill>
                <a:ea typeface="+mn-lt"/>
                <a:cs typeface="+mn-lt"/>
              </a:rPr>
              <a:t>big-O</a:t>
            </a:r>
            <a:r>
              <a:rPr lang="en-US" dirty="0">
                <a:ea typeface="+mn-lt"/>
                <a:cs typeface="+mn-lt"/>
              </a:rPr>
              <a:t> savings are (often) more important</a:t>
            </a:r>
            <a:endParaRPr lang="en-US" dirty="0">
              <a:cs typeface="Calibri"/>
            </a:endParaRPr>
          </a:p>
          <a:p>
            <a:pPr>
              <a:buFont typeface="Wingdings" panose="020B0604020202020204" pitchFamily="34" charset="0"/>
              <a:buChar char="q"/>
            </a:pPr>
            <a:r>
              <a:rPr lang="en-US" dirty="0">
                <a:ea typeface="+mn-lt"/>
                <a:cs typeface="+mn-lt"/>
              </a:rPr>
              <a:t>Have difficulty overcoming inherent limitations (cache, inherent parallelism)</a:t>
            </a:r>
            <a:endParaRPr lang="en-US" dirty="0">
              <a:cs typeface="Calibri"/>
            </a:endParaRPr>
          </a:p>
          <a:p>
            <a:pPr marL="457200" lvl="1" indent="0">
              <a:buNone/>
            </a:pPr>
            <a:endParaRPr lang="en-US" dirty="0">
              <a:cs typeface="Calibri"/>
            </a:endParaRPr>
          </a:p>
          <a:p>
            <a:endParaRPr lang="en-US" dirty="0">
              <a:cs typeface="Calibri"/>
            </a:endParaRPr>
          </a:p>
        </p:txBody>
      </p:sp>
      <p:sp>
        <p:nvSpPr>
          <p:cNvPr id="4" name="Slide Number Placeholder 3">
            <a:extLst>
              <a:ext uri="{FF2B5EF4-FFF2-40B4-BE49-F238E27FC236}">
                <a16:creationId xmlns:a16="http://schemas.microsoft.com/office/drawing/2014/main" id="{E9213A9D-8F91-4E30-82DA-89DC612F3DB3}"/>
              </a:ext>
            </a:extLst>
          </p:cNvPr>
          <p:cNvSpPr>
            <a:spLocks noGrp="1"/>
          </p:cNvSpPr>
          <p:nvPr>
            <p:ph type="sldNum" sz="quarter" idx="12"/>
          </p:nvPr>
        </p:nvSpPr>
        <p:spPr/>
        <p:txBody>
          <a:bodyPr/>
          <a:lstStyle/>
          <a:p>
            <a:fld id="{57733F94-BD4E-45B7-8984-807B972C88CC}" type="slidenum">
              <a:rPr lang="en-US" smtClean="0"/>
              <a:pPr/>
              <a:t>119</a:t>
            </a:fld>
            <a:endParaRPr lang="en-US"/>
          </a:p>
        </p:txBody>
      </p:sp>
    </p:spTree>
    <p:extLst>
      <p:ext uri="{BB962C8B-B14F-4D97-AF65-F5344CB8AC3E}">
        <p14:creationId xmlns:p14="http://schemas.microsoft.com/office/powerpoint/2010/main" val="344234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0A61CDA-CD2E-D249-84A3-12962681BD5F}"/>
              </a:ext>
            </a:extLst>
          </p:cNvPr>
          <p:cNvSpPr>
            <a:spLocks noGrp="1" noChangeArrowheads="1"/>
          </p:cNvSpPr>
          <p:nvPr>
            <p:ph type="title"/>
            <p:custDataLst>
              <p:tags r:id="rId1"/>
            </p:custDataLst>
          </p:nvPr>
        </p:nvSpPr>
        <p:spPr/>
        <p:txBody>
          <a:bodyPr/>
          <a:lstStyle/>
          <a:p>
            <a:r>
              <a:rPr lang="en-US" altLang="en-US"/>
              <a:t>Cache Fundamentals</a:t>
            </a:r>
          </a:p>
        </p:txBody>
      </p:sp>
      <p:sp>
        <p:nvSpPr>
          <p:cNvPr id="3" name="Content Placeholder 2">
            <a:extLst>
              <a:ext uri="{FF2B5EF4-FFF2-40B4-BE49-F238E27FC236}">
                <a16:creationId xmlns:a16="http://schemas.microsoft.com/office/drawing/2014/main" id="{2B30249E-0715-9744-9E4F-DA4BC4D0CE20}"/>
              </a:ext>
            </a:extLst>
          </p:cNvPr>
          <p:cNvSpPr>
            <a:spLocks noGrp="1"/>
          </p:cNvSpPr>
          <p:nvPr>
            <p:ph idx="1"/>
          </p:nvPr>
        </p:nvSpPr>
        <p:spPr/>
        <p:txBody>
          <a:bodyPr/>
          <a:lstStyle/>
          <a:p>
            <a:endParaRPr lang="en-US"/>
          </a:p>
        </p:txBody>
      </p:sp>
      <p:sp>
        <p:nvSpPr>
          <p:cNvPr id="21507" name="Rectangle 4">
            <a:extLst>
              <a:ext uri="{FF2B5EF4-FFF2-40B4-BE49-F238E27FC236}">
                <a16:creationId xmlns:a16="http://schemas.microsoft.com/office/drawing/2014/main" id="{809BB206-8C12-B143-B016-05D2A6F2C577}"/>
              </a:ext>
            </a:extLst>
          </p:cNvPr>
          <p:cNvSpPr>
            <a:spLocks noChangeArrowheads="1"/>
          </p:cNvSpPr>
          <p:nvPr>
            <p:custDataLst>
              <p:tags r:id="rId2"/>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cpu</a:t>
            </a:r>
          </a:p>
        </p:txBody>
      </p:sp>
      <p:sp>
        <p:nvSpPr>
          <p:cNvPr id="21508" name="Rectangle 5">
            <a:extLst>
              <a:ext uri="{FF2B5EF4-FFF2-40B4-BE49-F238E27FC236}">
                <a16:creationId xmlns:a16="http://schemas.microsoft.com/office/drawing/2014/main" id="{D427EF2E-E7D9-A144-8AF6-A48FF85025D4}"/>
              </a:ext>
            </a:extLst>
          </p:cNvPr>
          <p:cNvSpPr>
            <a:spLocks noChangeArrowheads="1"/>
          </p:cNvSpPr>
          <p:nvPr>
            <p:custDataLst>
              <p:tags r:id="rId3"/>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1509" name="Rectangle 6">
            <a:extLst>
              <a:ext uri="{FF2B5EF4-FFF2-40B4-BE49-F238E27FC236}">
                <a16:creationId xmlns:a16="http://schemas.microsoft.com/office/drawing/2014/main" id="{90F5929C-B083-9946-AF19-C88F5E9760CB}"/>
              </a:ext>
            </a:extLst>
          </p:cNvPr>
          <p:cNvSpPr>
            <a:spLocks noChangeArrowheads="1"/>
          </p:cNvSpPr>
          <p:nvPr>
            <p:custDataLst>
              <p:tags r:id="rId4"/>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1510" name="Line 7">
            <a:extLst>
              <a:ext uri="{FF2B5EF4-FFF2-40B4-BE49-F238E27FC236}">
                <a16:creationId xmlns:a16="http://schemas.microsoft.com/office/drawing/2014/main" id="{5E083461-7CBF-1E4C-8CA1-3E72970362C1}"/>
              </a:ext>
            </a:extLst>
          </p:cNvPr>
          <p:cNvSpPr>
            <a:spLocks noChangeShapeType="1"/>
          </p:cNvSpPr>
          <p:nvPr>
            <p:custDataLst>
              <p:tags r:id="rId5"/>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1" name="Line 8">
            <a:extLst>
              <a:ext uri="{FF2B5EF4-FFF2-40B4-BE49-F238E27FC236}">
                <a16:creationId xmlns:a16="http://schemas.microsoft.com/office/drawing/2014/main" id="{F4B1A116-4CF1-4C4F-8CFE-E43F1744872A}"/>
              </a:ext>
            </a:extLst>
          </p:cNvPr>
          <p:cNvSpPr>
            <a:spLocks noChangeShapeType="1"/>
          </p:cNvSpPr>
          <p:nvPr>
            <p:custDataLst>
              <p:tags r:id="rId6"/>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2" name="Line 9">
            <a:extLst>
              <a:ext uri="{FF2B5EF4-FFF2-40B4-BE49-F238E27FC236}">
                <a16:creationId xmlns:a16="http://schemas.microsoft.com/office/drawing/2014/main" id="{4173AF31-E179-0240-BBD5-0906512D773A}"/>
              </a:ext>
            </a:extLst>
          </p:cNvPr>
          <p:cNvSpPr>
            <a:spLocks noChangeShapeType="1"/>
          </p:cNvSpPr>
          <p:nvPr>
            <p:custDataLst>
              <p:tags r:id="rId7"/>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3" name="Line 10">
            <a:extLst>
              <a:ext uri="{FF2B5EF4-FFF2-40B4-BE49-F238E27FC236}">
                <a16:creationId xmlns:a16="http://schemas.microsoft.com/office/drawing/2014/main" id="{8F2569D0-C0D0-5D4C-BA03-DF75B3B76067}"/>
              </a:ext>
            </a:extLst>
          </p:cNvPr>
          <p:cNvSpPr>
            <a:spLocks noChangeShapeType="1"/>
          </p:cNvSpPr>
          <p:nvPr>
            <p:custDataLst>
              <p:tags r:id="rId8"/>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4" name="Line 11">
            <a:extLst>
              <a:ext uri="{FF2B5EF4-FFF2-40B4-BE49-F238E27FC236}">
                <a16:creationId xmlns:a16="http://schemas.microsoft.com/office/drawing/2014/main" id="{07769AD3-D4AF-AA4B-8B39-07FD57DE1764}"/>
              </a:ext>
            </a:extLst>
          </p:cNvPr>
          <p:cNvSpPr>
            <a:spLocks noChangeShapeType="1"/>
          </p:cNvSpPr>
          <p:nvPr>
            <p:custDataLst>
              <p:tags r:id="rId9"/>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5" name="Line 12">
            <a:extLst>
              <a:ext uri="{FF2B5EF4-FFF2-40B4-BE49-F238E27FC236}">
                <a16:creationId xmlns:a16="http://schemas.microsoft.com/office/drawing/2014/main" id="{67B89D83-0D7D-A649-8F39-B753BB7996A5}"/>
              </a:ext>
            </a:extLst>
          </p:cNvPr>
          <p:cNvSpPr>
            <a:spLocks noChangeShapeType="1"/>
          </p:cNvSpPr>
          <p:nvPr>
            <p:custDataLst>
              <p:tags r:id="rId10"/>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6" name="Line 13">
            <a:extLst>
              <a:ext uri="{FF2B5EF4-FFF2-40B4-BE49-F238E27FC236}">
                <a16:creationId xmlns:a16="http://schemas.microsoft.com/office/drawing/2014/main" id="{361B0247-3869-A042-ABEC-A0014DD15746}"/>
              </a:ext>
            </a:extLst>
          </p:cNvPr>
          <p:cNvSpPr>
            <a:spLocks noChangeShapeType="1"/>
          </p:cNvSpPr>
          <p:nvPr>
            <p:custDataLst>
              <p:tags r:id="rId11"/>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7" name="Line 14">
            <a:extLst>
              <a:ext uri="{FF2B5EF4-FFF2-40B4-BE49-F238E27FC236}">
                <a16:creationId xmlns:a16="http://schemas.microsoft.com/office/drawing/2014/main" id="{1015A949-D35C-8847-84B7-4E0BE426AC1F}"/>
              </a:ext>
            </a:extLst>
          </p:cNvPr>
          <p:cNvSpPr>
            <a:spLocks noChangeShapeType="1"/>
          </p:cNvSpPr>
          <p:nvPr>
            <p:custDataLst>
              <p:tags r:id="rId12"/>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8" name="Line 15">
            <a:extLst>
              <a:ext uri="{FF2B5EF4-FFF2-40B4-BE49-F238E27FC236}">
                <a16:creationId xmlns:a16="http://schemas.microsoft.com/office/drawing/2014/main" id="{4B1623B1-CDAE-4A41-9F17-86BAEDADBEA0}"/>
              </a:ext>
            </a:extLst>
          </p:cNvPr>
          <p:cNvSpPr>
            <a:spLocks noChangeShapeType="1"/>
          </p:cNvSpPr>
          <p:nvPr>
            <p:custDataLst>
              <p:tags r:id="rId13"/>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19" name="Line 16">
            <a:extLst>
              <a:ext uri="{FF2B5EF4-FFF2-40B4-BE49-F238E27FC236}">
                <a16:creationId xmlns:a16="http://schemas.microsoft.com/office/drawing/2014/main" id="{DED12E61-7158-4443-9125-6F8E3CA88823}"/>
              </a:ext>
            </a:extLst>
          </p:cNvPr>
          <p:cNvSpPr>
            <a:spLocks noChangeShapeType="1"/>
          </p:cNvSpPr>
          <p:nvPr>
            <p:custDataLst>
              <p:tags r:id="rId14"/>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0" name="Line 17">
            <a:extLst>
              <a:ext uri="{FF2B5EF4-FFF2-40B4-BE49-F238E27FC236}">
                <a16:creationId xmlns:a16="http://schemas.microsoft.com/office/drawing/2014/main" id="{F9CBE7F3-4F5B-A045-A5E2-A4F496C78145}"/>
              </a:ext>
            </a:extLst>
          </p:cNvPr>
          <p:cNvSpPr>
            <a:spLocks noChangeShapeType="1"/>
          </p:cNvSpPr>
          <p:nvPr>
            <p:custDataLst>
              <p:tags r:id="rId15"/>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1" name="Line 18">
            <a:extLst>
              <a:ext uri="{FF2B5EF4-FFF2-40B4-BE49-F238E27FC236}">
                <a16:creationId xmlns:a16="http://schemas.microsoft.com/office/drawing/2014/main" id="{87502752-224D-9C40-9013-488AD1FA2CCF}"/>
              </a:ext>
            </a:extLst>
          </p:cNvPr>
          <p:cNvSpPr>
            <a:spLocks noChangeShapeType="1"/>
          </p:cNvSpPr>
          <p:nvPr>
            <p:custDataLst>
              <p:tags r:id="rId16"/>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2" name="Line 19">
            <a:extLst>
              <a:ext uri="{FF2B5EF4-FFF2-40B4-BE49-F238E27FC236}">
                <a16:creationId xmlns:a16="http://schemas.microsoft.com/office/drawing/2014/main" id="{E71D3BD5-E9CB-8D41-B3BE-0BAE459EE21B}"/>
              </a:ext>
            </a:extLst>
          </p:cNvPr>
          <p:cNvSpPr>
            <a:spLocks noChangeShapeType="1"/>
          </p:cNvSpPr>
          <p:nvPr>
            <p:custDataLst>
              <p:tags r:id="rId17"/>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3" name="Line 20">
            <a:extLst>
              <a:ext uri="{FF2B5EF4-FFF2-40B4-BE49-F238E27FC236}">
                <a16:creationId xmlns:a16="http://schemas.microsoft.com/office/drawing/2014/main" id="{DDFD2440-D183-E542-B188-AA66910C7D10}"/>
              </a:ext>
            </a:extLst>
          </p:cNvPr>
          <p:cNvSpPr>
            <a:spLocks noChangeShapeType="1"/>
          </p:cNvSpPr>
          <p:nvPr>
            <p:custDataLst>
              <p:tags r:id="rId18"/>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4" name="Line 21">
            <a:extLst>
              <a:ext uri="{FF2B5EF4-FFF2-40B4-BE49-F238E27FC236}">
                <a16:creationId xmlns:a16="http://schemas.microsoft.com/office/drawing/2014/main" id="{F2A70457-E293-544E-BB34-71DEE6E9F101}"/>
              </a:ext>
            </a:extLst>
          </p:cNvPr>
          <p:cNvSpPr>
            <a:spLocks noChangeShapeType="1"/>
          </p:cNvSpPr>
          <p:nvPr>
            <p:custDataLst>
              <p:tags r:id="rId19"/>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525" name="Rectangle 22">
            <a:extLst>
              <a:ext uri="{FF2B5EF4-FFF2-40B4-BE49-F238E27FC236}">
                <a16:creationId xmlns:a16="http://schemas.microsoft.com/office/drawing/2014/main" id="{893819B4-0046-3641-AA4C-4641D46B17BA}"/>
              </a:ext>
            </a:extLst>
          </p:cNvPr>
          <p:cNvSpPr>
            <a:spLocks noChangeArrowheads="1"/>
          </p:cNvSpPr>
          <p:nvPr>
            <p:custDataLst>
              <p:tags r:id="rId20"/>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21526" name="Rectangle 23">
            <a:extLst>
              <a:ext uri="{FF2B5EF4-FFF2-40B4-BE49-F238E27FC236}">
                <a16:creationId xmlns:a16="http://schemas.microsoft.com/office/drawing/2014/main" id="{B111A3FD-B10A-324C-855B-39C5CBDF763F}"/>
              </a:ext>
            </a:extLst>
          </p:cNvPr>
          <p:cNvSpPr>
            <a:spLocks noChangeArrowheads="1"/>
          </p:cNvSpPr>
          <p:nvPr>
            <p:custDataLst>
              <p:tags r:id="rId21"/>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2704633309"/>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2F09-8FF5-407B-A2FE-7F3F53F56001}"/>
              </a:ext>
            </a:extLst>
          </p:cNvPr>
          <p:cNvSpPr>
            <a:spLocks noGrp="1"/>
          </p:cNvSpPr>
          <p:nvPr>
            <p:ph type="title"/>
          </p:nvPr>
        </p:nvSpPr>
        <p:spPr/>
        <p:txBody>
          <a:bodyPr/>
          <a:lstStyle/>
          <a:p>
            <a:r>
              <a:rPr lang="en-US" dirty="0">
                <a:cs typeface="Calibri Light"/>
              </a:rPr>
              <a:t>Limitations of Optimizing Compilers</a:t>
            </a:r>
            <a:endParaRPr lang="en-US" dirty="0"/>
          </a:p>
        </p:txBody>
      </p:sp>
      <p:sp>
        <p:nvSpPr>
          <p:cNvPr id="3" name="Content Placeholder 2">
            <a:extLst>
              <a:ext uri="{FF2B5EF4-FFF2-40B4-BE49-F238E27FC236}">
                <a16:creationId xmlns:a16="http://schemas.microsoft.com/office/drawing/2014/main" id="{A70800B1-9E55-401C-BB9A-B188F209CA55}"/>
              </a:ext>
            </a:extLst>
          </p:cNvPr>
          <p:cNvSpPr>
            <a:spLocks noGrp="1"/>
          </p:cNvSpPr>
          <p:nvPr>
            <p:ph idx="1"/>
          </p:nvPr>
        </p:nvSpPr>
        <p:spPr/>
        <p:txBody>
          <a:bodyPr vert="horz" lIns="91440" tIns="45720" rIns="91440" bIns="45720" rtlCol="0" anchor="t">
            <a:normAutofit fontScale="85000" lnSpcReduction="20000"/>
          </a:bodyPr>
          <a:lstStyle/>
          <a:p>
            <a:pPr>
              <a:buFont typeface="Wingdings" panose="020B0604020202020204" pitchFamily="34" charset="0"/>
              <a:buChar char="q"/>
            </a:pPr>
            <a:r>
              <a:rPr lang="en-US" dirty="0">
                <a:ea typeface="+mn-lt"/>
                <a:cs typeface="+mn-lt"/>
              </a:rPr>
              <a:t>Operate under fundamental constraint </a:t>
            </a:r>
            <a:endParaRPr lang="en-US" dirty="0">
              <a:cs typeface="Calibri"/>
            </a:endParaRPr>
          </a:p>
          <a:p>
            <a:r>
              <a:rPr lang="en-US" b="1" u="sng" dirty="0">
                <a:ea typeface="+mn-lt"/>
                <a:cs typeface="+mn-lt"/>
              </a:rPr>
              <a:t>Must not cause any change in program behavior </a:t>
            </a:r>
            <a:endParaRPr lang="en-US" b="1" u="sng" dirty="0"/>
          </a:p>
          <a:p>
            <a:r>
              <a:rPr lang="en-US" dirty="0">
                <a:ea typeface="+mn-lt"/>
                <a:cs typeface="+mn-lt"/>
              </a:rPr>
              <a:t>Except, possibly when program making use of nonstandard language features </a:t>
            </a:r>
            <a:endParaRPr lang="en-US" dirty="0"/>
          </a:p>
          <a:p>
            <a:pPr>
              <a:buFont typeface="Wingdings" panose="020B0604020202020204" pitchFamily="34" charset="0"/>
              <a:buChar char="q"/>
            </a:pPr>
            <a:r>
              <a:rPr lang="en-US" dirty="0">
                <a:ea typeface="+mn-lt"/>
                <a:cs typeface="+mn-lt"/>
              </a:rPr>
              <a:t>Behavior that may be obvious to the programmer can  be obfuscated by languages and coding styles </a:t>
            </a:r>
            <a:endParaRPr lang="en-US" dirty="0">
              <a:cs typeface="Calibri"/>
            </a:endParaRPr>
          </a:p>
          <a:p>
            <a:r>
              <a:rPr lang="en-US" dirty="0">
                <a:ea typeface="+mn-lt"/>
                <a:cs typeface="+mn-lt"/>
              </a:rPr>
              <a:t>e.g., Data ranges may be more limited than variable types suggest </a:t>
            </a:r>
            <a:endParaRPr lang="en-US" dirty="0"/>
          </a:p>
          <a:p>
            <a:pPr>
              <a:buFont typeface="Wingdings" panose="020B0604020202020204" pitchFamily="34" charset="0"/>
              <a:buChar char="q"/>
            </a:pPr>
            <a:r>
              <a:rPr lang="en-US" dirty="0">
                <a:ea typeface="+mn-lt"/>
                <a:cs typeface="+mn-lt"/>
              </a:rPr>
              <a:t>Most analysis is performed only within procedures </a:t>
            </a:r>
            <a:endParaRPr lang="en-US" dirty="0">
              <a:cs typeface="Calibri"/>
            </a:endParaRPr>
          </a:p>
          <a:p>
            <a:r>
              <a:rPr lang="en-US" dirty="0">
                <a:ea typeface="+mn-lt"/>
                <a:cs typeface="+mn-lt"/>
              </a:rPr>
              <a:t>Whole-program analysis is too expensive in most cases </a:t>
            </a:r>
            <a:endParaRPr lang="en-US" dirty="0"/>
          </a:p>
          <a:p>
            <a:r>
              <a:rPr lang="en-US" dirty="0">
                <a:ea typeface="+mn-lt"/>
                <a:cs typeface="+mn-lt"/>
              </a:rPr>
              <a:t>Newer versions of GCC do </a:t>
            </a:r>
            <a:r>
              <a:rPr lang="en-US" dirty="0" err="1">
                <a:ea typeface="+mn-lt"/>
                <a:cs typeface="+mn-lt"/>
              </a:rPr>
              <a:t>interprocedural</a:t>
            </a:r>
            <a:r>
              <a:rPr lang="en-US" dirty="0">
                <a:ea typeface="+mn-lt"/>
                <a:cs typeface="+mn-lt"/>
              </a:rPr>
              <a:t> analysis within individual files </a:t>
            </a:r>
            <a:endParaRPr lang="en-US" dirty="0"/>
          </a:p>
          <a:p>
            <a:r>
              <a:rPr lang="en-US" dirty="0">
                <a:ea typeface="+mn-lt"/>
                <a:cs typeface="+mn-lt"/>
              </a:rPr>
              <a:t>But, not between code in different files </a:t>
            </a:r>
            <a:endParaRPr lang="en-US" dirty="0"/>
          </a:p>
          <a:p>
            <a:pPr>
              <a:buFont typeface="Wingdings" panose="020B0604020202020204" pitchFamily="34" charset="0"/>
              <a:buChar char="q"/>
            </a:pPr>
            <a:r>
              <a:rPr lang="en-US" dirty="0">
                <a:ea typeface="+mn-lt"/>
                <a:cs typeface="+mn-lt"/>
              </a:rPr>
              <a:t>Most analysis is based only on static information </a:t>
            </a:r>
            <a:endParaRPr lang="en-US" dirty="0">
              <a:cs typeface="Calibri"/>
            </a:endParaRPr>
          </a:p>
          <a:p>
            <a:r>
              <a:rPr lang="en-US" dirty="0">
                <a:ea typeface="+mn-lt"/>
                <a:cs typeface="+mn-lt"/>
              </a:rPr>
              <a:t>Compiler has difficulty anticipating run-time inputs</a:t>
            </a:r>
            <a:endParaRPr lang="en-US" dirty="0"/>
          </a:p>
        </p:txBody>
      </p:sp>
      <p:sp>
        <p:nvSpPr>
          <p:cNvPr id="4" name="Slide Number Placeholder 3">
            <a:extLst>
              <a:ext uri="{FF2B5EF4-FFF2-40B4-BE49-F238E27FC236}">
                <a16:creationId xmlns:a16="http://schemas.microsoft.com/office/drawing/2014/main" id="{AD9E5AC2-7955-44DB-B040-1D2413F6B268}"/>
              </a:ext>
            </a:extLst>
          </p:cNvPr>
          <p:cNvSpPr>
            <a:spLocks noGrp="1"/>
          </p:cNvSpPr>
          <p:nvPr>
            <p:ph type="sldNum" sz="quarter" idx="12"/>
          </p:nvPr>
        </p:nvSpPr>
        <p:spPr/>
        <p:txBody>
          <a:bodyPr/>
          <a:lstStyle/>
          <a:p>
            <a:fld id="{57733F94-BD4E-45B7-8984-807B972C88CC}" type="slidenum">
              <a:rPr lang="en-US" smtClean="0"/>
              <a:pPr/>
              <a:t>120</a:t>
            </a:fld>
            <a:endParaRPr lang="en-US"/>
          </a:p>
        </p:txBody>
      </p:sp>
      <p:sp>
        <p:nvSpPr>
          <p:cNvPr id="5" name="TextBox 4">
            <a:extLst>
              <a:ext uri="{FF2B5EF4-FFF2-40B4-BE49-F238E27FC236}">
                <a16:creationId xmlns:a16="http://schemas.microsoft.com/office/drawing/2014/main" id="{E15FC7DE-4DCD-4E7C-87E3-96B4FB591461}"/>
              </a:ext>
            </a:extLst>
          </p:cNvPr>
          <p:cNvSpPr txBox="1"/>
          <p:nvPr/>
        </p:nvSpPr>
        <p:spPr>
          <a:xfrm>
            <a:off x="851865" y="5894685"/>
            <a:ext cx="782822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0C0"/>
                </a:solidFill>
              </a:rPr>
              <a:t>When in doubt, the compiler must be conservative​</a:t>
            </a:r>
            <a:endParaRPr lang="en-US" sz="2800" b="1" dirty="0">
              <a:solidFill>
                <a:srgbClr val="0070C0"/>
              </a:solidFill>
              <a:cs typeface="Calibri"/>
            </a:endParaRPr>
          </a:p>
        </p:txBody>
      </p:sp>
      <p:sp>
        <p:nvSpPr>
          <p:cNvPr id="7" name="TextBox 6">
            <a:extLst>
              <a:ext uri="{FF2B5EF4-FFF2-40B4-BE49-F238E27FC236}">
                <a16:creationId xmlns:a16="http://schemas.microsoft.com/office/drawing/2014/main" id="{AC9F6CA0-CB83-432A-B29B-481A4D1A2D33}"/>
              </a:ext>
            </a:extLst>
          </p:cNvPr>
          <p:cNvSpPr txBox="1"/>
          <p:nvPr/>
        </p:nvSpPr>
        <p:spPr>
          <a:xfrm>
            <a:off x="0" y="6538912"/>
            <a:ext cx="4234249" cy="261610"/>
          </a:xfrm>
          <a:prstGeom prst="rect">
            <a:avLst/>
          </a:prstGeom>
          <a:noFill/>
        </p:spPr>
        <p:txBody>
          <a:bodyPr wrap="square">
            <a:spAutoFit/>
          </a:bodyPr>
          <a:lstStyle/>
          <a:p>
            <a:r>
              <a:rPr lang="en-US" sz="1100" i="1" dirty="0"/>
              <a:t>Bryant and </a:t>
            </a:r>
            <a:r>
              <a:rPr lang="en-US" sz="1100" i="1" dirty="0" err="1"/>
              <a:t>O'Hallaron</a:t>
            </a:r>
            <a:r>
              <a:rPr lang="en-US" sz="1100" i="1" dirty="0"/>
              <a:t>, Computer Systems: A programmer's Perspective</a:t>
            </a:r>
          </a:p>
        </p:txBody>
      </p:sp>
    </p:spTree>
    <p:extLst>
      <p:ext uri="{BB962C8B-B14F-4D97-AF65-F5344CB8AC3E}">
        <p14:creationId xmlns:p14="http://schemas.microsoft.com/office/powerpoint/2010/main" val="383493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6D39-1B52-448B-933D-B5F58EFD5F82}"/>
              </a:ext>
            </a:extLst>
          </p:cNvPr>
          <p:cNvSpPr>
            <a:spLocks noGrp="1"/>
          </p:cNvSpPr>
          <p:nvPr>
            <p:ph type="title"/>
          </p:nvPr>
        </p:nvSpPr>
        <p:spPr/>
        <p:txBody>
          <a:bodyPr/>
          <a:lstStyle/>
          <a:p>
            <a:r>
              <a:rPr lang="en-US" dirty="0"/>
              <a:t>GCC O1, O2, O3 levels</a:t>
            </a:r>
          </a:p>
        </p:txBody>
      </p:sp>
      <p:sp>
        <p:nvSpPr>
          <p:cNvPr id="4" name="Slide Number Placeholder 3">
            <a:extLst>
              <a:ext uri="{FF2B5EF4-FFF2-40B4-BE49-F238E27FC236}">
                <a16:creationId xmlns:a16="http://schemas.microsoft.com/office/drawing/2014/main" id="{B5CB6980-8BC6-4CAB-9C42-3328561248D1}"/>
              </a:ext>
            </a:extLst>
          </p:cNvPr>
          <p:cNvSpPr>
            <a:spLocks noGrp="1"/>
          </p:cNvSpPr>
          <p:nvPr>
            <p:ph type="sldNum" sz="quarter" idx="12"/>
          </p:nvPr>
        </p:nvSpPr>
        <p:spPr/>
        <p:txBody>
          <a:bodyPr/>
          <a:lstStyle/>
          <a:p>
            <a:fld id="{57733F94-BD4E-45B7-8984-807B972C88CC}" type="slidenum">
              <a:rPr lang="en-US" smtClean="0"/>
              <a:pPr/>
              <a:t>121</a:t>
            </a:fld>
            <a:endParaRPr lang="en-US"/>
          </a:p>
        </p:txBody>
      </p:sp>
      <p:pic>
        <p:nvPicPr>
          <p:cNvPr id="6" name="Picture 5">
            <a:extLst>
              <a:ext uri="{FF2B5EF4-FFF2-40B4-BE49-F238E27FC236}">
                <a16:creationId xmlns:a16="http://schemas.microsoft.com/office/drawing/2014/main" id="{B6C49BF3-DACE-442B-95CC-1CCEF419548B}"/>
              </a:ext>
            </a:extLst>
          </p:cNvPr>
          <p:cNvPicPr>
            <a:picLocks noChangeAspect="1"/>
          </p:cNvPicPr>
          <p:nvPr/>
        </p:nvPicPr>
        <p:blipFill>
          <a:blip r:embed="rId2"/>
          <a:stretch>
            <a:fillRect/>
          </a:stretch>
        </p:blipFill>
        <p:spPr>
          <a:xfrm>
            <a:off x="1054535" y="1856143"/>
            <a:ext cx="1807098" cy="5405511"/>
          </a:xfrm>
          <a:prstGeom prst="rect">
            <a:avLst/>
          </a:prstGeom>
        </p:spPr>
      </p:pic>
      <p:pic>
        <p:nvPicPr>
          <p:cNvPr id="8" name="Picture 7">
            <a:extLst>
              <a:ext uri="{FF2B5EF4-FFF2-40B4-BE49-F238E27FC236}">
                <a16:creationId xmlns:a16="http://schemas.microsoft.com/office/drawing/2014/main" id="{044EFAE2-787D-4C5B-9A7A-B41F10778507}"/>
              </a:ext>
            </a:extLst>
          </p:cNvPr>
          <p:cNvPicPr>
            <a:picLocks noChangeAspect="1"/>
          </p:cNvPicPr>
          <p:nvPr/>
        </p:nvPicPr>
        <p:blipFill>
          <a:blip r:embed="rId3"/>
          <a:stretch>
            <a:fillRect/>
          </a:stretch>
        </p:blipFill>
        <p:spPr>
          <a:xfrm>
            <a:off x="3684997" y="1856143"/>
            <a:ext cx="3271973" cy="4504167"/>
          </a:xfrm>
          <a:prstGeom prst="rect">
            <a:avLst/>
          </a:prstGeom>
        </p:spPr>
      </p:pic>
      <p:pic>
        <p:nvPicPr>
          <p:cNvPr id="10" name="Picture 9">
            <a:extLst>
              <a:ext uri="{FF2B5EF4-FFF2-40B4-BE49-F238E27FC236}">
                <a16:creationId xmlns:a16="http://schemas.microsoft.com/office/drawing/2014/main" id="{90CD5EB0-ADD6-4FCD-A975-345FA2079FCE}"/>
              </a:ext>
            </a:extLst>
          </p:cNvPr>
          <p:cNvPicPr>
            <a:picLocks noChangeAspect="1"/>
          </p:cNvPicPr>
          <p:nvPr/>
        </p:nvPicPr>
        <p:blipFill>
          <a:blip r:embed="rId4"/>
          <a:stretch>
            <a:fillRect/>
          </a:stretch>
        </p:blipFill>
        <p:spPr>
          <a:xfrm>
            <a:off x="7681480" y="1801352"/>
            <a:ext cx="1660532" cy="2006476"/>
          </a:xfrm>
          <a:prstGeom prst="rect">
            <a:avLst/>
          </a:prstGeom>
        </p:spPr>
      </p:pic>
      <p:sp>
        <p:nvSpPr>
          <p:cNvPr id="11" name="TextBox 10">
            <a:extLst>
              <a:ext uri="{FF2B5EF4-FFF2-40B4-BE49-F238E27FC236}">
                <a16:creationId xmlns:a16="http://schemas.microsoft.com/office/drawing/2014/main" id="{F926D1EC-1892-4090-9A54-E9DCB33FC6F9}"/>
              </a:ext>
            </a:extLst>
          </p:cNvPr>
          <p:cNvSpPr txBox="1"/>
          <p:nvPr/>
        </p:nvSpPr>
        <p:spPr>
          <a:xfrm>
            <a:off x="1433581" y="1486811"/>
            <a:ext cx="524503" cy="369332"/>
          </a:xfrm>
          <a:prstGeom prst="rect">
            <a:avLst/>
          </a:prstGeom>
          <a:noFill/>
        </p:spPr>
        <p:txBody>
          <a:bodyPr wrap="none" rtlCol="0">
            <a:spAutoFit/>
          </a:bodyPr>
          <a:lstStyle/>
          <a:p>
            <a:r>
              <a:rPr lang="en-US"/>
              <a:t>-O1</a:t>
            </a:r>
            <a:endParaRPr lang="en-US" dirty="0"/>
          </a:p>
        </p:txBody>
      </p:sp>
      <p:sp>
        <p:nvSpPr>
          <p:cNvPr id="13" name="TextBox 12">
            <a:extLst>
              <a:ext uri="{FF2B5EF4-FFF2-40B4-BE49-F238E27FC236}">
                <a16:creationId xmlns:a16="http://schemas.microsoft.com/office/drawing/2014/main" id="{B2056C9A-2C99-4CDC-BF63-BF6E3C7C0FA0}"/>
              </a:ext>
            </a:extLst>
          </p:cNvPr>
          <p:cNvSpPr txBox="1"/>
          <p:nvPr/>
        </p:nvSpPr>
        <p:spPr>
          <a:xfrm>
            <a:off x="4863872" y="1488127"/>
            <a:ext cx="524503" cy="369332"/>
          </a:xfrm>
          <a:prstGeom prst="rect">
            <a:avLst/>
          </a:prstGeom>
          <a:noFill/>
        </p:spPr>
        <p:txBody>
          <a:bodyPr wrap="none" rtlCol="0">
            <a:spAutoFit/>
          </a:bodyPr>
          <a:lstStyle/>
          <a:p>
            <a:r>
              <a:rPr lang="en-US" dirty="0"/>
              <a:t>-O2</a:t>
            </a:r>
          </a:p>
        </p:txBody>
      </p:sp>
      <p:sp>
        <p:nvSpPr>
          <p:cNvPr id="15" name="TextBox 14">
            <a:extLst>
              <a:ext uri="{FF2B5EF4-FFF2-40B4-BE49-F238E27FC236}">
                <a16:creationId xmlns:a16="http://schemas.microsoft.com/office/drawing/2014/main" id="{A5C3DE6E-1367-4718-927C-0AF4022E05EF}"/>
              </a:ext>
            </a:extLst>
          </p:cNvPr>
          <p:cNvSpPr txBox="1"/>
          <p:nvPr/>
        </p:nvSpPr>
        <p:spPr>
          <a:xfrm>
            <a:off x="8135845" y="1488127"/>
            <a:ext cx="524503" cy="369332"/>
          </a:xfrm>
          <a:prstGeom prst="rect">
            <a:avLst/>
          </a:prstGeom>
          <a:noFill/>
        </p:spPr>
        <p:txBody>
          <a:bodyPr wrap="none" rtlCol="0">
            <a:spAutoFit/>
          </a:bodyPr>
          <a:lstStyle/>
          <a:p>
            <a:r>
              <a:rPr lang="en-US" dirty="0"/>
              <a:t>-O3</a:t>
            </a:r>
          </a:p>
        </p:txBody>
      </p:sp>
    </p:spTree>
    <p:extLst>
      <p:ext uri="{BB962C8B-B14F-4D97-AF65-F5344CB8AC3E}">
        <p14:creationId xmlns:p14="http://schemas.microsoft.com/office/powerpoint/2010/main" val="24479215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Assembly	</a:t>
            </a:r>
          </a:p>
        </p:txBody>
      </p:sp>
      <p:sp>
        <p:nvSpPr>
          <p:cNvPr id="3" name="Content Placeholder 2"/>
          <p:cNvSpPr>
            <a:spLocks noGrp="1"/>
          </p:cNvSpPr>
          <p:nvPr>
            <p:ph idx="1"/>
          </p:nvPr>
        </p:nvSpPr>
        <p:spPr/>
        <p:txBody>
          <a:bodyPr/>
          <a:lstStyle/>
          <a:p>
            <a:r>
              <a:rPr lang="en-US" dirty="0"/>
              <a:t>Ability to embed low level assembly code in high-level C/C++ code</a:t>
            </a:r>
          </a:p>
          <a:p>
            <a:endParaRPr lang="en-US" dirty="0"/>
          </a:p>
          <a:p>
            <a:r>
              <a:rPr lang="en-US" sz="2400" dirty="0">
                <a:latin typeface="Consolas" panose="020B0609020204030204" pitchFamily="49" charset="0"/>
                <a:cs typeface="Consolas" panose="020B0609020204030204" pitchFamily="49" charset="0"/>
              </a:rPr>
              <a:t>__</a:t>
            </a:r>
            <a:r>
              <a:rPr lang="en-US" sz="2400" dirty="0" err="1">
                <a:latin typeface="Consolas" panose="020B0609020204030204" pitchFamily="49" charset="0"/>
                <a:cs typeface="Consolas" panose="020B0609020204030204" pitchFamily="49" charset="0"/>
              </a:rPr>
              <a:t>asm</a:t>
            </a:r>
            <a:r>
              <a:rPr lang="en-US" sz="2400" dirty="0">
                <a:latin typeface="Consolas" panose="020B0609020204030204" pitchFamily="49" charset="0"/>
                <a:cs typeface="Consolas" panose="020B0609020204030204" pitchFamily="49" charset="0"/>
              </a:rPr>
              <a:t> [volatile] (</a:t>
            </a:r>
            <a:r>
              <a:rPr lang="en-US" sz="2400" i="1" dirty="0">
                <a:latin typeface="Consolas" panose="020B0609020204030204" pitchFamily="49" charset="0"/>
                <a:cs typeface="Consolas" panose="020B0609020204030204" pitchFamily="49" charset="0"/>
              </a:rPr>
              <a:t>code</a:t>
            </a:r>
            <a:r>
              <a:rPr lang="en-US" sz="2400" dirty="0">
                <a:latin typeface="Consolas" panose="020B0609020204030204" pitchFamily="49" charset="0"/>
                <a:cs typeface="Consolas" panose="020B0609020204030204" pitchFamily="49" charset="0"/>
              </a:rPr>
              <a:t>); /* Basic inline assembly syntax */</a:t>
            </a:r>
          </a:p>
          <a:p>
            <a:pPr lvl="1"/>
            <a:r>
              <a:rPr lang="en-US" sz="2000" dirty="0">
                <a:latin typeface="Consolas" panose="020B0609020204030204" pitchFamily="49" charset="0"/>
                <a:cs typeface="Consolas" panose="020B0609020204030204" pitchFamily="49" charset="0"/>
              </a:rPr>
              <a:t>"ADD R0, R1, R2</a:t>
            </a:r>
          </a:p>
          <a:p>
            <a:r>
              <a:rPr lang="en-US" dirty="0"/>
              <a:t>Why use inline assembly ?</a:t>
            </a:r>
          </a:p>
        </p:txBody>
      </p:sp>
      <p:sp>
        <p:nvSpPr>
          <p:cNvPr id="5" name="Slide Number Placeholder 4"/>
          <p:cNvSpPr>
            <a:spLocks noGrp="1"/>
          </p:cNvSpPr>
          <p:nvPr>
            <p:ph type="sldNum" sz="quarter" idx="12"/>
          </p:nvPr>
        </p:nvSpPr>
        <p:spPr/>
        <p:txBody>
          <a:bodyPr/>
          <a:lstStyle/>
          <a:p>
            <a:fld id="{57733F94-BD4E-45B7-8984-807B972C88CC}" type="slidenum">
              <a:rPr lang="en-US" smtClean="0"/>
              <a:pPr/>
              <a:t>122</a:t>
            </a:fld>
            <a:endParaRPr lang="en-US"/>
          </a:p>
        </p:txBody>
      </p:sp>
    </p:spTree>
    <p:extLst>
      <p:ext uri="{BB962C8B-B14F-4D97-AF65-F5344CB8AC3E}">
        <p14:creationId xmlns:p14="http://schemas.microsoft.com/office/powerpoint/2010/main" val="16766920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Inline Assembly	</a:t>
            </a:r>
          </a:p>
        </p:txBody>
      </p:sp>
      <p:sp>
        <p:nvSpPr>
          <p:cNvPr id="3" name="Content Placeholder 2"/>
          <p:cNvSpPr>
            <a:spLocks noGrp="1"/>
          </p:cNvSpPr>
          <p:nvPr>
            <p:ph idx="1"/>
          </p:nvPr>
        </p:nvSpPr>
        <p:spPr/>
        <p:txBody>
          <a:bodyPr>
            <a:normAutofit/>
          </a:bodyPr>
          <a:lstStyle/>
          <a:p>
            <a:r>
              <a:rPr lang="en-US" dirty="0"/>
              <a:t>Ability to embed low level assembly code in high-level C/C++ code</a:t>
            </a:r>
          </a:p>
          <a:p>
            <a:endParaRPr lang="en-US" dirty="0"/>
          </a:p>
          <a:p>
            <a:r>
              <a:rPr lang="en-US" sz="2400" dirty="0">
                <a:latin typeface="Consolas" panose="020B0609020204030204" pitchFamily="49" charset="0"/>
                <a:cs typeface="Consolas" panose="020B0609020204030204" pitchFamily="49" charset="0"/>
              </a:rPr>
              <a:t>__</a:t>
            </a:r>
            <a:r>
              <a:rPr lang="en-US" sz="2400" dirty="0" err="1">
                <a:latin typeface="Consolas" panose="020B0609020204030204" pitchFamily="49" charset="0"/>
                <a:cs typeface="Consolas" panose="020B0609020204030204" pitchFamily="49" charset="0"/>
              </a:rPr>
              <a:t>asm</a:t>
            </a:r>
            <a:r>
              <a:rPr lang="en-US" sz="2400" dirty="0">
                <a:latin typeface="Consolas" panose="020B0609020204030204" pitchFamily="49" charset="0"/>
                <a:cs typeface="Consolas" panose="020B0609020204030204" pitchFamily="49" charset="0"/>
              </a:rPr>
              <a:t> [volatile] (</a:t>
            </a:r>
            <a:r>
              <a:rPr lang="en-US" sz="2400" i="1" dirty="0">
                <a:latin typeface="Consolas" panose="020B0609020204030204" pitchFamily="49" charset="0"/>
                <a:cs typeface="Consolas" panose="020B0609020204030204" pitchFamily="49" charset="0"/>
              </a:rPr>
              <a:t>code</a:t>
            </a:r>
            <a:r>
              <a:rPr lang="en-US" sz="2400" dirty="0">
                <a:latin typeface="Consolas" panose="020B0609020204030204" pitchFamily="49" charset="0"/>
                <a:cs typeface="Consolas" panose="020B0609020204030204" pitchFamily="49" charset="0"/>
              </a:rPr>
              <a:t>); /* Basic inline assembly syntax */</a:t>
            </a:r>
          </a:p>
          <a:p>
            <a:pPr lvl="1"/>
            <a:r>
              <a:rPr lang="en-US" sz="2000" dirty="0">
                <a:latin typeface="Consolas" panose="020B0609020204030204" pitchFamily="49" charset="0"/>
                <a:cs typeface="Consolas" panose="020B0609020204030204" pitchFamily="49" charset="0"/>
              </a:rPr>
              <a:t>"ADD R0, R1, R2</a:t>
            </a:r>
          </a:p>
          <a:p>
            <a:r>
              <a:rPr lang="en-US" dirty="0"/>
              <a:t>Why use inline assembly ?</a:t>
            </a:r>
          </a:p>
          <a:p>
            <a:pPr lvl="1"/>
            <a:r>
              <a:rPr lang="en-US" dirty="0"/>
              <a:t>Optimization for codes that can not be naturally expressed by high-level languages </a:t>
            </a:r>
          </a:p>
          <a:p>
            <a:pPr lvl="2"/>
            <a:r>
              <a:rPr lang="en-US" dirty="0"/>
              <a:t>Reversing bits</a:t>
            </a:r>
          </a:p>
          <a:p>
            <a:pPr lvl="1"/>
            <a:r>
              <a:rPr lang="en-US" dirty="0"/>
              <a:t>Access to professor specific instructions</a:t>
            </a:r>
          </a:p>
          <a:p>
            <a:pPr lvl="2"/>
            <a:r>
              <a:rPr lang="en-US" dirty="0"/>
              <a:t>NEON</a:t>
            </a:r>
          </a:p>
          <a:p>
            <a:pPr lvl="1"/>
            <a:r>
              <a:rPr lang="en-US" dirty="0"/>
              <a:t>System class</a:t>
            </a:r>
          </a:p>
        </p:txBody>
      </p:sp>
      <p:sp>
        <p:nvSpPr>
          <p:cNvPr id="5" name="Slide Number Placeholder 4"/>
          <p:cNvSpPr>
            <a:spLocks noGrp="1"/>
          </p:cNvSpPr>
          <p:nvPr>
            <p:ph type="sldNum" sz="quarter" idx="12"/>
          </p:nvPr>
        </p:nvSpPr>
        <p:spPr/>
        <p:txBody>
          <a:bodyPr/>
          <a:lstStyle/>
          <a:p>
            <a:fld id="{57733F94-BD4E-45B7-8984-807B972C88CC}" type="slidenum">
              <a:rPr lang="en-US" smtClean="0"/>
              <a:pPr/>
              <a:t>123</a:t>
            </a:fld>
            <a:endParaRPr lang="en-US"/>
          </a:p>
        </p:txBody>
      </p:sp>
    </p:spTree>
    <p:extLst>
      <p:ext uri="{BB962C8B-B14F-4D97-AF65-F5344CB8AC3E}">
        <p14:creationId xmlns:p14="http://schemas.microsoft.com/office/powerpoint/2010/main" val="412243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490E4189-64F6-6842-A111-9E3FE818EB30}"/>
              </a:ext>
            </a:extLst>
          </p:cNvPr>
          <p:cNvSpPr>
            <a:spLocks noGrp="1" noChangeArrowheads="1"/>
          </p:cNvSpPr>
          <p:nvPr>
            <p:ph type="title"/>
            <p:custDataLst>
              <p:tags r:id="rId1"/>
            </p:custDataLst>
          </p:nvPr>
        </p:nvSpPr>
        <p:spPr/>
        <p:txBody>
          <a:bodyPr/>
          <a:lstStyle/>
          <a:p>
            <a:r>
              <a:rPr lang="en-US" altLang="en-US"/>
              <a:t>Cache Fundamentals</a:t>
            </a:r>
          </a:p>
        </p:txBody>
      </p:sp>
      <p:sp>
        <p:nvSpPr>
          <p:cNvPr id="23555" name="Rectangle 3">
            <a:extLst>
              <a:ext uri="{FF2B5EF4-FFF2-40B4-BE49-F238E27FC236}">
                <a16:creationId xmlns:a16="http://schemas.microsoft.com/office/drawing/2014/main" id="{C13E2519-4898-354A-8DA3-8D8B54EB3A0C}"/>
              </a:ext>
            </a:extLst>
          </p:cNvPr>
          <p:cNvSpPr>
            <a:spLocks noGrp="1" noChangeArrowheads="1"/>
          </p:cNvSpPr>
          <p:nvPr>
            <p:ph type="body" idx="1"/>
            <p:custDataLst>
              <p:tags r:id="rId2"/>
            </p:custDataLst>
          </p:nvPr>
        </p:nvSpPr>
        <p:spPr>
          <a:xfrm>
            <a:off x="609600" y="1600201"/>
            <a:ext cx="6934200" cy="4525963"/>
          </a:xfrm>
        </p:spPr>
        <p:txBody>
          <a:bodyPr/>
          <a:lstStyle/>
          <a:p>
            <a:pPr>
              <a:tabLst>
                <a:tab pos="4643851" algn="l"/>
              </a:tabLst>
            </a:pPr>
            <a:r>
              <a:rPr lang="en-US" altLang="en-US" b="1" i="1" dirty="0">
                <a:solidFill>
                  <a:srgbClr val="7030A0"/>
                </a:solidFill>
              </a:rPr>
              <a:t>cache hit</a:t>
            </a:r>
            <a:r>
              <a:rPr lang="en-US" altLang="en-US" dirty="0"/>
              <a:t> -- an access where the data is found in the cache.</a:t>
            </a:r>
          </a:p>
        </p:txBody>
      </p:sp>
      <p:sp>
        <p:nvSpPr>
          <p:cNvPr id="23556" name="Rectangle 4">
            <a:extLst>
              <a:ext uri="{FF2B5EF4-FFF2-40B4-BE49-F238E27FC236}">
                <a16:creationId xmlns:a16="http://schemas.microsoft.com/office/drawing/2014/main" id="{96D4F803-573B-F747-A836-BF9940277187}"/>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cpu</a:t>
            </a:r>
          </a:p>
        </p:txBody>
      </p:sp>
      <p:sp>
        <p:nvSpPr>
          <p:cNvPr id="23557" name="Rectangle 5">
            <a:extLst>
              <a:ext uri="{FF2B5EF4-FFF2-40B4-BE49-F238E27FC236}">
                <a16:creationId xmlns:a16="http://schemas.microsoft.com/office/drawing/2014/main" id="{A8695632-0464-9342-8413-ACF9BD62A584}"/>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3558" name="Rectangle 6">
            <a:extLst>
              <a:ext uri="{FF2B5EF4-FFF2-40B4-BE49-F238E27FC236}">
                <a16:creationId xmlns:a16="http://schemas.microsoft.com/office/drawing/2014/main" id="{02A8CC33-633B-414E-B581-EEA0D999172A}"/>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3559" name="Line 7">
            <a:extLst>
              <a:ext uri="{FF2B5EF4-FFF2-40B4-BE49-F238E27FC236}">
                <a16:creationId xmlns:a16="http://schemas.microsoft.com/office/drawing/2014/main" id="{91612E84-CFA7-A345-B435-951EF5ED79D5}"/>
              </a:ext>
            </a:extLst>
          </p:cNvPr>
          <p:cNvSpPr>
            <a:spLocks noChangeShapeType="1"/>
          </p:cNvSpPr>
          <p:nvPr>
            <p:custDataLst>
              <p:tags r:id="rId6"/>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0" name="Line 8">
            <a:extLst>
              <a:ext uri="{FF2B5EF4-FFF2-40B4-BE49-F238E27FC236}">
                <a16:creationId xmlns:a16="http://schemas.microsoft.com/office/drawing/2014/main" id="{EF923DC2-86EE-B947-8D47-0BE74D8082E3}"/>
              </a:ext>
            </a:extLst>
          </p:cNvPr>
          <p:cNvSpPr>
            <a:spLocks noChangeShapeType="1"/>
          </p:cNvSpPr>
          <p:nvPr>
            <p:custDataLst>
              <p:tags r:id="rId7"/>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1" name="Line 9">
            <a:extLst>
              <a:ext uri="{FF2B5EF4-FFF2-40B4-BE49-F238E27FC236}">
                <a16:creationId xmlns:a16="http://schemas.microsoft.com/office/drawing/2014/main" id="{5E851D52-B7BB-D84B-80A6-FDFD7138D4E1}"/>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2" name="Line 10">
            <a:extLst>
              <a:ext uri="{FF2B5EF4-FFF2-40B4-BE49-F238E27FC236}">
                <a16:creationId xmlns:a16="http://schemas.microsoft.com/office/drawing/2014/main" id="{917608F0-50FD-2949-B866-DEE4C2286A28}"/>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3" name="Line 11">
            <a:extLst>
              <a:ext uri="{FF2B5EF4-FFF2-40B4-BE49-F238E27FC236}">
                <a16:creationId xmlns:a16="http://schemas.microsoft.com/office/drawing/2014/main" id="{1DE2B68D-E436-DE41-A995-14DE0AF485A5}"/>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4" name="Line 12">
            <a:extLst>
              <a:ext uri="{FF2B5EF4-FFF2-40B4-BE49-F238E27FC236}">
                <a16:creationId xmlns:a16="http://schemas.microsoft.com/office/drawing/2014/main" id="{0A7E3FFF-358E-A14C-8D28-C058D730B99F}"/>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5" name="Line 13">
            <a:extLst>
              <a:ext uri="{FF2B5EF4-FFF2-40B4-BE49-F238E27FC236}">
                <a16:creationId xmlns:a16="http://schemas.microsoft.com/office/drawing/2014/main" id="{4691755A-ED61-E14C-B964-E4707049149D}"/>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6" name="Line 14">
            <a:extLst>
              <a:ext uri="{FF2B5EF4-FFF2-40B4-BE49-F238E27FC236}">
                <a16:creationId xmlns:a16="http://schemas.microsoft.com/office/drawing/2014/main" id="{044D60CA-66FC-BF4B-8A01-929BACAB9CEE}"/>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7" name="Line 15">
            <a:extLst>
              <a:ext uri="{FF2B5EF4-FFF2-40B4-BE49-F238E27FC236}">
                <a16:creationId xmlns:a16="http://schemas.microsoft.com/office/drawing/2014/main" id="{B6285B74-A84F-9047-BE9C-26ACD3C6EF91}"/>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8" name="Line 16">
            <a:extLst>
              <a:ext uri="{FF2B5EF4-FFF2-40B4-BE49-F238E27FC236}">
                <a16:creationId xmlns:a16="http://schemas.microsoft.com/office/drawing/2014/main" id="{C9694114-CB44-1540-B68F-D25715F9EA1B}"/>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69" name="Line 17">
            <a:extLst>
              <a:ext uri="{FF2B5EF4-FFF2-40B4-BE49-F238E27FC236}">
                <a16:creationId xmlns:a16="http://schemas.microsoft.com/office/drawing/2014/main" id="{39007D8F-921C-114D-AE75-D0F21998FA59}"/>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70" name="Line 18">
            <a:extLst>
              <a:ext uri="{FF2B5EF4-FFF2-40B4-BE49-F238E27FC236}">
                <a16:creationId xmlns:a16="http://schemas.microsoft.com/office/drawing/2014/main" id="{0949A971-814F-CE45-9202-B9B71FF1CC14}"/>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71" name="Line 19">
            <a:extLst>
              <a:ext uri="{FF2B5EF4-FFF2-40B4-BE49-F238E27FC236}">
                <a16:creationId xmlns:a16="http://schemas.microsoft.com/office/drawing/2014/main" id="{2BA653BA-525A-8046-ADFF-96C9A5D661A0}"/>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72" name="Line 20">
            <a:extLst>
              <a:ext uri="{FF2B5EF4-FFF2-40B4-BE49-F238E27FC236}">
                <a16:creationId xmlns:a16="http://schemas.microsoft.com/office/drawing/2014/main" id="{D8EAE2F7-D283-AA4B-BD1B-DEF1CC6EAFE2}"/>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73" name="Line 21">
            <a:extLst>
              <a:ext uri="{FF2B5EF4-FFF2-40B4-BE49-F238E27FC236}">
                <a16:creationId xmlns:a16="http://schemas.microsoft.com/office/drawing/2014/main" id="{9F103532-8687-BD49-B3BE-38E647F7F157}"/>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574" name="Rectangle 22">
            <a:extLst>
              <a:ext uri="{FF2B5EF4-FFF2-40B4-BE49-F238E27FC236}">
                <a16:creationId xmlns:a16="http://schemas.microsoft.com/office/drawing/2014/main" id="{5E1B6A6F-0173-E64C-A7B8-4A967024A854}"/>
              </a:ext>
            </a:extLst>
          </p:cNvPr>
          <p:cNvSpPr>
            <a:spLocks noChangeArrowheads="1"/>
          </p:cNvSpPr>
          <p:nvPr>
            <p:custDataLst>
              <p:tags r:id="rId21"/>
            </p:custDataLst>
          </p:nvPr>
        </p:nvSpPr>
        <p:spPr bwMode="auto">
          <a:xfrm>
            <a:off x="8235951" y="1225551"/>
            <a:ext cx="139700" cy="139700"/>
          </a:xfrm>
          <a:prstGeom prst="rect">
            <a:avLst/>
          </a:prstGeom>
          <a:solidFill>
            <a:srgbClr val="00B050"/>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23575" name="Rectangle 23">
            <a:extLst>
              <a:ext uri="{FF2B5EF4-FFF2-40B4-BE49-F238E27FC236}">
                <a16:creationId xmlns:a16="http://schemas.microsoft.com/office/drawing/2014/main" id="{83EA40BC-AEE0-F747-AE0F-4F0F7111036F}"/>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107270454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D205E39-25CE-3549-A2E4-524961F8F583}"/>
              </a:ext>
            </a:extLst>
          </p:cNvPr>
          <p:cNvSpPr>
            <a:spLocks noGrp="1" noChangeArrowheads="1"/>
          </p:cNvSpPr>
          <p:nvPr>
            <p:ph type="title"/>
            <p:custDataLst>
              <p:tags r:id="rId1"/>
            </p:custDataLst>
          </p:nvPr>
        </p:nvSpPr>
        <p:spPr/>
        <p:txBody>
          <a:bodyPr/>
          <a:lstStyle/>
          <a:p>
            <a:r>
              <a:rPr lang="en-US" altLang="en-US"/>
              <a:t>Cache Fundamentals</a:t>
            </a:r>
          </a:p>
        </p:txBody>
      </p:sp>
      <p:sp>
        <p:nvSpPr>
          <p:cNvPr id="25603" name="Rectangle 3">
            <a:extLst>
              <a:ext uri="{FF2B5EF4-FFF2-40B4-BE49-F238E27FC236}">
                <a16:creationId xmlns:a16="http://schemas.microsoft.com/office/drawing/2014/main" id="{787519CD-7604-2E46-95E8-DA78F36827EE}"/>
              </a:ext>
            </a:extLst>
          </p:cNvPr>
          <p:cNvSpPr>
            <a:spLocks noGrp="1" noChangeArrowheads="1"/>
          </p:cNvSpPr>
          <p:nvPr>
            <p:ph type="body" idx="1"/>
            <p:custDataLst>
              <p:tags r:id="rId2"/>
            </p:custDataLst>
          </p:nvPr>
        </p:nvSpPr>
        <p:spPr>
          <a:xfrm>
            <a:off x="609601" y="1600201"/>
            <a:ext cx="6330951" cy="4525963"/>
          </a:xfrm>
        </p:spPr>
        <p:txBody>
          <a:bodyPr/>
          <a:lstStyle/>
          <a:p>
            <a:r>
              <a:rPr lang="en-US" altLang="en-US" dirty="0"/>
              <a:t>cache hit -- an access where the data is found in the cache.</a:t>
            </a:r>
          </a:p>
          <a:p>
            <a:r>
              <a:rPr lang="en-US" altLang="en-US" b="1" i="1" dirty="0">
                <a:solidFill>
                  <a:srgbClr val="7030A0"/>
                </a:solidFill>
              </a:rPr>
              <a:t>cache miss </a:t>
            </a:r>
            <a:r>
              <a:rPr lang="en-US" altLang="en-US" dirty="0"/>
              <a:t>-- an access which isn’t</a:t>
            </a:r>
          </a:p>
        </p:txBody>
      </p:sp>
      <p:sp>
        <p:nvSpPr>
          <p:cNvPr id="25604" name="Rectangle 4">
            <a:extLst>
              <a:ext uri="{FF2B5EF4-FFF2-40B4-BE49-F238E27FC236}">
                <a16:creationId xmlns:a16="http://schemas.microsoft.com/office/drawing/2014/main" id="{48FFFA6E-3A80-6144-99FF-B3A55484B26A}"/>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5605" name="Rectangle 5">
            <a:extLst>
              <a:ext uri="{FF2B5EF4-FFF2-40B4-BE49-F238E27FC236}">
                <a16:creationId xmlns:a16="http://schemas.microsoft.com/office/drawing/2014/main" id="{859254B1-4EBD-E748-A7A1-55820DFCE49A}"/>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5606" name="Rectangle 6">
            <a:extLst>
              <a:ext uri="{FF2B5EF4-FFF2-40B4-BE49-F238E27FC236}">
                <a16:creationId xmlns:a16="http://schemas.microsoft.com/office/drawing/2014/main" id="{D15DDD83-49E5-2F4B-92B6-F836C9366CFF}"/>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5607" name="Line 7">
            <a:extLst>
              <a:ext uri="{FF2B5EF4-FFF2-40B4-BE49-F238E27FC236}">
                <a16:creationId xmlns:a16="http://schemas.microsoft.com/office/drawing/2014/main" id="{D6D9B16B-2516-644F-B6D9-1ABB55CF17EB}"/>
              </a:ext>
            </a:extLst>
          </p:cNvPr>
          <p:cNvSpPr>
            <a:spLocks noChangeShapeType="1"/>
          </p:cNvSpPr>
          <p:nvPr>
            <p:custDataLst>
              <p:tags r:id="rId6"/>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08" name="Line 8">
            <a:extLst>
              <a:ext uri="{FF2B5EF4-FFF2-40B4-BE49-F238E27FC236}">
                <a16:creationId xmlns:a16="http://schemas.microsoft.com/office/drawing/2014/main" id="{604C05AA-077F-6F4A-90C7-ABD01C092891}"/>
              </a:ext>
            </a:extLst>
          </p:cNvPr>
          <p:cNvSpPr>
            <a:spLocks noChangeShapeType="1"/>
          </p:cNvSpPr>
          <p:nvPr>
            <p:custDataLst>
              <p:tags r:id="rId7"/>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09" name="Line 9">
            <a:extLst>
              <a:ext uri="{FF2B5EF4-FFF2-40B4-BE49-F238E27FC236}">
                <a16:creationId xmlns:a16="http://schemas.microsoft.com/office/drawing/2014/main" id="{2187CAF4-2547-C74F-94AE-79E4E367D8C7}"/>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0" name="Line 10">
            <a:extLst>
              <a:ext uri="{FF2B5EF4-FFF2-40B4-BE49-F238E27FC236}">
                <a16:creationId xmlns:a16="http://schemas.microsoft.com/office/drawing/2014/main" id="{5EE52353-1F27-6143-982A-9819D9AF83AC}"/>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1" name="Line 11">
            <a:extLst>
              <a:ext uri="{FF2B5EF4-FFF2-40B4-BE49-F238E27FC236}">
                <a16:creationId xmlns:a16="http://schemas.microsoft.com/office/drawing/2014/main" id="{DB2B4323-2506-4741-B6A5-51D1A7146751}"/>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2" name="Line 12">
            <a:extLst>
              <a:ext uri="{FF2B5EF4-FFF2-40B4-BE49-F238E27FC236}">
                <a16:creationId xmlns:a16="http://schemas.microsoft.com/office/drawing/2014/main" id="{5D33E6CA-01CE-5741-BC9C-ACDCF8C4BD5B}"/>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3" name="Line 13">
            <a:extLst>
              <a:ext uri="{FF2B5EF4-FFF2-40B4-BE49-F238E27FC236}">
                <a16:creationId xmlns:a16="http://schemas.microsoft.com/office/drawing/2014/main" id="{5B3F761D-D562-3646-950E-56CEEDB3C314}"/>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4" name="Line 14">
            <a:extLst>
              <a:ext uri="{FF2B5EF4-FFF2-40B4-BE49-F238E27FC236}">
                <a16:creationId xmlns:a16="http://schemas.microsoft.com/office/drawing/2014/main" id="{D1D9D241-99C0-2845-BF80-5E62E035FCF2}"/>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5" name="Line 15">
            <a:extLst>
              <a:ext uri="{FF2B5EF4-FFF2-40B4-BE49-F238E27FC236}">
                <a16:creationId xmlns:a16="http://schemas.microsoft.com/office/drawing/2014/main" id="{B90ADAFF-52C0-8541-8141-1A90D75A95A9}"/>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6" name="Line 16">
            <a:extLst>
              <a:ext uri="{FF2B5EF4-FFF2-40B4-BE49-F238E27FC236}">
                <a16:creationId xmlns:a16="http://schemas.microsoft.com/office/drawing/2014/main" id="{7A2546B4-6E75-7F47-9BAB-B6CF09D93699}"/>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7" name="Line 17">
            <a:extLst>
              <a:ext uri="{FF2B5EF4-FFF2-40B4-BE49-F238E27FC236}">
                <a16:creationId xmlns:a16="http://schemas.microsoft.com/office/drawing/2014/main" id="{946D9E47-F713-9743-B7E2-58C20636F5E4}"/>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8" name="Line 18">
            <a:extLst>
              <a:ext uri="{FF2B5EF4-FFF2-40B4-BE49-F238E27FC236}">
                <a16:creationId xmlns:a16="http://schemas.microsoft.com/office/drawing/2014/main" id="{00DD2F4B-EF85-474F-96E8-330482922490}"/>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19" name="Line 19">
            <a:extLst>
              <a:ext uri="{FF2B5EF4-FFF2-40B4-BE49-F238E27FC236}">
                <a16:creationId xmlns:a16="http://schemas.microsoft.com/office/drawing/2014/main" id="{FFC7D503-4991-7A49-9CCF-C25A2C82293C}"/>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20" name="Line 20">
            <a:extLst>
              <a:ext uri="{FF2B5EF4-FFF2-40B4-BE49-F238E27FC236}">
                <a16:creationId xmlns:a16="http://schemas.microsoft.com/office/drawing/2014/main" id="{F9791AA6-CA6B-AF4A-87DE-55223FCB1AD4}"/>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21" name="Line 21">
            <a:extLst>
              <a:ext uri="{FF2B5EF4-FFF2-40B4-BE49-F238E27FC236}">
                <a16:creationId xmlns:a16="http://schemas.microsoft.com/office/drawing/2014/main" id="{6D585572-3707-B94C-97AA-BB5F4894A77A}"/>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622" name="Rectangle 22">
            <a:extLst>
              <a:ext uri="{FF2B5EF4-FFF2-40B4-BE49-F238E27FC236}">
                <a16:creationId xmlns:a16="http://schemas.microsoft.com/office/drawing/2014/main" id="{7A234F15-8F9A-3445-8FDF-020363458310}"/>
              </a:ext>
            </a:extLst>
          </p:cNvPr>
          <p:cNvSpPr>
            <a:spLocks noChangeArrowheads="1"/>
          </p:cNvSpPr>
          <p:nvPr>
            <p:custDataLst>
              <p:tags r:id="rId21"/>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25623" name="Rectangle 23">
            <a:extLst>
              <a:ext uri="{FF2B5EF4-FFF2-40B4-BE49-F238E27FC236}">
                <a16:creationId xmlns:a16="http://schemas.microsoft.com/office/drawing/2014/main" id="{C38B23F9-8BEB-7C4D-BF8E-F6E3A370B988}"/>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409772635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2E7AC063-DDC7-154C-82D2-2CDF7B5315E2}"/>
              </a:ext>
            </a:extLst>
          </p:cNvPr>
          <p:cNvSpPr>
            <a:spLocks noGrp="1" noChangeArrowheads="1"/>
          </p:cNvSpPr>
          <p:nvPr>
            <p:ph type="title"/>
            <p:custDataLst>
              <p:tags r:id="rId1"/>
            </p:custDataLst>
          </p:nvPr>
        </p:nvSpPr>
        <p:spPr/>
        <p:txBody>
          <a:bodyPr/>
          <a:lstStyle/>
          <a:p>
            <a:r>
              <a:rPr lang="en-US" altLang="en-US"/>
              <a:t>Cache Fundamentals</a:t>
            </a:r>
          </a:p>
        </p:txBody>
      </p:sp>
      <p:sp>
        <p:nvSpPr>
          <p:cNvPr id="27651" name="Rectangle 3">
            <a:extLst>
              <a:ext uri="{FF2B5EF4-FFF2-40B4-BE49-F238E27FC236}">
                <a16:creationId xmlns:a16="http://schemas.microsoft.com/office/drawing/2014/main" id="{2929B30B-94D1-3541-9CD8-6C34A80E7EA2}"/>
              </a:ext>
            </a:extLst>
          </p:cNvPr>
          <p:cNvSpPr>
            <a:spLocks noGrp="1" noChangeArrowheads="1"/>
          </p:cNvSpPr>
          <p:nvPr>
            <p:ph type="body" idx="1"/>
            <p:custDataLst>
              <p:tags r:id="rId2"/>
            </p:custDataLst>
          </p:nvPr>
        </p:nvSpPr>
        <p:spPr>
          <a:xfrm>
            <a:off x="609600" y="1600201"/>
            <a:ext cx="7086600" cy="4525963"/>
          </a:xfrm>
        </p:spPr>
        <p:txBody>
          <a:bodyPr/>
          <a:lstStyle/>
          <a:p>
            <a:r>
              <a:rPr lang="en-US" altLang="en-US" dirty="0"/>
              <a:t>cache hit -- an access where the data is found in the cache.</a:t>
            </a:r>
          </a:p>
          <a:p>
            <a:r>
              <a:rPr lang="en-US" altLang="en-US" dirty="0"/>
              <a:t>cache miss -- an access which isn’t</a:t>
            </a:r>
          </a:p>
          <a:p>
            <a:r>
              <a:rPr lang="en-US" altLang="en-US" b="1" i="1" dirty="0">
                <a:solidFill>
                  <a:srgbClr val="7030A0"/>
                </a:solidFill>
              </a:rPr>
              <a:t>hit time </a:t>
            </a:r>
            <a:r>
              <a:rPr lang="en-US" altLang="en-US" dirty="0"/>
              <a:t>-- time to access the cache</a:t>
            </a:r>
          </a:p>
        </p:txBody>
      </p:sp>
      <p:sp>
        <p:nvSpPr>
          <p:cNvPr id="26" name="Rectangle 4">
            <a:extLst>
              <a:ext uri="{FF2B5EF4-FFF2-40B4-BE49-F238E27FC236}">
                <a16:creationId xmlns:a16="http://schemas.microsoft.com/office/drawing/2014/main" id="{375E1A0D-E165-444E-9BAB-7958E1674E1D}"/>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5B28C81F-E668-C545-BB3D-243577A7A8E4}"/>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CDCD2E98-3FE5-4C4E-A853-371A7E1C93A1}"/>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EA73D8C2-8BCC-2C47-97A7-BD10971D36DF}"/>
              </a:ext>
            </a:extLst>
          </p:cNvPr>
          <p:cNvSpPr>
            <a:spLocks noChangeShapeType="1"/>
          </p:cNvSpPr>
          <p:nvPr>
            <p:custDataLst>
              <p:tags r:id="rId6"/>
            </p:custDataLst>
          </p:nvPr>
        </p:nvSpPr>
        <p:spPr bwMode="auto">
          <a:xfrm>
            <a:off x="9067800" y="762000"/>
            <a:ext cx="0" cy="304800"/>
          </a:xfrm>
          <a:prstGeom prst="line">
            <a:avLst/>
          </a:prstGeom>
          <a:noFill/>
          <a:ln w="38100">
            <a:solidFill>
              <a:srgbClr val="92D050"/>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11FA62FC-A2C5-5E4D-AD80-795B4322DE95}"/>
              </a:ext>
            </a:extLst>
          </p:cNvPr>
          <p:cNvSpPr>
            <a:spLocks noChangeShapeType="1"/>
          </p:cNvSpPr>
          <p:nvPr>
            <p:custDataLst>
              <p:tags r:id="rId7"/>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751DE4B4-23FB-B348-B551-D156B8B51D6A}"/>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26E16A76-5096-4D4B-9C05-14C0DFEAB034}"/>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7C86CB9F-CFB2-4642-B60E-12DCF7A37821}"/>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59522252-1D2C-E04E-A906-F0CD2FAD0AD6}"/>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25D63A12-8768-B14E-861B-8F6F050A700E}"/>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C8E1C621-0FA7-3F4A-B483-0D2B5AD443BE}"/>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54E06EA2-87DF-0441-B93A-EED9DE29D885}"/>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0AFDF305-BD77-B941-8562-644A04C4A88D}"/>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D2A07763-BC78-724D-8477-D285707737BB}"/>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3DCCC5E4-BDFC-6D45-8652-3DFE08E6D0AA}"/>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421E4AFE-3342-F447-8C49-2E8C75B68083}"/>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C034C613-6136-B149-83C6-B452F574E742}"/>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9D3629C1-B9E3-594F-85DE-D03360188398}"/>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8B0621DA-47CA-C340-9D58-C3B480B0EC9B}"/>
              </a:ext>
            </a:extLst>
          </p:cNvPr>
          <p:cNvSpPr>
            <a:spLocks noChangeArrowheads="1"/>
          </p:cNvSpPr>
          <p:nvPr>
            <p:custDataLst>
              <p:tags r:id="rId21"/>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68CEBD7D-4D59-024E-8EA6-F33B621ABD03}"/>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307692707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3B74BDC-5EF1-424E-AB8A-D6264EC4C965}"/>
              </a:ext>
            </a:extLst>
          </p:cNvPr>
          <p:cNvSpPr>
            <a:spLocks noGrp="1" noChangeArrowheads="1"/>
          </p:cNvSpPr>
          <p:nvPr>
            <p:ph type="title"/>
            <p:custDataLst>
              <p:tags r:id="rId1"/>
            </p:custDataLst>
          </p:nvPr>
        </p:nvSpPr>
        <p:spPr/>
        <p:txBody>
          <a:bodyPr/>
          <a:lstStyle/>
          <a:p>
            <a:r>
              <a:rPr lang="en-US" altLang="en-US"/>
              <a:t>Cache Fundamentals</a:t>
            </a:r>
          </a:p>
        </p:txBody>
      </p:sp>
      <p:sp>
        <p:nvSpPr>
          <p:cNvPr id="29699" name="Rectangle 3">
            <a:extLst>
              <a:ext uri="{FF2B5EF4-FFF2-40B4-BE49-F238E27FC236}">
                <a16:creationId xmlns:a16="http://schemas.microsoft.com/office/drawing/2014/main" id="{6A7B04AB-D6BA-6A46-A454-5D24E2DC8A5C}"/>
              </a:ext>
            </a:extLst>
          </p:cNvPr>
          <p:cNvSpPr>
            <a:spLocks noGrp="1" noChangeArrowheads="1"/>
          </p:cNvSpPr>
          <p:nvPr>
            <p:ph type="body" idx="1"/>
            <p:custDataLst>
              <p:tags r:id="rId2"/>
            </p:custDataLst>
          </p:nvPr>
        </p:nvSpPr>
        <p:spPr>
          <a:xfrm>
            <a:off x="609601" y="1600201"/>
            <a:ext cx="7010401" cy="4525963"/>
          </a:xfrm>
        </p:spPr>
        <p:txBody>
          <a:bodyPr/>
          <a:lstStyle/>
          <a:p>
            <a:r>
              <a:rPr lang="en-US" altLang="en-US" dirty="0"/>
              <a:t>cache hit -- an access where the data is found in the cache.</a:t>
            </a:r>
          </a:p>
          <a:p>
            <a:r>
              <a:rPr lang="en-US" altLang="en-US" dirty="0"/>
              <a:t>cache miss -- an access which isn’t</a:t>
            </a:r>
          </a:p>
          <a:p>
            <a:r>
              <a:rPr lang="en-US" altLang="en-US" dirty="0"/>
              <a:t>hit time -- time to access the cache</a:t>
            </a:r>
          </a:p>
          <a:p>
            <a:r>
              <a:rPr lang="en-US" altLang="en-US" b="1" i="1" dirty="0">
                <a:solidFill>
                  <a:srgbClr val="7030A0"/>
                </a:solidFill>
              </a:rPr>
              <a:t>miss penalty</a:t>
            </a:r>
            <a:r>
              <a:rPr lang="en-US" altLang="en-US" dirty="0"/>
              <a:t> -- time to move data from further level to closer</a:t>
            </a:r>
          </a:p>
        </p:txBody>
      </p:sp>
      <p:sp>
        <p:nvSpPr>
          <p:cNvPr id="26" name="Rectangle 4">
            <a:extLst>
              <a:ext uri="{FF2B5EF4-FFF2-40B4-BE49-F238E27FC236}">
                <a16:creationId xmlns:a16="http://schemas.microsoft.com/office/drawing/2014/main" id="{402D996E-0B39-FC48-810E-977BF9C91D59}"/>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C5471ECF-C747-8B4C-B42F-51CF6DBFBCD3}"/>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8757394D-F59D-5E4C-9FA1-0AD1552BD2F2}"/>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14923688-A1B4-1745-A6EC-72CB5B8095B4}"/>
              </a:ext>
            </a:extLst>
          </p:cNvPr>
          <p:cNvSpPr>
            <a:spLocks noChangeShapeType="1"/>
          </p:cNvSpPr>
          <p:nvPr>
            <p:custDataLst>
              <p:tags r:id="rId6"/>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66A0A79B-2A51-D648-8C1F-01D7C268D375}"/>
              </a:ext>
            </a:extLst>
          </p:cNvPr>
          <p:cNvSpPr>
            <a:spLocks noChangeShapeType="1"/>
          </p:cNvSpPr>
          <p:nvPr>
            <p:custDataLst>
              <p:tags r:id="rId7"/>
            </p:custDataLst>
          </p:nvPr>
        </p:nvSpPr>
        <p:spPr bwMode="auto">
          <a:xfrm>
            <a:off x="9067800" y="1676400"/>
            <a:ext cx="0" cy="381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5AE32505-AF4D-AA4A-A73B-85C7D606DB47}"/>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F7A9F508-EC33-F64E-99ED-0D7361EE4619}"/>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25A81281-0844-1E4C-9557-ED0239026DD0}"/>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5870D6F0-21CD-034E-A731-3F44F4E17574}"/>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810C1E94-FD81-2043-A4B2-6FA15D6493B7}"/>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B97398E0-0DD8-BE44-AC37-52C9E76E921D}"/>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EF4C8E3B-BD71-8C4B-86CE-597F7CE91B72}"/>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9EBB7ECD-A101-DD4A-97A3-31734110AE21}"/>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6438ACC7-D2C0-7E45-88B4-DAEFCDAC7BE0}"/>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8C99900E-3D95-EC4C-AD2B-6EC7EC191DBC}"/>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45E0C29A-B277-F341-BE72-8C3489B985F3}"/>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D166BC93-5018-804B-A155-3ACF6961D7D5}"/>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066AD34F-2334-254E-82AB-10ECD96A67D1}"/>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71F6D76B-6C1C-3E44-AA1F-D04A8F280575}"/>
              </a:ext>
            </a:extLst>
          </p:cNvPr>
          <p:cNvSpPr>
            <a:spLocks noChangeArrowheads="1"/>
          </p:cNvSpPr>
          <p:nvPr>
            <p:custDataLst>
              <p:tags r:id="rId21"/>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08143CE7-186B-6E4B-B954-42E4A1780FE5}"/>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316658709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476130F-54F0-6D4B-9C98-5E4823740FF5}"/>
              </a:ext>
            </a:extLst>
          </p:cNvPr>
          <p:cNvSpPr>
            <a:spLocks noGrp="1" noChangeArrowheads="1"/>
          </p:cNvSpPr>
          <p:nvPr>
            <p:ph type="title"/>
            <p:custDataLst>
              <p:tags r:id="rId1"/>
            </p:custDataLst>
          </p:nvPr>
        </p:nvSpPr>
        <p:spPr/>
        <p:txBody>
          <a:bodyPr/>
          <a:lstStyle/>
          <a:p>
            <a:r>
              <a:rPr lang="en-US" altLang="en-US"/>
              <a:t>Cache Fundamentals</a:t>
            </a:r>
          </a:p>
        </p:txBody>
      </p:sp>
      <p:sp>
        <p:nvSpPr>
          <p:cNvPr id="31747" name="Rectangle 3">
            <a:extLst>
              <a:ext uri="{FF2B5EF4-FFF2-40B4-BE49-F238E27FC236}">
                <a16:creationId xmlns:a16="http://schemas.microsoft.com/office/drawing/2014/main" id="{4661EAB2-C169-A447-B5F9-D5F131E95B34}"/>
              </a:ext>
            </a:extLst>
          </p:cNvPr>
          <p:cNvSpPr>
            <a:spLocks noGrp="1" noChangeArrowheads="1"/>
          </p:cNvSpPr>
          <p:nvPr>
            <p:ph type="body" idx="1"/>
            <p:custDataLst>
              <p:tags r:id="rId2"/>
            </p:custDataLst>
          </p:nvPr>
        </p:nvSpPr>
        <p:spPr>
          <a:xfrm>
            <a:off x="609601" y="1600201"/>
            <a:ext cx="6781801" cy="4525963"/>
          </a:xfrm>
        </p:spPr>
        <p:txBody>
          <a:bodyPr/>
          <a:lstStyle/>
          <a:p>
            <a:r>
              <a:rPr lang="en-US" altLang="en-US" dirty="0"/>
              <a:t>cache hit -- an access where the data is found in the cache.</a:t>
            </a:r>
          </a:p>
          <a:p>
            <a:r>
              <a:rPr lang="en-US" altLang="en-US" dirty="0"/>
              <a:t>cache miss -- an access which isn’t</a:t>
            </a:r>
          </a:p>
          <a:p>
            <a:r>
              <a:rPr lang="en-US" altLang="en-US" dirty="0"/>
              <a:t>hit time -- time to access the cache</a:t>
            </a:r>
          </a:p>
          <a:p>
            <a:r>
              <a:rPr lang="en-US" altLang="en-US" dirty="0"/>
              <a:t>miss penalty -- time to move data from further level to closer</a:t>
            </a:r>
          </a:p>
          <a:p>
            <a:r>
              <a:rPr lang="en-US" altLang="en-US" b="1" i="1" dirty="0">
                <a:solidFill>
                  <a:srgbClr val="7030A0"/>
                </a:solidFill>
              </a:rPr>
              <a:t>hit ratio </a:t>
            </a:r>
            <a:r>
              <a:rPr lang="en-US" altLang="en-US" dirty="0"/>
              <a:t>-- percentage of time the data is found in the cache</a:t>
            </a:r>
          </a:p>
        </p:txBody>
      </p:sp>
      <p:sp>
        <p:nvSpPr>
          <p:cNvPr id="26" name="Rectangle 4">
            <a:extLst>
              <a:ext uri="{FF2B5EF4-FFF2-40B4-BE49-F238E27FC236}">
                <a16:creationId xmlns:a16="http://schemas.microsoft.com/office/drawing/2014/main" id="{8388888C-A664-9C4B-AFD4-5CA0290105A0}"/>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74433644-343D-D84D-BD8E-A0657D02F8E4}"/>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1E324CDA-054A-3B41-9873-3BD85691F185}"/>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6ADADA8B-121A-CF47-B4DF-C4A0432E134C}"/>
              </a:ext>
            </a:extLst>
          </p:cNvPr>
          <p:cNvSpPr>
            <a:spLocks noChangeShapeType="1"/>
          </p:cNvSpPr>
          <p:nvPr>
            <p:custDataLst>
              <p:tags r:id="rId6"/>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914AFBD9-F5B3-2E49-B0FB-1DB24EF5E6B7}"/>
              </a:ext>
            </a:extLst>
          </p:cNvPr>
          <p:cNvSpPr>
            <a:spLocks noChangeShapeType="1"/>
          </p:cNvSpPr>
          <p:nvPr>
            <p:custDataLst>
              <p:tags r:id="rId7"/>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45ECD917-5DFB-D040-9F56-79D934805099}"/>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7ED3301C-AAD7-3645-8989-29702430DCE9}"/>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2229963D-9FC2-C940-8FE7-33DF86FF8F4C}"/>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D7B90EDD-5584-A245-A141-7E9270D3CA46}"/>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096CCFAB-8D0F-DF41-A8D5-CF2A0C94B67E}"/>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59FF7615-ABB7-AB4F-8530-801A17A5BCDD}"/>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C1BC824E-B35F-4945-95FF-35C49FB9AF69}"/>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643D18B3-64B7-134F-934A-1C1940ED8AB9}"/>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6A908017-6965-1A4E-856B-337A61DEF3F4}"/>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3B6E574C-499D-B74E-B2AC-44604F32938D}"/>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564E4E30-26A6-3740-BC99-388C9BC424B7}"/>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486DE57B-20CF-F344-B7CF-3F14C48C6F2D}"/>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2381FE25-C0E9-4043-B229-23A16B6DF6B5}"/>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614CDFC1-52EC-1648-9813-C822C92DE47D}"/>
              </a:ext>
            </a:extLst>
          </p:cNvPr>
          <p:cNvSpPr>
            <a:spLocks noChangeArrowheads="1"/>
          </p:cNvSpPr>
          <p:nvPr>
            <p:custDataLst>
              <p:tags r:id="rId21"/>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4CDDA82B-1D5B-CF49-A1DE-F3D38879FE88}"/>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346748311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4ED64D4-8F6F-A540-B413-0E9C5A592E6C}"/>
              </a:ext>
            </a:extLst>
          </p:cNvPr>
          <p:cNvSpPr>
            <a:spLocks noGrp="1" noChangeArrowheads="1"/>
          </p:cNvSpPr>
          <p:nvPr>
            <p:ph type="title"/>
            <p:custDataLst>
              <p:tags r:id="rId1"/>
            </p:custDataLst>
          </p:nvPr>
        </p:nvSpPr>
        <p:spPr/>
        <p:txBody>
          <a:bodyPr/>
          <a:lstStyle/>
          <a:p>
            <a:r>
              <a:rPr lang="en-US" altLang="en-US"/>
              <a:t>Cache Fundamentals</a:t>
            </a:r>
          </a:p>
        </p:txBody>
      </p:sp>
      <p:sp>
        <p:nvSpPr>
          <p:cNvPr id="33795" name="Rectangle 3">
            <a:extLst>
              <a:ext uri="{FF2B5EF4-FFF2-40B4-BE49-F238E27FC236}">
                <a16:creationId xmlns:a16="http://schemas.microsoft.com/office/drawing/2014/main" id="{A733DFE5-3C23-B348-B29E-5A253027E9DF}"/>
              </a:ext>
            </a:extLst>
          </p:cNvPr>
          <p:cNvSpPr>
            <a:spLocks noGrp="1" noChangeArrowheads="1"/>
          </p:cNvSpPr>
          <p:nvPr>
            <p:ph type="body" idx="1"/>
            <p:custDataLst>
              <p:tags r:id="rId2"/>
            </p:custDataLst>
          </p:nvPr>
        </p:nvSpPr>
        <p:spPr>
          <a:xfrm>
            <a:off x="609601" y="1600201"/>
            <a:ext cx="7010401" cy="4525963"/>
          </a:xfrm>
        </p:spPr>
        <p:txBody>
          <a:bodyPr/>
          <a:lstStyle/>
          <a:p>
            <a:r>
              <a:rPr lang="en-US" altLang="en-US" dirty="0"/>
              <a:t>cache hit -- an access where the data is found in the cache.</a:t>
            </a:r>
          </a:p>
          <a:p>
            <a:r>
              <a:rPr lang="en-US" altLang="en-US" dirty="0"/>
              <a:t>cache miss -- an access which isn’t</a:t>
            </a:r>
          </a:p>
          <a:p>
            <a:r>
              <a:rPr lang="en-US" altLang="en-US" dirty="0"/>
              <a:t>hit time -- time to access the cache</a:t>
            </a:r>
          </a:p>
          <a:p>
            <a:r>
              <a:rPr lang="en-US" altLang="en-US" dirty="0"/>
              <a:t>miss penalty -- time to move data from further level to closer</a:t>
            </a:r>
          </a:p>
          <a:p>
            <a:r>
              <a:rPr lang="en-US" altLang="en-US" dirty="0"/>
              <a:t>hit ratio -- percentage of time the data is found in the cache</a:t>
            </a:r>
          </a:p>
          <a:p>
            <a:r>
              <a:rPr lang="en-US" altLang="en-US" b="1" i="1" dirty="0">
                <a:solidFill>
                  <a:srgbClr val="7030A0"/>
                </a:solidFill>
              </a:rPr>
              <a:t>miss ratio</a:t>
            </a:r>
            <a:r>
              <a:rPr lang="en-US" altLang="en-US" dirty="0"/>
              <a:t> -- (1 - hit ratio)</a:t>
            </a:r>
          </a:p>
        </p:txBody>
      </p:sp>
      <p:sp>
        <p:nvSpPr>
          <p:cNvPr id="26" name="Rectangle 4">
            <a:extLst>
              <a:ext uri="{FF2B5EF4-FFF2-40B4-BE49-F238E27FC236}">
                <a16:creationId xmlns:a16="http://schemas.microsoft.com/office/drawing/2014/main" id="{1D4E353C-7E12-534C-9860-3662FA9C96C9}"/>
              </a:ext>
            </a:extLst>
          </p:cNvPr>
          <p:cNvSpPr>
            <a:spLocks noChangeArrowheads="1"/>
          </p:cNvSpPr>
          <p:nvPr>
            <p:custDataLst>
              <p:tags r:id="rId3"/>
            </p:custDataLst>
          </p:nvPr>
        </p:nvSpPr>
        <p:spPr bwMode="auto">
          <a:xfrm>
            <a:off x="8769351" y="3873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1500473C-8530-5548-866C-B6EB29618F4C}"/>
              </a:ext>
            </a:extLst>
          </p:cNvPr>
          <p:cNvSpPr>
            <a:spLocks noChangeArrowheads="1"/>
          </p:cNvSpPr>
          <p:nvPr>
            <p:custDataLst>
              <p:tags r:id="rId4"/>
            </p:custDataLst>
          </p:nvPr>
        </p:nvSpPr>
        <p:spPr bwMode="auto">
          <a:xfrm>
            <a:off x="8083551" y="10731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A6028152-9008-CF4A-B188-1E5D39C01492}"/>
              </a:ext>
            </a:extLst>
          </p:cNvPr>
          <p:cNvSpPr>
            <a:spLocks noChangeArrowheads="1"/>
          </p:cNvSpPr>
          <p:nvPr>
            <p:custDataLst>
              <p:tags r:id="rId5"/>
            </p:custDataLst>
          </p:nvPr>
        </p:nvSpPr>
        <p:spPr bwMode="auto">
          <a:xfrm>
            <a:off x="7931151" y="20637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332F5910-BC27-3D4A-9053-CBD99776EE55}"/>
              </a:ext>
            </a:extLst>
          </p:cNvPr>
          <p:cNvSpPr>
            <a:spLocks noChangeShapeType="1"/>
          </p:cNvSpPr>
          <p:nvPr>
            <p:custDataLst>
              <p:tags r:id="rId6"/>
            </p:custDataLst>
          </p:nvPr>
        </p:nvSpPr>
        <p:spPr bwMode="auto">
          <a:xfrm>
            <a:off x="9067800" y="7620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DF3343F9-8DBC-E149-8217-021C43C2BF18}"/>
              </a:ext>
            </a:extLst>
          </p:cNvPr>
          <p:cNvSpPr>
            <a:spLocks noChangeShapeType="1"/>
          </p:cNvSpPr>
          <p:nvPr>
            <p:custDataLst>
              <p:tags r:id="rId7"/>
            </p:custDataLst>
          </p:nvPr>
        </p:nvSpPr>
        <p:spPr bwMode="auto">
          <a:xfrm>
            <a:off x="9067800" y="16764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0664DE40-ED7F-4D4D-90A0-D6C6FEAD2FDA}"/>
              </a:ext>
            </a:extLst>
          </p:cNvPr>
          <p:cNvSpPr>
            <a:spLocks noChangeShapeType="1"/>
          </p:cNvSpPr>
          <p:nvPr>
            <p:custDataLst>
              <p:tags r:id="rId8"/>
            </p:custDataLst>
          </p:nvPr>
        </p:nvSpPr>
        <p:spPr bwMode="auto">
          <a:xfrm>
            <a:off x="8077200" y="1219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870A1C05-1C84-DA40-AFE8-1F2E9B5B17F7}"/>
              </a:ext>
            </a:extLst>
          </p:cNvPr>
          <p:cNvSpPr>
            <a:spLocks noChangeShapeType="1"/>
          </p:cNvSpPr>
          <p:nvPr>
            <p:custDataLst>
              <p:tags r:id="rId9"/>
            </p:custDataLst>
          </p:nvPr>
        </p:nvSpPr>
        <p:spPr bwMode="auto">
          <a:xfrm>
            <a:off x="8077200" y="1371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3A812A15-337A-DA4D-A886-9198E317ADCB}"/>
              </a:ext>
            </a:extLst>
          </p:cNvPr>
          <p:cNvSpPr>
            <a:spLocks noChangeShapeType="1"/>
          </p:cNvSpPr>
          <p:nvPr>
            <p:custDataLst>
              <p:tags r:id="rId10"/>
            </p:custDataLst>
          </p:nvPr>
        </p:nvSpPr>
        <p:spPr bwMode="auto">
          <a:xfrm>
            <a:off x="8305800" y="1676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B8626733-A52E-CD4F-9AA0-791B04DD7694}"/>
              </a:ext>
            </a:extLst>
          </p:cNvPr>
          <p:cNvSpPr>
            <a:spLocks noChangeShapeType="1"/>
          </p:cNvSpPr>
          <p:nvPr>
            <p:custDataLst>
              <p:tags r:id="rId11"/>
            </p:custDataLst>
          </p:nvPr>
        </p:nvSpPr>
        <p:spPr bwMode="auto">
          <a:xfrm>
            <a:off x="8077200" y="1524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B0CEF5D2-9EF1-4248-BA4E-8980ACCECB71}"/>
              </a:ext>
            </a:extLst>
          </p:cNvPr>
          <p:cNvSpPr>
            <a:spLocks noChangeShapeType="1"/>
          </p:cNvSpPr>
          <p:nvPr>
            <p:custDataLst>
              <p:tags r:id="rId12"/>
            </p:custDataLst>
          </p:nvPr>
        </p:nvSpPr>
        <p:spPr bwMode="auto">
          <a:xfrm>
            <a:off x="79248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64D20ED7-837B-1747-8AFB-EB8B5408A74C}"/>
              </a:ext>
            </a:extLst>
          </p:cNvPr>
          <p:cNvSpPr>
            <a:spLocks noChangeShapeType="1"/>
          </p:cNvSpPr>
          <p:nvPr>
            <p:custDataLst>
              <p:tags r:id="rId13"/>
            </p:custDataLst>
          </p:nvPr>
        </p:nvSpPr>
        <p:spPr bwMode="auto">
          <a:xfrm>
            <a:off x="7924800" y="2362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2E41D604-B94B-4742-9213-1AABE2AAB816}"/>
              </a:ext>
            </a:extLst>
          </p:cNvPr>
          <p:cNvSpPr>
            <a:spLocks noChangeShapeType="1"/>
          </p:cNvSpPr>
          <p:nvPr>
            <p:custDataLst>
              <p:tags r:id="rId14"/>
            </p:custDataLst>
          </p:nvPr>
        </p:nvSpPr>
        <p:spPr bwMode="auto">
          <a:xfrm>
            <a:off x="7924800" y="2514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12415907-3484-5F4E-B3F1-28B48B88B8C1}"/>
              </a:ext>
            </a:extLst>
          </p:cNvPr>
          <p:cNvSpPr>
            <a:spLocks noChangeShapeType="1"/>
          </p:cNvSpPr>
          <p:nvPr>
            <p:custDataLst>
              <p:tags r:id="rId15"/>
            </p:custDataLst>
          </p:nvPr>
        </p:nvSpPr>
        <p:spPr bwMode="auto">
          <a:xfrm>
            <a:off x="7924800" y="2667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617ECB74-FDF3-624C-9ACC-49C5072E894A}"/>
              </a:ext>
            </a:extLst>
          </p:cNvPr>
          <p:cNvSpPr>
            <a:spLocks noChangeShapeType="1"/>
          </p:cNvSpPr>
          <p:nvPr>
            <p:custDataLst>
              <p:tags r:id="rId16"/>
            </p:custDataLst>
          </p:nvPr>
        </p:nvSpPr>
        <p:spPr bwMode="auto">
          <a:xfrm>
            <a:off x="7924800" y="2819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903DB223-5BD6-514E-BE5B-B5734E1BC804}"/>
              </a:ext>
            </a:extLst>
          </p:cNvPr>
          <p:cNvSpPr>
            <a:spLocks noChangeShapeType="1"/>
          </p:cNvSpPr>
          <p:nvPr>
            <p:custDataLst>
              <p:tags r:id="rId17"/>
            </p:custDataLst>
          </p:nvPr>
        </p:nvSpPr>
        <p:spPr bwMode="auto">
          <a:xfrm>
            <a:off x="82296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30B78978-7C18-574D-96B2-C06D4E82C5C0}"/>
              </a:ext>
            </a:extLst>
          </p:cNvPr>
          <p:cNvSpPr>
            <a:spLocks noChangeShapeType="1"/>
          </p:cNvSpPr>
          <p:nvPr>
            <p:custDataLst>
              <p:tags r:id="rId18"/>
            </p:custDataLst>
          </p:nvPr>
        </p:nvSpPr>
        <p:spPr bwMode="auto">
          <a:xfrm>
            <a:off x="8382000" y="10668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54B4EE9B-855B-514D-ABAD-D8E067BA1D70}"/>
              </a:ext>
            </a:extLst>
          </p:cNvPr>
          <p:cNvSpPr>
            <a:spLocks noChangeShapeType="1"/>
          </p:cNvSpPr>
          <p:nvPr>
            <p:custDataLst>
              <p:tags r:id="rId19"/>
            </p:custDataLst>
          </p:nvPr>
        </p:nvSpPr>
        <p:spPr bwMode="auto">
          <a:xfrm>
            <a:off x="80772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9F28DA53-9548-0C4B-94D0-7401901D5E66}"/>
              </a:ext>
            </a:extLst>
          </p:cNvPr>
          <p:cNvSpPr>
            <a:spLocks noChangeShapeType="1"/>
          </p:cNvSpPr>
          <p:nvPr>
            <p:custDataLst>
              <p:tags r:id="rId20"/>
            </p:custDataLst>
          </p:nvPr>
        </p:nvSpPr>
        <p:spPr bwMode="auto">
          <a:xfrm>
            <a:off x="8229600" y="20574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FA7CD4D2-07FB-574D-865C-AC96F6DC790F}"/>
              </a:ext>
            </a:extLst>
          </p:cNvPr>
          <p:cNvSpPr>
            <a:spLocks noChangeArrowheads="1"/>
          </p:cNvSpPr>
          <p:nvPr>
            <p:custDataLst>
              <p:tags r:id="rId21"/>
            </p:custDataLst>
          </p:nvPr>
        </p:nvSpPr>
        <p:spPr bwMode="auto">
          <a:xfrm>
            <a:off x="8235951" y="1225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7B298951-E32B-FE45-A560-1FCAB3445B08}"/>
              </a:ext>
            </a:extLst>
          </p:cNvPr>
          <p:cNvSpPr>
            <a:spLocks noChangeArrowheads="1"/>
          </p:cNvSpPr>
          <p:nvPr>
            <p:custDataLst>
              <p:tags r:id="rId22"/>
            </p:custDataLst>
          </p:nvPr>
        </p:nvSpPr>
        <p:spPr bwMode="auto">
          <a:xfrm>
            <a:off x="8083551" y="2368551"/>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31568511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DAB4FAC-0723-2A4D-807A-01333E707102}"/>
              </a:ext>
            </a:extLst>
          </p:cNvPr>
          <p:cNvSpPr>
            <a:spLocks noGrp="1" noChangeArrowheads="1"/>
          </p:cNvSpPr>
          <p:nvPr>
            <p:ph type="title"/>
            <p:custDataLst>
              <p:tags r:id="rId1"/>
            </p:custDataLst>
          </p:nvPr>
        </p:nvSpPr>
        <p:spPr/>
        <p:txBody>
          <a:bodyPr/>
          <a:lstStyle/>
          <a:p>
            <a:r>
              <a:rPr lang="en-US" altLang="en-US"/>
              <a:t>Cache Fundamentals, cont.</a:t>
            </a:r>
          </a:p>
        </p:txBody>
      </p:sp>
      <p:sp>
        <p:nvSpPr>
          <p:cNvPr id="35843" name="Rectangle 3">
            <a:extLst>
              <a:ext uri="{FF2B5EF4-FFF2-40B4-BE49-F238E27FC236}">
                <a16:creationId xmlns:a16="http://schemas.microsoft.com/office/drawing/2014/main" id="{F3CF2577-975E-EA40-BC97-13FD966CB9C4}"/>
              </a:ext>
            </a:extLst>
          </p:cNvPr>
          <p:cNvSpPr>
            <a:spLocks noGrp="1" noChangeArrowheads="1"/>
          </p:cNvSpPr>
          <p:nvPr>
            <p:ph type="body" idx="1"/>
            <p:custDataLst>
              <p:tags r:id="rId2"/>
            </p:custDataLst>
          </p:nvPr>
        </p:nvSpPr>
        <p:spPr>
          <a:xfrm>
            <a:off x="609602" y="1600201"/>
            <a:ext cx="5797549" cy="4525963"/>
          </a:xfrm>
        </p:spPr>
        <p:txBody>
          <a:bodyPr/>
          <a:lstStyle/>
          <a:p>
            <a:r>
              <a:rPr lang="en-US" altLang="en-US" b="1" i="1" dirty="0">
                <a:solidFill>
                  <a:srgbClr val="7030A0"/>
                </a:solidFill>
              </a:rPr>
              <a:t>cache block size</a:t>
            </a:r>
            <a:r>
              <a:rPr lang="en-US" altLang="en-US" dirty="0"/>
              <a:t> or </a:t>
            </a:r>
            <a:r>
              <a:rPr lang="en-US" altLang="en-US" b="1" i="1" dirty="0">
                <a:solidFill>
                  <a:srgbClr val="7030A0"/>
                </a:solidFill>
              </a:rPr>
              <a:t>cache line size</a:t>
            </a:r>
            <a:r>
              <a:rPr lang="en-US" altLang="en-US" dirty="0"/>
              <a:t>– the amount of data that gets transferred on a  cache miss.</a:t>
            </a:r>
          </a:p>
        </p:txBody>
      </p:sp>
      <p:sp>
        <p:nvSpPr>
          <p:cNvPr id="26" name="Rectangle 4">
            <a:extLst>
              <a:ext uri="{FF2B5EF4-FFF2-40B4-BE49-F238E27FC236}">
                <a16:creationId xmlns:a16="http://schemas.microsoft.com/office/drawing/2014/main" id="{4AB3CCC4-86F8-E345-8C03-E4024CDD1266}"/>
              </a:ext>
            </a:extLst>
          </p:cNvPr>
          <p:cNvSpPr>
            <a:spLocks noChangeArrowheads="1"/>
          </p:cNvSpPr>
          <p:nvPr>
            <p:custDataLst>
              <p:tags r:id="rId3"/>
            </p:custDataLst>
          </p:nvPr>
        </p:nvSpPr>
        <p:spPr bwMode="auto">
          <a:xfrm>
            <a:off x="7924039" y="1600202"/>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50B06F7D-F989-9049-B603-A52F277BA598}"/>
              </a:ext>
            </a:extLst>
          </p:cNvPr>
          <p:cNvSpPr>
            <a:spLocks noChangeArrowheads="1"/>
          </p:cNvSpPr>
          <p:nvPr>
            <p:custDataLst>
              <p:tags r:id="rId4"/>
            </p:custDataLst>
          </p:nvPr>
        </p:nvSpPr>
        <p:spPr bwMode="auto">
          <a:xfrm>
            <a:off x="7238239" y="2286002"/>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3360B2F0-6E9C-C549-ACD9-AEC6DCB80986}"/>
              </a:ext>
            </a:extLst>
          </p:cNvPr>
          <p:cNvSpPr>
            <a:spLocks noChangeArrowheads="1"/>
          </p:cNvSpPr>
          <p:nvPr>
            <p:custDataLst>
              <p:tags r:id="rId5"/>
            </p:custDataLst>
          </p:nvPr>
        </p:nvSpPr>
        <p:spPr bwMode="auto">
          <a:xfrm>
            <a:off x="7085839" y="3276602"/>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7E677CA9-4E3E-BE42-892A-1D0E6D9BF7C1}"/>
              </a:ext>
            </a:extLst>
          </p:cNvPr>
          <p:cNvSpPr>
            <a:spLocks noChangeShapeType="1"/>
          </p:cNvSpPr>
          <p:nvPr>
            <p:custDataLst>
              <p:tags r:id="rId6"/>
            </p:custDataLst>
          </p:nvPr>
        </p:nvSpPr>
        <p:spPr bwMode="auto">
          <a:xfrm>
            <a:off x="8222488" y="1974851"/>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6F70E41B-512F-4944-A37A-98A7BEEA3828}"/>
              </a:ext>
            </a:extLst>
          </p:cNvPr>
          <p:cNvSpPr>
            <a:spLocks noChangeShapeType="1"/>
          </p:cNvSpPr>
          <p:nvPr>
            <p:custDataLst>
              <p:tags r:id="rId7"/>
            </p:custDataLst>
          </p:nvPr>
        </p:nvSpPr>
        <p:spPr bwMode="auto">
          <a:xfrm>
            <a:off x="8222488" y="2889251"/>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5D5B36F7-F3D5-B144-82AA-DFB86DD39B26}"/>
              </a:ext>
            </a:extLst>
          </p:cNvPr>
          <p:cNvSpPr>
            <a:spLocks noChangeShapeType="1"/>
          </p:cNvSpPr>
          <p:nvPr>
            <p:custDataLst>
              <p:tags r:id="rId8"/>
            </p:custDataLst>
          </p:nvPr>
        </p:nvSpPr>
        <p:spPr bwMode="auto">
          <a:xfrm>
            <a:off x="7231888" y="2432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6BE4D781-5DB2-3944-B200-7F346BDEE9A6}"/>
              </a:ext>
            </a:extLst>
          </p:cNvPr>
          <p:cNvSpPr>
            <a:spLocks noChangeShapeType="1"/>
          </p:cNvSpPr>
          <p:nvPr>
            <p:custDataLst>
              <p:tags r:id="rId9"/>
            </p:custDataLst>
          </p:nvPr>
        </p:nvSpPr>
        <p:spPr bwMode="auto">
          <a:xfrm>
            <a:off x="7231888" y="2584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F3024547-1140-E343-A315-D70F11AC8F8C}"/>
              </a:ext>
            </a:extLst>
          </p:cNvPr>
          <p:cNvSpPr>
            <a:spLocks noChangeShapeType="1"/>
          </p:cNvSpPr>
          <p:nvPr>
            <p:custDataLst>
              <p:tags r:id="rId10"/>
            </p:custDataLst>
          </p:nvPr>
        </p:nvSpPr>
        <p:spPr bwMode="auto">
          <a:xfrm>
            <a:off x="7460488" y="2889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053C76A7-70B1-E344-ADC8-269560396958}"/>
              </a:ext>
            </a:extLst>
          </p:cNvPr>
          <p:cNvSpPr>
            <a:spLocks noChangeShapeType="1"/>
          </p:cNvSpPr>
          <p:nvPr>
            <p:custDataLst>
              <p:tags r:id="rId11"/>
            </p:custDataLst>
          </p:nvPr>
        </p:nvSpPr>
        <p:spPr bwMode="auto">
          <a:xfrm>
            <a:off x="7231888" y="2736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C6E20373-FF59-7642-B3BE-F6437C5FC193}"/>
              </a:ext>
            </a:extLst>
          </p:cNvPr>
          <p:cNvSpPr>
            <a:spLocks noChangeShapeType="1"/>
          </p:cNvSpPr>
          <p:nvPr>
            <p:custDataLst>
              <p:tags r:id="rId12"/>
            </p:custDataLst>
          </p:nvPr>
        </p:nvSpPr>
        <p:spPr bwMode="auto">
          <a:xfrm>
            <a:off x="7079488" y="34226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7BC74D89-44AB-1742-9EAD-A35D713304ED}"/>
              </a:ext>
            </a:extLst>
          </p:cNvPr>
          <p:cNvSpPr>
            <a:spLocks noChangeShapeType="1"/>
          </p:cNvSpPr>
          <p:nvPr>
            <p:custDataLst>
              <p:tags r:id="rId13"/>
            </p:custDataLst>
          </p:nvPr>
        </p:nvSpPr>
        <p:spPr bwMode="auto">
          <a:xfrm>
            <a:off x="7079488" y="3575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EAD98E1D-B9E9-4B42-B7EB-93F55479E754}"/>
              </a:ext>
            </a:extLst>
          </p:cNvPr>
          <p:cNvSpPr>
            <a:spLocks noChangeShapeType="1"/>
          </p:cNvSpPr>
          <p:nvPr>
            <p:custDataLst>
              <p:tags r:id="rId14"/>
            </p:custDataLst>
          </p:nvPr>
        </p:nvSpPr>
        <p:spPr bwMode="auto">
          <a:xfrm>
            <a:off x="7079488" y="3727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E66A3096-B234-3F49-A909-FE081D63D5B4}"/>
              </a:ext>
            </a:extLst>
          </p:cNvPr>
          <p:cNvSpPr>
            <a:spLocks noChangeShapeType="1"/>
          </p:cNvSpPr>
          <p:nvPr>
            <p:custDataLst>
              <p:tags r:id="rId15"/>
            </p:custDataLst>
          </p:nvPr>
        </p:nvSpPr>
        <p:spPr bwMode="auto">
          <a:xfrm>
            <a:off x="7079488" y="3879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2F357BFC-9AE0-3B4E-B32E-7208FDCCB98B}"/>
              </a:ext>
            </a:extLst>
          </p:cNvPr>
          <p:cNvSpPr>
            <a:spLocks noChangeShapeType="1"/>
          </p:cNvSpPr>
          <p:nvPr>
            <p:custDataLst>
              <p:tags r:id="rId16"/>
            </p:custDataLst>
          </p:nvPr>
        </p:nvSpPr>
        <p:spPr bwMode="auto">
          <a:xfrm>
            <a:off x="7079488" y="4032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D94BF013-B66B-4446-A594-C8B030EE8B9B}"/>
              </a:ext>
            </a:extLst>
          </p:cNvPr>
          <p:cNvSpPr>
            <a:spLocks noChangeShapeType="1"/>
          </p:cNvSpPr>
          <p:nvPr>
            <p:custDataLst>
              <p:tags r:id="rId17"/>
            </p:custDataLst>
          </p:nvPr>
        </p:nvSpPr>
        <p:spPr bwMode="auto">
          <a:xfrm>
            <a:off x="73842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D614AC95-647C-D847-A758-8FB3724B1BC5}"/>
              </a:ext>
            </a:extLst>
          </p:cNvPr>
          <p:cNvSpPr>
            <a:spLocks noChangeShapeType="1"/>
          </p:cNvSpPr>
          <p:nvPr>
            <p:custDataLst>
              <p:tags r:id="rId18"/>
            </p:custDataLst>
          </p:nvPr>
        </p:nvSpPr>
        <p:spPr bwMode="auto">
          <a:xfrm>
            <a:off x="75366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0BBAF726-4B19-DB46-93F1-B4C443C2FB47}"/>
              </a:ext>
            </a:extLst>
          </p:cNvPr>
          <p:cNvSpPr>
            <a:spLocks noChangeShapeType="1"/>
          </p:cNvSpPr>
          <p:nvPr>
            <p:custDataLst>
              <p:tags r:id="rId19"/>
            </p:custDataLst>
          </p:nvPr>
        </p:nvSpPr>
        <p:spPr bwMode="auto">
          <a:xfrm>
            <a:off x="72318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FC4DBEB6-2FE2-9A4D-A2C3-06E7DAF93270}"/>
              </a:ext>
            </a:extLst>
          </p:cNvPr>
          <p:cNvSpPr>
            <a:spLocks noChangeShapeType="1"/>
          </p:cNvSpPr>
          <p:nvPr>
            <p:custDataLst>
              <p:tags r:id="rId20"/>
            </p:custDataLst>
          </p:nvPr>
        </p:nvSpPr>
        <p:spPr bwMode="auto">
          <a:xfrm>
            <a:off x="73842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6BE25E2E-7C90-8A4D-9526-BCF61A5F6336}"/>
              </a:ext>
            </a:extLst>
          </p:cNvPr>
          <p:cNvSpPr>
            <a:spLocks noChangeArrowheads="1"/>
          </p:cNvSpPr>
          <p:nvPr>
            <p:custDataLst>
              <p:tags r:id="rId21"/>
            </p:custDataLst>
          </p:nvPr>
        </p:nvSpPr>
        <p:spPr bwMode="auto">
          <a:xfrm>
            <a:off x="7390639" y="2438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F7E9DEA4-68BF-0449-B26D-423B5FE8A444}"/>
              </a:ext>
            </a:extLst>
          </p:cNvPr>
          <p:cNvSpPr>
            <a:spLocks noChangeArrowheads="1"/>
          </p:cNvSpPr>
          <p:nvPr>
            <p:custDataLst>
              <p:tags r:id="rId22"/>
            </p:custDataLst>
          </p:nvPr>
        </p:nvSpPr>
        <p:spPr bwMode="auto">
          <a:xfrm>
            <a:off x="7238239" y="3581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25915994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endParaRPr lang="en-US" dirty="0"/>
          </a:p>
        </p:txBody>
      </p:sp>
      <p:sp>
        <p:nvSpPr>
          <p:cNvPr id="3" name="Content Placeholder 2"/>
          <p:cNvSpPr>
            <a:spLocks noGrp="1"/>
          </p:cNvSpPr>
          <p:nvPr>
            <p:ph idx="1"/>
          </p:nvPr>
        </p:nvSpPr>
        <p:spPr/>
        <p:txBody>
          <a:bodyPr/>
          <a:lstStyle/>
          <a:p>
            <a:r>
              <a:rPr lang="en-US" dirty="0"/>
              <a:t>Morning</a:t>
            </a:r>
          </a:p>
          <a:p>
            <a:pPr lvl="1"/>
            <a:r>
              <a:rPr lang="en-US" dirty="0"/>
              <a:t>Performance &amp; Optimization</a:t>
            </a:r>
          </a:p>
          <a:p>
            <a:pPr lvl="1"/>
            <a:r>
              <a:rPr lang="en-US" dirty="0"/>
              <a:t>Optimization in different levels (in the context of a single core)</a:t>
            </a:r>
          </a:p>
          <a:p>
            <a:pPr lvl="2"/>
            <a:r>
              <a:rPr lang="en-US" dirty="0"/>
              <a:t>Algorithmic (Cache Optimization), Compiler and Hardware</a:t>
            </a:r>
          </a:p>
          <a:p>
            <a:pPr lvl="2"/>
            <a:r>
              <a:rPr lang="en-US" dirty="0"/>
              <a:t>Memory Hierarchy </a:t>
            </a:r>
          </a:p>
          <a:p>
            <a:endParaRPr lang="en-US" dirty="0"/>
          </a:p>
          <a:p>
            <a:r>
              <a:rPr lang="en-US" dirty="0"/>
              <a:t>Afternoon</a:t>
            </a:r>
          </a:p>
          <a:p>
            <a:pPr lvl="1"/>
            <a:r>
              <a:rPr lang="en-US" dirty="0"/>
              <a:t>Lab session</a:t>
            </a:r>
          </a:p>
          <a:p>
            <a:pPr lvl="2"/>
            <a:r>
              <a:rPr lang="en-US" dirty="0"/>
              <a:t>Applying optimizations: Loop unrolling, hardware vectorization (NEON)</a:t>
            </a:r>
          </a:p>
          <a:p>
            <a:pPr lvl="2"/>
            <a:r>
              <a:rPr lang="en-US" dirty="0"/>
              <a:t>FIR Filters</a:t>
            </a:r>
          </a:p>
          <a:p>
            <a:pPr lvl="1"/>
            <a:endParaRPr lang="en-US" dirty="0"/>
          </a:p>
        </p:txBody>
      </p:sp>
      <p:sp>
        <p:nvSpPr>
          <p:cNvPr id="36" name="Footer Placeholder 35">
            <a:extLst>
              <a:ext uri="{FF2B5EF4-FFF2-40B4-BE49-F238E27FC236}">
                <a16:creationId xmlns:a16="http://schemas.microsoft.com/office/drawing/2014/main" id="{99635EA5-AF23-0046-B0F7-3346E7F65DEC}"/>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3654721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CFF29D4-30B0-B74D-902F-BA48EE00EA86}"/>
              </a:ext>
            </a:extLst>
          </p:cNvPr>
          <p:cNvSpPr>
            <a:spLocks noGrp="1" noChangeArrowheads="1"/>
          </p:cNvSpPr>
          <p:nvPr>
            <p:ph type="title"/>
            <p:custDataLst>
              <p:tags r:id="rId1"/>
            </p:custDataLst>
          </p:nvPr>
        </p:nvSpPr>
        <p:spPr/>
        <p:txBody>
          <a:bodyPr/>
          <a:lstStyle/>
          <a:p>
            <a:r>
              <a:rPr lang="en-US" altLang="en-US"/>
              <a:t>Cache Fundamentals, cont.</a:t>
            </a:r>
          </a:p>
        </p:txBody>
      </p:sp>
      <p:sp>
        <p:nvSpPr>
          <p:cNvPr id="37891" name="Rectangle 3">
            <a:extLst>
              <a:ext uri="{FF2B5EF4-FFF2-40B4-BE49-F238E27FC236}">
                <a16:creationId xmlns:a16="http://schemas.microsoft.com/office/drawing/2014/main" id="{4C365E13-5715-5649-A974-9D264F697087}"/>
              </a:ext>
            </a:extLst>
          </p:cNvPr>
          <p:cNvSpPr>
            <a:spLocks noGrp="1" noChangeArrowheads="1"/>
          </p:cNvSpPr>
          <p:nvPr>
            <p:ph type="body" idx="1"/>
            <p:custDataLst>
              <p:tags r:id="rId2"/>
            </p:custDataLst>
          </p:nvPr>
        </p:nvSpPr>
        <p:spPr>
          <a:xfrm>
            <a:off x="609601" y="1600201"/>
            <a:ext cx="5784089" cy="4525963"/>
          </a:xfrm>
        </p:spPr>
        <p:txBody>
          <a:bodyPr/>
          <a:lstStyle/>
          <a:p>
            <a:r>
              <a:rPr lang="en-US" altLang="en-US" i="1" dirty="0"/>
              <a:t>cache block size</a:t>
            </a:r>
            <a:r>
              <a:rPr lang="en-US" altLang="en-US" dirty="0"/>
              <a:t> or </a:t>
            </a:r>
            <a:r>
              <a:rPr lang="en-US" altLang="en-US" i="1" dirty="0"/>
              <a:t>cache line size </a:t>
            </a:r>
            <a:r>
              <a:rPr lang="en-US" altLang="en-US" dirty="0"/>
              <a:t>– the amount of data that gets transferred on a  cache miss.</a:t>
            </a:r>
          </a:p>
          <a:p>
            <a:r>
              <a:rPr lang="en-US" altLang="en-US" b="1" i="1" dirty="0">
                <a:solidFill>
                  <a:srgbClr val="7030A0"/>
                </a:solidFill>
              </a:rPr>
              <a:t>instruction cache</a:t>
            </a:r>
            <a:r>
              <a:rPr lang="en-US" altLang="en-US" dirty="0"/>
              <a:t> – cache that only holds instructions.</a:t>
            </a:r>
          </a:p>
        </p:txBody>
      </p:sp>
      <p:sp>
        <p:nvSpPr>
          <p:cNvPr id="26" name="Rectangle 4">
            <a:extLst>
              <a:ext uri="{FF2B5EF4-FFF2-40B4-BE49-F238E27FC236}">
                <a16:creationId xmlns:a16="http://schemas.microsoft.com/office/drawing/2014/main" id="{8AA41900-774F-FC4B-84FE-09C7CB86244A}"/>
              </a:ext>
            </a:extLst>
          </p:cNvPr>
          <p:cNvSpPr>
            <a:spLocks noChangeArrowheads="1"/>
          </p:cNvSpPr>
          <p:nvPr>
            <p:custDataLst>
              <p:tags r:id="rId3"/>
            </p:custDataLst>
          </p:nvPr>
        </p:nvSpPr>
        <p:spPr bwMode="auto">
          <a:xfrm>
            <a:off x="7924039" y="1600202"/>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1D5D326B-8B32-6A45-A140-1B67A11E7D5A}"/>
              </a:ext>
            </a:extLst>
          </p:cNvPr>
          <p:cNvSpPr>
            <a:spLocks noChangeArrowheads="1"/>
          </p:cNvSpPr>
          <p:nvPr>
            <p:custDataLst>
              <p:tags r:id="rId4"/>
            </p:custDataLst>
          </p:nvPr>
        </p:nvSpPr>
        <p:spPr bwMode="auto">
          <a:xfrm>
            <a:off x="7238239" y="2286002"/>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DD47906C-567D-5645-B6DF-CD2125AF267C}"/>
              </a:ext>
            </a:extLst>
          </p:cNvPr>
          <p:cNvSpPr>
            <a:spLocks noChangeArrowheads="1"/>
          </p:cNvSpPr>
          <p:nvPr>
            <p:custDataLst>
              <p:tags r:id="rId5"/>
            </p:custDataLst>
          </p:nvPr>
        </p:nvSpPr>
        <p:spPr bwMode="auto">
          <a:xfrm>
            <a:off x="7085839" y="3276602"/>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A7086B97-89E3-D24F-B060-A3017D4CAF28}"/>
              </a:ext>
            </a:extLst>
          </p:cNvPr>
          <p:cNvSpPr>
            <a:spLocks noChangeShapeType="1"/>
          </p:cNvSpPr>
          <p:nvPr>
            <p:custDataLst>
              <p:tags r:id="rId6"/>
            </p:custDataLst>
          </p:nvPr>
        </p:nvSpPr>
        <p:spPr bwMode="auto">
          <a:xfrm>
            <a:off x="8222488" y="1974851"/>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974AC457-BFDF-0D42-9FA4-F430E0EF9DE1}"/>
              </a:ext>
            </a:extLst>
          </p:cNvPr>
          <p:cNvSpPr>
            <a:spLocks noChangeShapeType="1"/>
          </p:cNvSpPr>
          <p:nvPr>
            <p:custDataLst>
              <p:tags r:id="rId7"/>
            </p:custDataLst>
          </p:nvPr>
        </p:nvSpPr>
        <p:spPr bwMode="auto">
          <a:xfrm>
            <a:off x="8222488" y="2889251"/>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253CAD3B-309D-BD44-ABEF-DE4111FE469B}"/>
              </a:ext>
            </a:extLst>
          </p:cNvPr>
          <p:cNvSpPr>
            <a:spLocks noChangeShapeType="1"/>
          </p:cNvSpPr>
          <p:nvPr>
            <p:custDataLst>
              <p:tags r:id="rId8"/>
            </p:custDataLst>
          </p:nvPr>
        </p:nvSpPr>
        <p:spPr bwMode="auto">
          <a:xfrm>
            <a:off x="7231888" y="2432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70A4A77F-C9F2-5F40-86BB-3828DE66F8AB}"/>
              </a:ext>
            </a:extLst>
          </p:cNvPr>
          <p:cNvSpPr>
            <a:spLocks noChangeShapeType="1"/>
          </p:cNvSpPr>
          <p:nvPr>
            <p:custDataLst>
              <p:tags r:id="rId9"/>
            </p:custDataLst>
          </p:nvPr>
        </p:nvSpPr>
        <p:spPr bwMode="auto">
          <a:xfrm>
            <a:off x="7231888" y="2584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0065F271-A1E1-1847-823F-C5AB0F15221B}"/>
              </a:ext>
            </a:extLst>
          </p:cNvPr>
          <p:cNvSpPr>
            <a:spLocks noChangeShapeType="1"/>
          </p:cNvSpPr>
          <p:nvPr>
            <p:custDataLst>
              <p:tags r:id="rId10"/>
            </p:custDataLst>
          </p:nvPr>
        </p:nvSpPr>
        <p:spPr bwMode="auto">
          <a:xfrm>
            <a:off x="7460488" y="2889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03DC9D24-EE36-7B47-B48B-0F94458A7487}"/>
              </a:ext>
            </a:extLst>
          </p:cNvPr>
          <p:cNvSpPr>
            <a:spLocks noChangeShapeType="1"/>
          </p:cNvSpPr>
          <p:nvPr>
            <p:custDataLst>
              <p:tags r:id="rId11"/>
            </p:custDataLst>
          </p:nvPr>
        </p:nvSpPr>
        <p:spPr bwMode="auto">
          <a:xfrm>
            <a:off x="7231888" y="2736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8D56A78C-3FAA-7E47-86C7-520175A5190F}"/>
              </a:ext>
            </a:extLst>
          </p:cNvPr>
          <p:cNvSpPr>
            <a:spLocks noChangeShapeType="1"/>
          </p:cNvSpPr>
          <p:nvPr>
            <p:custDataLst>
              <p:tags r:id="rId12"/>
            </p:custDataLst>
          </p:nvPr>
        </p:nvSpPr>
        <p:spPr bwMode="auto">
          <a:xfrm>
            <a:off x="7079488" y="34226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6A3EF287-2110-0C46-8444-164E7BFCC0BF}"/>
              </a:ext>
            </a:extLst>
          </p:cNvPr>
          <p:cNvSpPr>
            <a:spLocks noChangeShapeType="1"/>
          </p:cNvSpPr>
          <p:nvPr>
            <p:custDataLst>
              <p:tags r:id="rId13"/>
            </p:custDataLst>
          </p:nvPr>
        </p:nvSpPr>
        <p:spPr bwMode="auto">
          <a:xfrm>
            <a:off x="7079488" y="3575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6A4F0E16-134D-3043-A5BC-5CDCF1412479}"/>
              </a:ext>
            </a:extLst>
          </p:cNvPr>
          <p:cNvSpPr>
            <a:spLocks noChangeShapeType="1"/>
          </p:cNvSpPr>
          <p:nvPr>
            <p:custDataLst>
              <p:tags r:id="rId14"/>
            </p:custDataLst>
          </p:nvPr>
        </p:nvSpPr>
        <p:spPr bwMode="auto">
          <a:xfrm>
            <a:off x="7079488" y="3727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64C2B2F4-1A64-9B4D-8D81-F19DFCEA3F5F}"/>
              </a:ext>
            </a:extLst>
          </p:cNvPr>
          <p:cNvSpPr>
            <a:spLocks noChangeShapeType="1"/>
          </p:cNvSpPr>
          <p:nvPr>
            <p:custDataLst>
              <p:tags r:id="rId15"/>
            </p:custDataLst>
          </p:nvPr>
        </p:nvSpPr>
        <p:spPr bwMode="auto">
          <a:xfrm>
            <a:off x="7079488" y="3879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DA032D05-22AF-9B43-BE25-1F79A77A4E51}"/>
              </a:ext>
            </a:extLst>
          </p:cNvPr>
          <p:cNvSpPr>
            <a:spLocks noChangeShapeType="1"/>
          </p:cNvSpPr>
          <p:nvPr>
            <p:custDataLst>
              <p:tags r:id="rId16"/>
            </p:custDataLst>
          </p:nvPr>
        </p:nvSpPr>
        <p:spPr bwMode="auto">
          <a:xfrm>
            <a:off x="7079488" y="4032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3E656CCC-8D3E-C04C-A1D8-B6F550B20AF2}"/>
              </a:ext>
            </a:extLst>
          </p:cNvPr>
          <p:cNvSpPr>
            <a:spLocks noChangeShapeType="1"/>
          </p:cNvSpPr>
          <p:nvPr>
            <p:custDataLst>
              <p:tags r:id="rId17"/>
            </p:custDataLst>
          </p:nvPr>
        </p:nvSpPr>
        <p:spPr bwMode="auto">
          <a:xfrm>
            <a:off x="73842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D6DC0B36-4D57-8D41-8A3A-1DC0034FCEA4}"/>
              </a:ext>
            </a:extLst>
          </p:cNvPr>
          <p:cNvSpPr>
            <a:spLocks noChangeShapeType="1"/>
          </p:cNvSpPr>
          <p:nvPr>
            <p:custDataLst>
              <p:tags r:id="rId18"/>
            </p:custDataLst>
          </p:nvPr>
        </p:nvSpPr>
        <p:spPr bwMode="auto">
          <a:xfrm>
            <a:off x="75366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15E19253-2B0F-A544-87DE-A20C9B55B382}"/>
              </a:ext>
            </a:extLst>
          </p:cNvPr>
          <p:cNvSpPr>
            <a:spLocks noChangeShapeType="1"/>
          </p:cNvSpPr>
          <p:nvPr>
            <p:custDataLst>
              <p:tags r:id="rId19"/>
            </p:custDataLst>
          </p:nvPr>
        </p:nvSpPr>
        <p:spPr bwMode="auto">
          <a:xfrm>
            <a:off x="72318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289271EB-6187-5747-A2A1-A2AE8C0F948B}"/>
              </a:ext>
            </a:extLst>
          </p:cNvPr>
          <p:cNvSpPr>
            <a:spLocks noChangeShapeType="1"/>
          </p:cNvSpPr>
          <p:nvPr>
            <p:custDataLst>
              <p:tags r:id="rId20"/>
            </p:custDataLst>
          </p:nvPr>
        </p:nvSpPr>
        <p:spPr bwMode="auto">
          <a:xfrm>
            <a:off x="73842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61AFF871-CE43-C24A-BD17-E09B63FA9AB3}"/>
              </a:ext>
            </a:extLst>
          </p:cNvPr>
          <p:cNvSpPr>
            <a:spLocks noChangeArrowheads="1"/>
          </p:cNvSpPr>
          <p:nvPr>
            <p:custDataLst>
              <p:tags r:id="rId21"/>
            </p:custDataLst>
          </p:nvPr>
        </p:nvSpPr>
        <p:spPr bwMode="auto">
          <a:xfrm>
            <a:off x="7390639" y="2438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89226210-19A7-4840-BFF4-89532606F880}"/>
              </a:ext>
            </a:extLst>
          </p:cNvPr>
          <p:cNvSpPr>
            <a:spLocks noChangeArrowheads="1"/>
          </p:cNvSpPr>
          <p:nvPr>
            <p:custDataLst>
              <p:tags r:id="rId22"/>
            </p:custDataLst>
          </p:nvPr>
        </p:nvSpPr>
        <p:spPr bwMode="auto">
          <a:xfrm>
            <a:off x="7238239" y="3581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332398887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950B509-4197-B443-B085-B863B9441EB2}"/>
              </a:ext>
            </a:extLst>
          </p:cNvPr>
          <p:cNvSpPr>
            <a:spLocks noGrp="1" noChangeArrowheads="1"/>
          </p:cNvSpPr>
          <p:nvPr>
            <p:ph type="title"/>
            <p:custDataLst>
              <p:tags r:id="rId1"/>
            </p:custDataLst>
          </p:nvPr>
        </p:nvSpPr>
        <p:spPr/>
        <p:txBody>
          <a:bodyPr/>
          <a:lstStyle/>
          <a:p>
            <a:r>
              <a:rPr lang="en-US" altLang="en-US"/>
              <a:t>Cache Fundamentals, cont.</a:t>
            </a:r>
          </a:p>
        </p:txBody>
      </p:sp>
      <p:sp>
        <p:nvSpPr>
          <p:cNvPr id="39939" name="Rectangle 3">
            <a:extLst>
              <a:ext uri="{FF2B5EF4-FFF2-40B4-BE49-F238E27FC236}">
                <a16:creationId xmlns:a16="http://schemas.microsoft.com/office/drawing/2014/main" id="{47FC75DB-0E25-1142-A518-77223E89EED2}"/>
              </a:ext>
            </a:extLst>
          </p:cNvPr>
          <p:cNvSpPr>
            <a:spLocks noGrp="1" noChangeArrowheads="1"/>
          </p:cNvSpPr>
          <p:nvPr>
            <p:ph type="body" idx="1"/>
            <p:custDataLst>
              <p:tags r:id="rId2"/>
            </p:custDataLst>
          </p:nvPr>
        </p:nvSpPr>
        <p:spPr>
          <a:xfrm>
            <a:off x="609601" y="1600201"/>
            <a:ext cx="5936489" cy="4525963"/>
          </a:xfrm>
        </p:spPr>
        <p:txBody>
          <a:bodyPr/>
          <a:lstStyle/>
          <a:p>
            <a:r>
              <a:rPr lang="en-US" altLang="en-US" i="1" dirty="0"/>
              <a:t>cache block size</a:t>
            </a:r>
            <a:r>
              <a:rPr lang="en-US" altLang="en-US" dirty="0"/>
              <a:t> or </a:t>
            </a:r>
            <a:r>
              <a:rPr lang="en-US" altLang="en-US" i="1" dirty="0"/>
              <a:t>cache line size </a:t>
            </a:r>
            <a:r>
              <a:rPr lang="en-US" altLang="en-US" dirty="0"/>
              <a:t>– the amount of data that gets transferred on a  cache miss.</a:t>
            </a:r>
          </a:p>
          <a:p>
            <a:r>
              <a:rPr lang="en-US" altLang="en-US" i="1" dirty="0"/>
              <a:t>instruction cache</a:t>
            </a:r>
            <a:r>
              <a:rPr lang="en-US" altLang="en-US" dirty="0"/>
              <a:t> – cache that only holds instructions.</a:t>
            </a:r>
          </a:p>
          <a:p>
            <a:r>
              <a:rPr lang="en-US" altLang="en-US" b="1" i="1" dirty="0">
                <a:solidFill>
                  <a:srgbClr val="7030A0"/>
                </a:solidFill>
              </a:rPr>
              <a:t>data cache</a:t>
            </a:r>
            <a:r>
              <a:rPr lang="en-US" altLang="en-US" dirty="0"/>
              <a:t> – cache that only caches data.</a:t>
            </a:r>
          </a:p>
        </p:txBody>
      </p:sp>
      <p:sp>
        <p:nvSpPr>
          <p:cNvPr id="26" name="Rectangle 4">
            <a:extLst>
              <a:ext uri="{FF2B5EF4-FFF2-40B4-BE49-F238E27FC236}">
                <a16:creationId xmlns:a16="http://schemas.microsoft.com/office/drawing/2014/main" id="{331D0157-4F2F-DA43-8606-612F074244A1}"/>
              </a:ext>
            </a:extLst>
          </p:cNvPr>
          <p:cNvSpPr>
            <a:spLocks noChangeArrowheads="1"/>
          </p:cNvSpPr>
          <p:nvPr>
            <p:custDataLst>
              <p:tags r:id="rId3"/>
            </p:custDataLst>
          </p:nvPr>
        </p:nvSpPr>
        <p:spPr bwMode="auto">
          <a:xfrm>
            <a:off x="7924039" y="1600202"/>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B1DC48B6-1D4B-1243-B38A-68C2C0D44F6C}"/>
              </a:ext>
            </a:extLst>
          </p:cNvPr>
          <p:cNvSpPr>
            <a:spLocks noChangeArrowheads="1"/>
          </p:cNvSpPr>
          <p:nvPr>
            <p:custDataLst>
              <p:tags r:id="rId4"/>
            </p:custDataLst>
          </p:nvPr>
        </p:nvSpPr>
        <p:spPr bwMode="auto">
          <a:xfrm>
            <a:off x="7238239" y="2286002"/>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B2867101-1C0F-274B-B506-2D71BD83F646}"/>
              </a:ext>
            </a:extLst>
          </p:cNvPr>
          <p:cNvSpPr>
            <a:spLocks noChangeArrowheads="1"/>
          </p:cNvSpPr>
          <p:nvPr>
            <p:custDataLst>
              <p:tags r:id="rId5"/>
            </p:custDataLst>
          </p:nvPr>
        </p:nvSpPr>
        <p:spPr bwMode="auto">
          <a:xfrm>
            <a:off x="7085839" y="3276602"/>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A46D45DB-F973-5648-9E81-162D76A00ADA}"/>
              </a:ext>
            </a:extLst>
          </p:cNvPr>
          <p:cNvSpPr>
            <a:spLocks noChangeShapeType="1"/>
          </p:cNvSpPr>
          <p:nvPr>
            <p:custDataLst>
              <p:tags r:id="rId6"/>
            </p:custDataLst>
          </p:nvPr>
        </p:nvSpPr>
        <p:spPr bwMode="auto">
          <a:xfrm>
            <a:off x="8222488" y="1974851"/>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07D97AD2-2572-FF4A-8DFB-2090FCB9728B}"/>
              </a:ext>
            </a:extLst>
          </p:cNvPr>
          <p:cNvSpPr>
            <a:spLocks noChangeShapeType="1"/>
          </p:cNvSpPr>
          <p:nvPr>
            <p:custDataLst>
              <p:tags r:id="rId7"/>
            </p:custDataLst>
          </p:nvPr>
        </p:nvSpPr>
        <p:spPr bwMode="auto">
          <a:xfrm>
            <a:off x="8222488" y="2889251"/>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2A21B7A5-1863-C948-83BA-6DF211BB712F}"/>
              </a:ext>
            </a:extLst>
          </p:cNvPr>
          <p:cNvSpPr>
            <a:spLocks noChangeShapeType="1"/>
          </p:cNvSpPr>
          <p:nvPr>
            <p:custDataLst>
              <p:tags r:id="rId8"/>
            </p:custDataLst>
          </p:nvPr>
        </p:nvSpPr>
        <p:spPr bwMode="auto">
          <a:xfrm>
            <a:off x="7231888" y="2432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8802CB6C-A2D8-0441-8907-A9F3DC7F21D8}"/>
              </a:ext>
            </a:extLst>
          </p:cNvPr>
          <p:cNvSpPr>
            <a:spLocks noChangeShapeType="1"/>
          </p:cNvSpPr>
          <p:nvPr>
            <p:custDataLst>
              <p:tags r:id="rId9"/>
            </p:custDataLst>
          </p:nvPr>
        </p:nvSpPr>
        <p:spPr bwMode="auto">
          <a:xfrm>
            <a:off x="7231888" y="2584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F308D867-2DA1-3C4C-A4BE-5D80008A4C8C}"/>
              </a:ext>
            </a:extLst>
          </p:cNvPr>
          <p:cNvSpPr>
            <a:spLocks noChangeShapeType="1"/>
          </p:cNvSpPr>
          <p:nvPr>
            <p:custDataLst>
              <p:tags r:id="rId10"/>
            </p:custDataLst>
          </p:nvPr>
        </p:nvSpPr>
        <p:spPr bwMode="auto">
          <a:xfrm>
            <a:off x="7460488" y="2889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1FE75054-03EE-AB4E-8F33-337273ECB88C}"/>
              </a:ext>
            </a:extLst>
          </p:cNvPr>
          <p:cNvSpPr>
            <a:spLocks noChangeShapeType="1"/>
          </p:cNvSpPr>
          <p:nvPr>
            <p:custDataLst>
              <p:tags r:id="rId11"/>
            </p:custDataLst>
          </p:nvPr>
        </p:nvSpPr>
        <p:spPr bwMode="auto">
          <a:xfrm>
            <a:off x="7231888" y="2736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33404168-6DE9-A94F-8283-248A887A580A}"/>
              </a:ext>
            </a:extLst>
          </p:cNvPr>
          <p:cNvSpPr>
            <a:spLocks noChangeShapeType="1"/>
          </p:cNvSpPr>
          <p:nvPr>
            <p:custDataLst>
              <p:tags r:id="rId12"/>
            </p:custDataLst>
          </p:nvPr>
        </p:nvSpPr>
        <p:spPr bwMode="auto">
          <a:xfrm>
            <a:off x="7079488" y="34226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DB92FA6E-7EF5-524C-B2DC-E7AB32738AD2}"/>
              </a:ext>
            </a:extLst>
          </p:cNvPr>
          <p:cNvSpPr>
            <a:spLocks noChangeShapeType="1"/>
          </p:cNvSpPr>
          <p:nvPr>
            <p:custDataLst>
              <p:tags r:id="rId13"/>
            </p:custDataLst>
          </p:nvPr>
        </p:nvSpPr>
        <p:spPr bwMode="auto">
          <a:xfrm>
            <a:off x="7079488" y="3575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513A6F70-F626-7B49-8B38-A3EBCABA0C79}"/>
              </a:ext>
            </a:extLst>
          </p:cNvPr>
          <p:cNvSpPr>
            <a:spLocks noChangeShapeType="1"/>
          </p:cNvSpPr>
          <p:nvPr>
            <p:custDataLst>
              <p:tags r:id="rId14"/>
            </p:custDataLst>
          </p:nvPr>
        </p:nvSpPr>
        <p:spPr bwMode="auto">
          <a:xfrm>
            <a:off x="7079488" y="3727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8368B5F6-0ACA-BE41-B9CA-A1CA3D673B1B}"/>
              </a:ext>
            </a:extLst>
          </p:cNvPr>
          <p:cNvSpPr>
            <a:spLocks noChangeShapeType="1"/>
          </p:cNvSpPr>
          <p:nvPr>
            <p:custDataLst>
              <p:tags r:id="rId15"/>
            </p:custDataLst>
          </p:nvPr>
        </p:nvSpPr>
        <p:spPr bwMode="auto">
          <a:xfrm>
            <a:off x="7079488" y="3879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FFCAC535-7991-E344-A4BE-444F5FADFDA8}"/>
              </a:ext>
            </a:extLst>
          </p:cNvPr>
          <p:cNvSpPr>
            <a:spLocks noChangeShapeType="1"/>
          </p:cNvSpPr>
          <p:nvPr>
            <p:custDataLst>
              <p:tags r:id="rId16"/>
            </p:custDataLst>
          </p:nvPr>
        </p:nvSpPr>
        <p:spPr bwMode="auto">
          <a:xfrm>
            <a:off x="7079488" y="4032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33F114D9-3B7B-8848-842E-672C0A616940}"/>
              </a:ext>
            </a:extLst>
          </p:cNvPr>
          <p:cNvSpPr>
            <a:spLocks noChangeShapeType="1"/>
          </p:cNvSpPr>
          <p:nvPr>
            <p:custDataLst>
              <p:tags r:id="rId17"/>
            </p:custDataLst>
          </p:nvPr>
        </p:nvSpPr>
        <p:spPr bwMode="auto">
          <a:xfrm>
            <a:off x="73842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58E11257-D934-2A4E-A39F-0923E49A6496}"/>
              </a:ext>
            </a:extLst>
          </p:cNvPr>
          <p:cNvSpPr>
            <a:spLocks noChangeShapeType="1"/>
          </p:cNvSpPr>
          <p:nvPr>
            <p:custDataLst>
              <p:tags r:id="rId18"/>
            </p:custDataLst>
          </p:nvPr>
        </p:nvSpPr>
        <p:spPr bwMode="auto">
          <a:xfrm>
            <a:off x="75366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6E182DCB-D996-2A4F-B739-8B81B083D7D8}"/>
              </a:ext>
            </a:extLst>
          </p:cNvPr>
          <p:cNvSpPr>
            <a:spLocks noChangeShapeType="1"/>
          </p:cNvSpPr>
          <p:nvPr>
            <p:custDataLst>
              <p:tags r:id="rId19"/>
            </p:custDataLst>
          </p:nvPr>
        </p:nvSpPr>
        <p:spPr bwMode="auto">
          <a:xfrm>
            <a:off x="72318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D0B5A843-6087-B24A-85B2-817A13A85042}"/>
              </a:ext>
            </a:extLst>
          </p:cNvPr>
          <p:cNvSpPr>
            <a:spLocks noChangeShapeType="1"/>
          </p:cNvSpPr>
          <p:nvPr>
            <p:custDataLst>
              <p:tags r:id="rId20"/>
            </p:custDataLst>
          </p:nvPr>
        </p:nvSpPr>
        <p:spPr bwMode="auto">
          <a:xfrm>
            <a:off x="73842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396CB522-66FD-C049-BF58-EC1E34B8F79C}"/>
              </a:ext>
            </a:extLst>
          </p:cNvPr>
          <p:cNvSpPr>
            <a:spLocks noChangeArrowheads="1"/>
          </p:cNvSpPr>
          <p:nvPr>
            <p:custDataLst>
              <p:tags r:id="rId21"/>
            </p:custDataLst>
          </p:nvPr>
        </p:nvSpPr>
        <p:spPr bwMode="auto">
          <a:xfrm>
            <a:off x="7390639" y="2438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1AC515DA-AC50-6E42-A477-DC37DAAF6E18}"/>
              </a:ext>
            </a:extLst>
          </p:cNvPr>
          <p:cNvSpPr>
            <a:spLocks noChangeArrowheads="1"/>
          </p:cNvSpPr>
          <p:nvPr>
            <p:custDataLst>
              <p:tags r:id="rId22"/>
            </p:custDataLst>
          </p:nvPr>
        </p:nvSpPr>
        <p:spPr bwMode="auto">
          <a:xfrm>
            <a:off x="7238239" y="3581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11434590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0161C8C-75D1-4140-BAD2-87F3A738A9F8}"/>
              </a:ext>
            </a:extLst>
          </p:cNvPr>
          <p:cNvSpPr>
            <a:spLocks noGrp="1" noChangeArrowheads="1"/>
          </p:cNvSpPr>
          <p:nvPr>
            <p:ph type="title"/>
            <p:custDataLst>
              <p:tags r:id="rId1"/>
            </p:custDataLst>
          </p:nvPr>
        </p:nvSpPr>
        <p:spPr/>
        <p:txBody>
          <a:bodyPr/>
          <a:lstStyle/>
          <a:p>
            <a:r>
              <a:rPr lang="en-US" altLang="en-US"/>
              <a:t>Cache Fundamentals, cont.</a:t>
            </a:r>
          </a:p>
        </p:txBody>
      </p:sp>
      <p:sp>
        <p:nvSpPr>
          <p:cNvPr id="41987" name="Rectangle 3">
            <a:extLst>
              <a:ext uri="{FF2B5EF4-FFF2-40B4-BE49-F238E27FC236}">
                <a16:creationId xmlns:a16="http://schemas.microsoft.com/office/drawing/2014/main" id="{67FBEBFB-7B81-DC41-BCB9-84ECA1EA0230}"/>
              </a:ext>
            </a:extLst>
          </p:cNvPr>
          <p:cNvSpPr>
            <a:spLocks noGrp="1" noChangeArrowheads="1"/>
          </p:cNvSpPr>
          <p:nvPr>
            <p:ph type="body" idx="1"/>
            <p:custDataLst>
              <p:tags r:id="rId2"/>
            </p:custDataLst>
          </p:nvPr>
        </p:nvSpPr>
        <p:spPr>
          <a:xfrm>
            <a:off x="609601" y="1600201"/>
            <a:ext cx="6165089" cy="4525963"/>
          </a:xfrm>
        </p:spPr>
        <p:txBody>
          <a:bodyPr/>
          <a:lstStyle/>
          <a:p>
            <a:r>
              <a:rPr lang="en-US" altLang="en-US" i="1" dirty="0"/>
              <a:t>cache block size</a:t>
            </a:r>
            <a:r>
              <a:rPr lang="en-US" altLang="en-US" dirty="0"/>
              <a:t> or </a:t>
            </a:r>
            <a:r>
              <a:rPr lang="en-US" altLang="en-US" i="1" dirty="0"/>
              <a:t>cache line size </a:t>
            </a:r>
            <a:r>
              <a:rPr lang="en-US" altLang="en-US" dirty="0"/>
              <a:t>– the amount of data that gets transferred on a  cache miss.</a:t>
            </a:r>
          </a:p>
          <a:p>
            <a:r>
              <a:rPr lang="en-US" altLang="en-US" i="1" dirty="0"/>
              <a:t>instruction cache</a:t>
            </a:r>
            <a:r>
              <a:rPr lang="en-US" altLang="en-US" dirty="0"/>
              <a:t> – cache that only holds instructions.</a:t>
            </a:r>
          </a:p>
          <a:p>
            <a:r>
              <a:rPr lang="en-US" altLang="en-US" i="1" dirty="0"/>
              <a:t>data cache</a:t>
            </a:r>
            <a:r>
              <a:rPr lang="en-US" altLang="en-US" dirty="0"/>
              <a:t> – cache that only caches data.</a:t>
            </a:r>
          </a:p>
          <a:p>
            <a:r>
              <a:rPr lang="en-US" altLang="en-US" b="1" i="1" dirty="0">
                <a:solidFill>
                  <a:srgbClr val="7030A0"/>
                </a:solidFill>
              </a:rPr>
              <a:t>unified cache </a:t>
            </a:r>
            <a:r>
              <a:rPr lang="en-US" altLang="en-US" dirty="0"/>
              <a:t>– cache that holds both.</a:t>
            </a:r>
          </a:p>
        </p:txBody>
      </p:sp>
      <p:sp>
        <p:nvSpPr>
          <p:cNvPr id="26" name="Rectangle 4">
            <a:extLst>
              <a:ext uri="{FF2B5EF4-FFF2-40B4-BE49-F238E27FC236}">
                <a16:creationId xmlns:a16="http://schemas.microsoft.com/office/drawing/2014/main" id="{66CBC7AC-FAE8-C64C-950E-7283BE51898E}"/>
              </a:ext>
            </a:extLst>
          </p:cNvPr>
          <p:cNvSpPr>
            <a:spLocks noChangeArrowheads="1"/>
          </p:cNvSpPr>
          <p:nvPr>
            <p:custDataLst>
              <p:tags r:id="rId3"/>
            </p:custDataLst>
          </p:nvPr>
        </p:nvSpPr>
        <p:spPr bwMode="auto">
          <a:xfrm>
            <a:off x="7924039" y="1600202"/>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err="1">
                <a:solidFill>
                  <a:srgbClr val="1F497D"/>
                </a:solidFill>
              </a:rPr>
              <a:t>cpu</a:t>
            </a:r>
            <a:endParaRPr lang="en-US" altLang="en-US" sz="1600" dirty="0">
              <a:solidFill>
                <a:srgbClr val="1F497D"/>
              </a:solidFill>
            </a:endParaRPr>
          </a:p>
        </p:txBody>
      </p:sp>
      <p:sp>
        <p:nvSpPr>
          <p:cNvPr id="27" name="Rectangle 5">
            <a:extLst>
              <a:ext uri="{FF2B5EF4-FFF2-40B4-BE49-F238E27FC236}">
                <a16:creationId xmlns:a16="http://schemas.microsoft.com/office/drawing/2014/main" id="{3A48071E-77B6-A344-9F96-DAE19A57B852}"/>
              </a:ext>
            </a:extLst>
          </p:cNvPr>
          <p:cNvSpPr>
            <a:spLocks noChangeArrowheads="1"/>
          </p:cNvSpPr>
          <p:nvPr>
            <p:custDataLst>
              <p:tags r:id="rId4"/>
            </p:custDataLst>
          </p:nvPr>
        </p:nvSpPr>
        <p:spPr bwMode="auto">
          <a:xfrm>
            <a:off x="7238239" y="2286002"/>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28" name="Rectangle 6">
            <a:extLst>
              <a:ext uri="{FF2B5EF4-FFF2-40B4-BE49-F238E27FC236}">
                <a16:creationId xmlns:a16="http://schemas.microsoft.com/office/drawing/2014/main" id="{2A0D11B3-022B-4047-BDA3-C5647C3D9785}"/>
              </a:ext>
            </a:extLst>
          </p:cNvPr>
          <p:cNvSpPr>
            <a:spLocks noChangeArrowheads="1"/>
          </p:cNvSpPr>
          <p:nvPr>
            <p:custDataLst>
              <p:tags r:id="rId5"/>
            </p:custDataLst>
          </p:nvPr>
        </p:nvSpPr>
        <p:spPr bwMode="auto">
          <a:xfrm>
            <a:off x="7085839" y="3276602"/>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29" name="Line 7">
            <a:extLst>
              <a:ext uri="{FF2B5EF4-FFF2-40B4-BE49-F238E27FC236}">
                <a16:creationId xmlns:a16="http://schemas.microsoft.com/office/drawing/2014/main" id="{0AF3F104-C5FC-5F48-9195-08C80D002119}"/>
              </a:ext>
            </a:extLst>
          </p:cNvPr>
          <p:cNvSpPr>
            <a:spLocks noChangeShapeType="1"/>
          </p:cNvSpPr>
          <p:nvPr>
            <p:custDataLst>
              <p:tags r:id="rId6"/>
            </p:custDataLst>
          </p:nvPr>
        </p:nvSpPr>
        <p:spPr bwMode="auto">
          <a:xfrm>
            <a:off x="8222488" y="1974851"/>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0" name="Line 8">
            <a:extLst>
              <a:ext uri="{FF2B5EF4-FFF2-40B4-BE49-F238E27FC236}">
                <a16:creationId xmlns:a16="http://schemas.microsoft.com/office/drawing/2014/main" id="{B6CF8752-6D60-4749-937D-D9A3E13FB5DC}"/>
              </a:ext>
            </a:extLst>
          </p:cNvPr>
          <p:cNvSpPr>
            <a:spLocks noChangeShapeType="1"/>
          </p:cNvSpPr>
          <p:nvPr>
            <p:custDataLst>
              <p:tags r:id="rId7"/>
            </p:custDataLst>
          </p:nvPr>
        </p:nvSpPr>
        <p:spPr bwMode="auto">
          <a:xfrm>
            <a:off x="8222488" y="2889251"/>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1" name="Line 9">
            <a:extLst>
              <a:ext uri="{FF2B5EF4-FFF2-40B4-BE49-F238E27FC236}">
                <a16:creationId xmlns:a16="http://schemas.microsoft.com/office/drawing/2014/main" id="{9BBF6B9D-BD76-404F-A4EA-7D26B5061C4F}"/>
              </a:ext>
            </a:extLst>
          </p:cNvPr>
          <p:cNvSpPr>
            <a:spLocks noChangeShapeType="1"/>
          </p:cNvSpPr>
          <p:nvPr>
            <p:custDataLst>
              <p:tags r:id="rId8"/>
            </p:custDataLst>
          </p:nvPr>
        </p:nvSpPr>
        <p:spPr bwMode="auto">
          <a:xfrm>
            <a:off x="7231888" y="2432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2" name="Line 10">
            <a:extLst>
              <a:ext uri="{FF2B5EF4-FFF2-40B4-BE49-F238E27FC236}">
                <a16:creationId xmlns:a16="http://schemas.microsoft.com/office/drawing/2014/main" id="{4D941036-CF34-2A46-BCA7-67AD72643421}"/>
              </a:ext>
            </a:extLst>
          </p:cNvPr>
          <p:cNvSpPr>
            <a:spLocks noChangeShapeType="1"/>
          </p:cNvSpPr>
          <p:nvPr>
            <p:custDataLst>
              <p:tags r:id="rId9"/>
            </p:custDataLst>
          </p:nvPr>
        </p:nvSpPr>
        <p:spPr bwMode="auto">
          <a:xfrm>
            <a:off x="7231888" y="2584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3" name="Line 11">
            <a:extLst>
              <a:ext uri="{FF2B5EF4-FFF2-40B4-BE49-F238E27FC236}">
                <a16:creationId xmlns:a16="http://schemas.microsoft.com/office/drawing/2014/main" id="{F3E40CD7-50AF-9E46-890D-3BDE481049DB}"/>
              </a:ext>
            </a:extLst>
          </p:cNvPr>
          <p:cNvSpPr>
            <a:spLocks noChangeShapeType="1"/>
          </p:cNvSpPr>
          <p:nvPr>
            <p:custDataLst>
              <p:tags r:id="rId10"/>
            </p:custDataLst>
          </p:nvPr>
        </p:nvSpPr>
        <p:spPr bwMode="auto">
          <a:xfrm>
            <a:off x="7460488" y="2889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4" name="Line 12">
            <a:extLst>
              <a:ext uri="{FF2B5EF4-FFF2-40B4-BE49-F238E27FC236}">
                <a16:creationId xmlns:a16="http://schemas.microsoft.com/office/drawing/2014/main" id="{E6196FC5-9022-E245-8731-1FB1FB4500C3}"/>
              </a:ext>
            </a:extLst>
          </p:cNvPr>
          <p:cNvSpPr>
            <a:spLocks noChangeShapeType="1"/>
          </p:cNvSpPr>
          <p:nvPr>
            <p:custDataLst>
              <p:tags r:id="rId11"/>
            </p:custDataLst>
          </p:nvPr>
        </p:nvSpPr>
        <p:spPr bwMode="auto">
          <a:xfrm>
            <a:off x="7231888" y="2736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5" name="Line 13">
            <a:extLst>
              <a:ext uri="{FF2B5EF4-FFF2-40B4-BE49-F238E27FC236}">
                <a16:creationId xmlns:a16="http://schemas.microsoft.com/office/drawing/2014/main" id="{35E474A8-C36C-1144-86F8-5A2BE12B565E}"/>
              </a:ext>
            </a:extLst>
          </p:cNvPr>
          <p:cNvSpPr>
            <a:spLocks noChangeShapeType="1"/>
          </p:cNvSpPr>
          <p:nvPr>
            <p:custDataLst>
              <p:tags r:id="rId12"/>
            </p:custDataLst>
          </p:nvPr>
        </p:nvSpPr>
        <p:spPr bwMode="auto">
          <a:xfrm>
            <a:off x="7079488" y="34226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14">
            <a:extLst>
              <a:ext uri="{FF2B5EF4-FFF2-40B4-BE49-F238E27FC236}">
                <a16:creationId xmlns:a16="http://schemas.microsoft.com/office/drawing/2014/main" id="{35582B7D-17BB-1C4A-989D-DEE128EDB165}"/>
              </a:ext>
            </a:extLst>
          </p:cNvPr>
          <p:cNvSpPr>
            <a:spLocks noChangeShapeType="1"/>
          </p:cNvSpPr>
          <p:nvPr>
            <p:custDataLst>
              <p:tags r:id="rId13"/>
            </p:custDataLst>
          </p:nvPr>
        </p:nvSpPr>
        <p:spPr bwMode="auto">
          <a:xfrm>
            <a:off x="7079488" y="35750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15">
            <a:extLst>
              <a:ext uri="{FF2B5EF4-FFF2-40B4-BE49-F238E27FC236}">
                <a16:creationId xmlns:a16="http://schemas.microsoft.com/office/drawing/2014/main" id="{786A51C7-80E5-9B46-822C-D1D6E4910E5F}"/>
              </a:ext>
            </a:extLst>
          </p:cNvPr>
          <p:cNvSpPr>
            <a:spLocks noChangeShapeType="1"/>
          </p:cNvSpPr>
          <p:nvPr>
            <p:custDataLst>
              <p:tags r:id="rId14"/>
            </p:custDataLst>
          </p:nvPr>
        </p:nvSpPr>
        <p:spPr bwMode="auto">
          <a:xfrm>
            <a:off x="7079488" y="37274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16">
            <a:extLst>
              <a:ext uri="{FF2B5EF4-FFF2-40B4-BE49-F238E27FC236}">
                <a16:creationId xmlns:a16="http://schemas.microsoft.com/office/drawing/2014/main" id="{C255AA25-96B6-684A-A581-9D530C38A2D0}"/>
              </a:ext>
            </a:extLst>
          </p:cNvPr>
          <p:cNvSpPr>
            <a:spLocks noChangeShapeType="1"/>
          </p:cNvSpPr>
          <p:nvPr>
            <p:custDataLst>
              <p:tags r:id="rId15"/>
            </p:custDataLst>
          </p:nvPr>
        </p:nvSpPr>
        <p:spPr bwMode="auto">
          <a:xfrm>
            <a:off x="7079488" y="38798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9" name="Line 17">
            <a:extLst>
              <a:ext uri="{FF2B5EF4-FFF2-40B4-BE49-F238E27FC236}">
                <a16:creationId xmlns:a16="http://schemas.microsoft.com/office/drawing/2014/main" id="{CB9D33BF-89C6-FB47-BC75-59EF0B7748EA}"/>
              </a:ext>
            </a:extLst>
          </p:cNvPr>
          <p:cNvSpPr>
            <a:spLocks noChangeShapeType="1"/>
          </p:cNvSpPr>
          <p:nvPr>
            <p:custDataLst>
              <p:tags r:id="rId16"/>
            </p:custDataLst>
          </p:nvPr>
        </p:nvSpPr>
        <p:spPr bwMode="auto">
          <a:xfrm>
            <a:off x="7079488" y="4032251"/>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0" name="Line 18">
            <a:extLst>
              <a:ext uri="{FF2B5EF4-FFF2-40B4-BE49-F238E27FC236}">
                <a16:creationId xmlns:a16="http://schemas.microsoft.com/office/drawing/2014/main" id="{DA972AD8-9B7B-0C49-A9BA-99E8816A10F6}"/>
              </a:ext>
            </a:extLst>
          </p:cNvPr>
          <p:cNvSpPr>
            <a:spLocks noChangeShapeType="1"/>
          </p:cNvSpPr>
          <p:nvPr>
            <p:custDataLst>
              <p:tags r:id="rId17"/>
            </p:custDataLst>
          </p:nvPr>
        </p:nvSpPr>
        <p:spPr bwMode="auto">
          <a:xfrm>
            <a:off x="73842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1" name="Line 19">
            <a:extLst>
              <a:ext uri="{FF2B5EF4-FFF2-40B4-BE49-F238E27FC236}">
                <a16:creationId xmlns:a16="http://schemas.microsoft.com/office/drawing/2014/main" id="{8E6C0E91-A926-1C4E-AAF6-B541F6EE5097}"/>
              </a:ext>
            </a:extLst>
          </p:cNvPr>
          <p:cNvSpPr>
            <a:spLocks noChangeShapeType="1"/>
          </p:cNvSpPr>
          <p:nvPr>
            <p:custDataLst>
              <p:tags r:id="rId18"/>
            </p:custDataLst>
          </p:nvPr>
        </p:nvSpPr>
        <p:spPr bwMode="auto">
          <a:xfrm>
            <a:off x="7536688" y="2279651"/>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20">
            <a:extLst>
              <a:ext uri="{FF2B5EF4-FFF2-40B4-BE49-F238E27FC236}">
                <a16:creationId xmlns:a16="http://schemas.microsoft.com/office/drawing/2014/main" id="{15789249-795C-1645-8246-926066C6A2C7}"/>
              </a:ext>
            </a:extLst>
          </p:cNvPr>
          <p:cNvSpPr>
            <a:spLocks noChangeShapeType="1"/>
          </p:cNvSpPr>
          <p:nvPr>
            <p:custDataLst>
              <p:tags r:id="rId19"/>
            </p:custDataLst>
          </p:nvPr>
        </p:nvSpPr>
        <p:spPr bwMode="auto">
          <a:xfrm>
            <a:off x="72318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21">
            <a:extLst>
              <a:ext uri="{FF2B5EF4-FFF2-40B4-BE49-F238E27FC236}">
                <a16:creationId xmlns:a16="http://schemas.microsoft.com/office/drawing/2014/main" id="{1B542B7D-020F-0D44-A644-76EAC369EFC5}"/>
              </a:ext>
            </a:extLst>
          </p:cNvPr>
          <p:cNvSpPr>
            <a:spLocks noChangeShapeType="1"/>
          </p:cNvSpPr>
          <p:nvPr>
            <p:custDataLst>
              <p:tags r:id="rId20"/>
            </p:custDataLst>
          </p:nvPr>
        </p:nvSpPr>
        <p:spPr bwMode="auto">
          <a:xfrm>
            <a:off x="7384288" y="327025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Rectangle 22">
            <a:extLst>
              <a:ext uri="{FF2B5EF4-FFF2-40B4-BE49-F238E27FC236}">
                <a16:creationId xmlns:a16="http://schemas.microsoft.com/office/drawing/2014/main" id="{BF328A3A-06C9-0246-AF67-17A3F9B31BFC}"/>
              </a:ext>
            </a:extLst>
          </p:cNvPr>
          <p:cNvSpPr>
            <a:spLocks noChangeArrowheads="1"/>
          </p:cNvSpPr>
          <p:nvPr>
            <p:custDataLst>
              <p:tags r:id="rId21"/>
            </p:custDataLst>
          </p:nvPr>
        </p:nvSpPr>
        <p:spPr bwMode="auto">
          <a:xfrm>
            <a:off x="7390639" y="2438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5" name="Rectangle 23">
            <a:extLst>
              <a:ext uri="{FF2B5EF4-FFF2-40B4-BE49-F238E27FC236}">
                <a16:creationId xmlns:a16="http://schemas.microsoft.com/office/drawing/2014/main" id="{B1A82AB1-DF97-E846-AF7A-C744F2EF1E6F}"/>
              </a:ext>
            </a:extLst>
          </p:cNvPr>
          <p:cNvSpPr>
            <a:spLocks noChangeArrowheads="1"/>
          </p:cNvSpPr>
          <p:nvPr>
            <p:custDataLst>
              <p:tags r:id="rId22"/>
            </p:custDataLst>
          </p:nvPr>
        </p:nvSpPr>
        <p:spPr bwMode="auto">
          <a:xfrm>
            <a:off x="7238239" y="3581402"/>
            <a:ext cx="139700" cy="139700"/>
          </a:xfrm>
          <a:prstGeom prst="rect">
            <a:avLst/>
          </a:prstGeom>
          <a:solidFill>
            <a:schemeClr val="bg2"/>
          </a:solidFill>
          <a:ln w="12700">
            <a:no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Tree>
    <p:extLst>
      <p:ext uri="{BB962C8B-B14F-4D97-AF65-F5344CB8AC3E}">
        <p14:creationId xmlns:p14="http://schemas.microsoft.com/office/powerpoint/2010/main" val="19137365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F41FEF0-6817-E149-990B-1E2887C0B17E}"/>
              </a:ext>
            </a:extLst>
          </p:cNvPr>
          <p:cNvSpPr>
            <a:spLocks noGrp="1" noChangeArrowheads="1"/>
          </p:cNvSpPr>
          <p:nvPr>
            <p:ph type="title"/>
            <p:custDataLst>
              <p:tags r:id="rId1"/>
            </p:custDataLst>
          </p:nvPr>
        </p:nvSpPr>
        <p:spPr/>
        <p:txBody>
          <a:bodyPr/>
          <a:lstStyle/>
          <a:p>
            <a:r>
              <a:rPr lang="en-US" altLang="en-US"/>
              <a:t>Cacheing Issues</a:t>
            </a:r>
          </a:p>
        </p:txBody>
      </p:sp>
      <p:sp>
        <p:nvSpPr>
          <p:cNvPr id="44035" name="Rectangle 3">
            <a:extLst>
              <a:ext uri="{FF2B5EF4-FFF2-40B4-BE49-F238E27FC236}">
                <a16:creationId xmlns:a16="http://schemas.microsoft.com/office/drawing/2014/main" id="{77C954FD-0F9F-CC42-A6F8-3ED14AC57C9B}"/>
              </a:ext>
            </a:extLst>
          </p:cNvPr>
          <p:cNvSpPr>
            <a:spLocks noGrp="1" noChangeArrowheads="1"/>
          </p:cNvSpPr>
          <p:nvPr>
            <p:ph type="body" idx="1"/>
            <p:custDataLst>
              <p:tags r:id="rId2"/>
            </p:custDataLst>
          </p:nvPr>
        </p:nvSpPr>
        <p:spPr/>
        <p:txBody>
          <a:bodyPr/>
          <a:lstStyle/>
          <a:p>
            <a:r>
              <a:rPr lang="en-US" altLang="en-US" dirty="0"/>
              <a:t>On a memory access -</a:t>
            </a:r>
          </a:p>
          <a:p>
            <a:pPr lvl="1"/>
            <a:r>
              <a:rPr lang="en-US" altLang="en-US" dirty="0"/>
              <a:t>How do I know if this is a hit or miss?</a:t>
            </a:r>
          </a:p>
          <a:p>
            <a:endParaRPr lang="en-US" altLang="en-US" dirty="0"/>
          </a:p>
          <a:p>
            <a:r>
              <a:rPr lang="en-US" altLang="en-US" dirty="0"/>
              <a:t>On a cache miss -</a:t>
            </a:r>
          </a:p>
          <a:p>
            <a:pPr lvl="1"/>
            <a:r>
              <a:rPr lang="en-US" altLang="en-US" dirty="0"/>
              <a:t>where to put the new data?</a:t>
            </a:r>
          </a:p>
          <a:p>
            <a:pPr lvl="1"/>
            <a:r>
              <a:rPr lang="en-US" altLang="en-US" dirty="0"/>
              <a:t>what data to throw out?</a:t>
            </a:r>
          </a:p>
          <a:p>
            <a:pPr lvl="1"/>
            <a:r>
              <a:rPr lang="en-US" altLang="en-US" dirty="0"/>
              <a:t>how to remember what data this is?</a:t>
            </a:r>
          </a:p>
        </p:txBody>
      </p:sp>
      <p:sp>
        <p:nvSpPr>
          <p:cNvPr id="44036" name="Rectangle 4">
            <a:extLst>
              <a:ext uri="{FF2B5EF4-FFF2-40B4-BE49-F238E27FC236}">
                <a16:creationId xmlns:a16="http://schemas.microsoft.com/office/drawing/2014/main" id="{21E3F4CB-E139-5E4D-8FD2-82789BC802D2}"/>
              </a:ext>
            </a:extLst>
          </p:cNvPr>
          <p:cNvSpPr>
            <a:spLocks noChangeArrowheads="1"/>
          </p:cNvSpPr>
          <p:nvPr>
            <p:custDataLst>
              <p:tags r:id="rId3"/>
            </p:custDataLst>
          </p:nvPr>
        </p:nvSpPr>
        <p:spPr bwMode="auto">
          <a:xfrm>
            <a:off x="8616951" y="920751"/>
            <a:ext cx="596900" cy="368300"/>
          </a:xfrm>
          <a:prstGeom prst="rect">
            <a:avLst/>
          </a:prstGeom>
          <a:solidFill>
            <a:schemeClr val="bg2"/>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cpu</a:t>
            </a:r>
          </a:p>
        </p:txBody>
      </p:sp>
      <p:sp>
        <p:nvSpPr>
          <p:cNvPr id="44037" name="Rectangle 5">
            <a:extLst>
              <a:ext uri="{FF2B5EF4-FFF2-40B4-BE49-F238E27FC236}">
                <a16:creationId xmlns:a16="http://schemas.microsoft.com/office/drawing/2014/main" id="{0FEF7541-FB7E-B24B-B74A-6FAE899DBFF8}"/>
              </a:ext>
            </a:extLst>
          </p:cNvPr>
          <p:cNvSpPr>
            <a:spLocks noChangeArrowheads="1"/>
          </p:cNvSpPr>
          <p:nvPr>
            <p:custDataLst>
              <p:tags r:id="rId4"/>
            </p:custDataLst>
          </p:nvPr>
        </p:nvSpPr>
        <p:spPr bwMode="auto">
          <a:xfrm>
            <a:off x="7931151" y="1606551"/>
            <a:ext cx="1892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lowest-level</a:t>
            </a:r>
          </a:p>
          <a:p>
            <a:pPr algn="ctr" defTabSz="609585">
              <a:spcBef>
                <a:spcPct val="0"/>
              </a:spcBef>
              <a:buClrTx/>
              <a:buSzTx/>
              <a:buNone/>
            </a:pPr>
            <a:r>
              <a:rPr lang="en-US" altLang="en-US" sz="1600">
                <a:solidFill>
                  <a:srgbClr val="1F497D"/>
                </a:solidFill>
              </a:rPr>
              <a:t>cache</a:t>
            </a:r>
          </a:p>
        </p:txBody>
      </p:sp>
      <p:sp>
        <p:nvSpPr>
          <p:cNvPr id="44038" name="Rectangle 6">
            <a:extLst>
              <a:ext uri="{FF2B5EF4-FFF2-40B4-BE49-F238E27FC236}">
                <a16:creationId xmlns:a16="http://schemas.microsoft.com/office/drawing/2014/main" id="{B3EBA741-2438-2A49-857A-A08C18C8E192}"/>
              </a:ext>
            </a:extLst>
          </p:cNvPr>
          <p:cNvSpPr>
            <a:spLocks noChangeArrowheads="1"/>
          </p:cNvSpPr>
          <p:nvPr>
            <p:custDataLst>
              <p:tags r:id="rId5"/>
            </p:custDataLst>
          </p:nvPr>
        </p:nvSpPr>
        <p:spPr bwMode="auto">
          <a:xfrm>
            <a:off x="7778751" y="2597151"/>
            <a:ext cx="24257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next-level</a:t>
            </a:r>
          </a:p>
          <a:p>
            <a:pPr algn="ctr" defTabSz="609585">
              <a:spcBef>
                <a:spcPct val="0"/>
              </a:spcBef>
              <a:buClrTx/>
              <a:buSzTx/>
              <a:buNone/>
            </a:pPr>
            <a:r>
              <a:rPr lang="en-US" altLang="en-US" sz="1600">
                <a:solidFill>
                  <a:srgbClr val="1F497D"/>
                </a:solidFill>
              </a:rPr>
              <a:t>memory/cache</a:t>
            </a:r>
          </a:p>
        </p:txBody>
      </p:sp>
      <p:sp>
        <p:nvSpPr>
          <p:cNvPr id="44039" name="Line 7">
            <a:extLst>
              <a:ext uri="{FF2B5EF4-FFF2-40B4-BE49-F238E27FC236}">
                <a16:creationId xmlns:a16="http://schemas.microsoft.com/office/drawing/2014/main" id="{C106281B-B969-234C-942B-A5C14BF0A8BC}"/>
              </a:ext>
            </a:extLst>
          </p:cNvPr>
          <p:cNvSpPr>
            <a:spLocks noChangeShapeType="1"/>
          </p:cNvSpPr>
          <p:nvPr>
            <p:custDataLst>
              <p:tags r:id="rId6"/>
            </p:custDataLst>
          </p:nvPr>
        </p:nvSpPr>
        <p:spPr bwMode="auto">
          <a:xfrm>
            <a:off x="8915400" y="1295400"/>
            <a:ext cx="0" cy="304800"/>
          </a:xfrm>
          <a:prstGeom prst="line">
            <a:avLst/>
          </a:prstGeom>
          <a:noFill/>
          <a:ln w="12700">
            <a:solidFill>
              <a:srgbClr val="009900"/>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0" name="Line 8">
            <a:extLst>
              <a:ext uri="{FF2B5EF4-FFF2-40B4-BE49-F238E27FC236}">
                <a16:creationId xmlns:a16="http://schemas.microsoft.com/office/drawing/2014/main" id="{2F1D2DDB-8386-054B-A0F9-E2718C58CAF3}"/>
              </a:ext>
            </a:extLst>
          </p:cNvPr>
          <p:cNvSpPr>
            <a:spLocks noChangeShapeType="1"/>
          </p:cNvSpPr>
          <p:nvPr>
            <p:custDataLst>
              <p:tags r:id="rId7"/>
            </p:custDataLst>
          </p:nvPr>
        </p:nvSpPr>
        <p:spPr bwMode="auto">
          <a:xfrm>
            <a:off x="9067800" y="1295400"/>
            <a:ext cx="0" cy="12954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1" name="Line 9">
            <a:extLst>
              <a:ext uri="{FF2B5EF4-FFF2-40B4-BE49-F238E27FC236}">
                <a16:creationId xmlns:a16="http://schemas.microsoft.com/office/drawing/2014/main" id="{BB110CB6-7423-BC4C-90E2-672D7138C4EA}"/>
              </a:ext>
            </a:extLst>
          </p:cNvPr>
          <p:cNvSpPr>
            <a:spLocks noChangeShapeType="1"/>
          </p:cNvSpPr>
          <p:nvPr>
            <p:custDataLst>
              <p:tags r:id="rId8"/>
            </p:custDataLst>
          </p:nvPr>
        </p:nvSpPr>
        <p:spPr bwMode="auto">
          <a:xfrm>
            <a:off x="7924800" y="1752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2" name="Line 10">
            <a:extLst>
              <a:ext uri="{FF2B5EF4-FFF2-40B4-BE49-F238E27FC236}">
                <a16:creationId xmlns:a16="http://schemas.microsoft.com/office/drawing/2014/main" id="{4A77C23C-72FA-F242-B818-6EB8944FBE1F}"/>
              </a:ext>
            </a:extLst>
          </p:cNvPr>
          <p:cNvSpPr>
            <a:spLocks noChangeShapeType="1"/>
          </p:cNvSpPr>
          <p:nvPr>
            <p:custDataLst>
              <p:tags r:id="rId9"/>
            </p:custDataLst>
          </p:nvPr>
        </p:nvSpPr>
        <p:spPr bwMode="auto">
          <a:xfrm>
            <a:off x="7924800" y="1905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3" name="Line 11">
            <a:extLst>
              <a:ext uri="{FF2B5EF4-FFF2-40B4-BE49-F238E27FC236}">
                <a16:creationId xmlns:a16="http://schemas.microsoft.com/office/drawing/2014/main" id="{14AD40FE-5CFE-7C49-A05E-F142FCE32917}"/>
              </a:ext>
            </a:extLst>
          </p:cNvPr>
          <p:cNvSpPr>
            <a:spLocks noChangeShapeType="1"/>
          </p:cNvSpPr>
          <p:nvPr>
            <p:custDataLst>
              <p:tags r:id="rId10"/>
            </p:custDataLst>
          </p:nvPr>
        </p:nvSpPr>
        <p:spPr bwMode="auto">
          <a:xfrm>
            <a:off x="8153400" y="2209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4" name="Line 12">
            <a:extLst>
              <a:ext uri="{FF2B5EF4-FFF2-40B4-BE49-F238E27FC236}">
                <a16:creationId xmlns:a16="http://schemas.microsoft.com/office/drawing/2014/main" id="{AAAE633E-7EB5-C44F-9ED4-5B95066570EA}"/>
              </a:ext>
            </a:extLst>
          </p:cNvPr>
          <p:cNvSpPr>
            <a:spLocks noChangeShapeType="1"/>
          </p:cNvSpPr>
          <p:nvPr>
            <p:custDataLst>
              <p:tags r:id="rId11"/>
            </p:custDataLst>
          </p:nvPr>
        </p:nvSpPr>
        <p:spPr bwMode="auto">
          <a:xfrm>
            <a:off x="7924800" y="2057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5" name="Line 13">
            <a:extLst>
              <a:ext uri="{FF2B5EF4-FFF2-40B4-BE49-F238E27FC236}">
                <a16:creationId xmlns:a16="http://schemas.microsoft.com/office/drawing/2014/main" id="{E801E5AC-D836-6647-8681-3A4A4A0849E4}"/>
              </a:ext>
            </a:extLst>
          </p:cNvPr>
          <p:cNvSpPr>
            <a:spLocks noChangeShapeType="1"/>
          </p:cNvSpPr>
          <p:nvPr>
            <p:custDataLst>
              <p:tags r:id="rId12"/>
            </p:custDataLst>
          </p:nvPr>
        </p:nvSpPr>
        <p:spPr bwMode="auto">
          <a:xfrm>
            <a:off x="7772400" y="27432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6" name="Line 14">
            <a:extLst>
              <a:ext uri="{FF2B5EF4-FFF2-40B4-BE49-F238E27FC236}">
                <a16:creationId xmlns:a16="http://schemas.microsoft.com/office/drawing/2014/main" id="{E7CF7204-9271-504E-864F-ADFB6B614A4C}"/>
              </a:ext>
            </a:extLst>
          </p:cNvPr>
          <p:cNvSpPr>
            <a:spLocks noChangeShapeType="1"/>
          </p:cNvSpPr>
          <p:nvPr>
            <p:custDataLst>
              <p:tags r:id="rId13"/>
            </p:custDataLst>
          </p:nvPr>
        </p:nvSpPr>
        <p:spPr bwMode="auto">
          <a:xfrm>
            <a:off x="7772400" y="28956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7" name="Line 15">
            <a:extLst>
              <a:ext uri="{FF2B5EF4-FFF2-40B4-BE49-F238E27FC236}">
                <a16:creationId xmlns:a16="http://schemas.microsoft.com/office/drawing/2014/main" id="{41495DA5-3325-6541-8AF0-FA3121AB66B0}"/>
              </a:ext>
            </a:extLst>
          </p:cNvPr>
          <p:cNvSpPr>
            <a:spLocks noChangeShapeType="1"/>
          </p:cNvSpPr>
          <p:nvPr>
            <p:custDataLst>
              <p:tags r:id="rId14"/>
            </p:custDataLst>
          </p:nvPr>
        </p:nvSpPr>
        <p:spPr bwMode="auto">
          <a:xfrm>
            <a:off x="7772400" y="30480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8" name="Line 16">
            <a:extLst>
              <a:ext uri="{FF2B5EF4-FFF2-40B4-BE49-F238E27FC236}">
                <a16:creationId xmlns:a16="http://schemas.microsoft.com/office/drawing/2014/main" id="{1839E0D4-B280-AF4E-9340-4C1D0985A8D1}"/>
              </a:ext>
            </a:extLst>
          </p:cNvPr>
          <p:cNvSpPr>
            <a:spLocks noChangeShapeType="1"/>
          </p:cNvSpPr>
          <p:nvPr>
            <p:custDataLst>
              <p:tags r:id="rId15"/>
            </p:custDataLst>
          </p:nvPr>
        </p:nvSpPr>
        <p:spPr bwMode="auto">
          <a:xfrm>
            <a:off x="7772400" y="32004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49" name="Line 17">
            <a:extLst>
              <a:ext uri="{FF2B5EF4-FFF2-40B4-BE49-F238E27FC236}">
                <a16:creationId xmlns:a16="http://schemas.microsoft.com/office/drawing/2014/main" id="{24331FFD-1F9A-5843-AA4F-C1491E8DDEF8}"/>
              </a:ext>
            </a:extLst>
          </p:cNvPr>
          <p:cNvSpPr>
            <a:spLocks noChangeShapeType="1"/>
          </p:cNvSpPr>
          <p:nvPr>
            <p:custDataLst>
              <p:tags r:id="rId16"/>
            </p:custDataLst>
          </p:nvPr>
        </p:nvSpPr>
        <p:spPr bwMode="auto">
          <a:xfrm>
            <a:off x="7772400" y="3352800"/>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50" name="Line 18">
            <a:extLst>
              <a:ext uri="{FF2B5EF4-FFF2-40B4-BE49-F238E27FC236}">
                <a16:creationId xmlns:a16="http://schemas.microsoft.com/office/drawing/2014/main" id="{80F6C685-A116-AB49-8687-41285DDDADD8}"/>
              </a:ext>
            </a:extLst>
          </p:cNvPr>
          <p:cNvSpPr>
            <a:spLocks noChangeShapeType="1"/>
          </p:cNvSpPr>
          <p:nvPr>
            <p:custDataLst>
              <p:tags r:id="rId17"/>
            </p:custDataLst>
          </p:nvPr>
        </p:nvSpPr>
        <p:spPr bwMode="auto">
          <a:xfrm>
            <a:off x="8077200" y="16002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51" name="Line 19">
            <a:extLst>
              <a:ext uri="{FF2B5EF4-FFF2-40B4-BE49-F238E27FC236}">
                <a16:creationId xmlns:a16="http://schemas.microsoft.com/office/drawing/2014/main" id="{DC5457E3-6E8A-7C44-844A-575B24DA7AC7}"/>
              </a:ext>
            </a:extLst>
          </p:cNvPr>
          <p:cNvSpPr>
            <a:spLocks noChangeShapeType="1"/>
          </p:cNvSpPr>
          <p:nvPr>
            <p:custDataLst>
              <p:tags r:id="rId18"/>
            </p:custDataLst>
          </p:nvPr>
        </p:nvSpPr>
        <p:spPr bwMode="auto">
          <a:xfrm>
            <a:off x="8229600" y="160020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52" name="Line 20">
            <a:extLst>
              <a:ext uri="{FF2B5EF4-FFF2-40B4-BE49-F238E27FC236}">
                <a16:creationId xmlns:a16="http://schemas.microsoft.com/office/drawing/2014/main" id="{C5ECDA90-0941-D14C-AE91-4B4FFBDCFC76}"/>
              </a:ext>
            </a:extLst>
          </p:cNvPr>
          <p:cNvSpPr>
            <a:spLocks noChangeShapeType="1"/>
          </p:cNvSpPr>
          <p:nvPr>
            <p:custDataLst>
              <p:tags r:id="rId19"/>
            </p:custDataLst>
          </p:nvPr>
        </p:nvSpPr>
        <p:spPr bwMode="auto">
          <a:xfrm>
            <a:off x="7924800" y="25908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53" name="Line 21">
            <a:extLst>
              <a:ext uri="{FF2B5EF4-FFF2-40B4-BE49-F238E27FC236}">
                <a16:creationId xmlns:a16="http://schemas.microsoft.com/office/drawing/2014/main" id="{E6DD2E2D-F9C0-4A49-A52B-FB0C70ACA7EB}"/>
              </a:ext>
            </a:extLst>
          </p:cNvPr>
          <p:cNvSpPr>
            <a:spLocks noChangeShapeType="1"/>
          </p:cNvSpPr>
          <p:nvPr>
            <p:custDataLst>
              <p:tags r:id="rId20"/>
            </p:custDataLst>
          </p:nvPr>
        </p:nvSpPr>
        <p:spPr bwMode="auto">
          <a:xfrm>
            <a:off x="8077200" y="2590800"/>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054" name="Rectangle 22">
            <a:extLst>
              <a:ext uri="{FF2B5EF4-FFF2-40B4-BE49-F238E27FC236}">
                <a16:creationId xmlns:a16="http://schemas.microsoft.com/office/drawing/2014/main" id="{608A76C7-B7CE-2E46-AE74-4A6F9D94837B}"/>
              </a:ext>
            </a:extLst>
          </p:cNvPr>
          <p:cNvSpPr>
            <a:spLocks noChangeArrowheads="1"/>
          </p:cNvSpPr>
          <p:nvPr>
            <p:custDataLst>
              <p:tags r:id="rId21"/>
            </p:custDataLst>
          </p:nvPr>
        </p:nvSpPr>
        <p:spPr bwMode="auto">
          <a:xfrm>
            <a:off x="8083551" y="1758951"/>
            <a:ext cx="139700" cy="13970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4055" name="Rectangle 23">
            <a:extLst>
              <a:ext uri="{FF2B5EF4-FFF2-40B4-BE49-F238E27FC236}">
                <a16:creationId xmlns:a16="http://schemas.microsoft.com/office/drawing/2014/main" id="{3939E499-1BBE-CC4C-9B62-9E1FAD06C19B}"/>
              </a:ext>
            </a:extLst>
          </p:cNvPr>
          <p:cNvSpPr>
            <a:spLocks noChangeArrowheads="1"/>
          </p:cNvSpPr>
          <p:nvPr>
            <p:custDataLst>
              <p:tags r:id="rId22"/>
            </p:custDataLst>
          </p:nvPr>
        </p:nvSpPr>
        <p:spPr bwMode="auto">
          <a:xfrm>
            <a:off x="7931151" y="2901951"/>
            <a:ext cx="139700" cy="13970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4056" name="Rectangle 24">
            <a:extLst>
              <a:ext uri="{FF2B5EF4-FFF2-40B4-BE49-F238E27FC236}">
                <a16:creationId xmlns:a16="http://schemas.microsoft.com/office/drawing/2014/main" id="{DE2CD5D7-2D9E-FD44-96EF-47592468B24A}"/>
              </a:ext>
            </a:extLst>
          </p:cNvPr>
          <p:cNvSpPr>
            <a:spLocks noChangeArrowheads="1"/>
          </p:cNvSpPr>
          <p:nvPr>
            <p:custDataLst>
              <p:tags r:id="rId23"/>
            </p:custDataLst>
          </p:nvPr>
        </p:nvSpPr>
        <p:spPr bwMode="auto">
          <a:xfrm>
            <a:off x="8139114" y="1295400"/>
            <a:ext cx="708528"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access</a:t>
            </a:r>
          </a:p>
        </p:txBody>
      </p:sp>
      <p:sp>
        <p:nvSpPr>
          <p:cNvPr id="44057" name="Rectangle 25">
            <a:extLst>
              <a:ext uri="{FF2B5EF4-FFF2-40B4-BE49-F238E27FC236}">
                <a16:creationId xmlns:a16="http://schemas.microsoft.com/office/drawing/2014/main" id="{795E526E-508C-2041-902A-0667CA447989}"/>
              </a:ext>
            </a:extLst>
          </p:cNvPr>
          <p:cNvSpPr>
            <a:spLocks noChangeArrowheads="1"/>
          </p:cNvSpPr>
          <p:nvPr>
            <p:custDataLst>
              <p:tags r:id="rId24"/>
            </p:custDataLst>
          </p:nvPr>
        </p:nvSpPr>
        <p:spPr bwMode="auto">
          <a:xfrm>
            <a:off x="9053513" y="2209800"/>
            <a:ext cx="561052"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miss</a:t>
            </a:r>
          </a:p>
        </p:txBody>
      </p:sp>
    </p:spTree>
    <p:extLst>
      <p:ext uri="{BB962C8B-B14F-4D97-AF65-F5344CB8AC3E}">
        <p14:creationId xmlns:p14="http://schemas.microsoft.com/office/powerpoint/2010/main" val="813003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3E48-93B7-AB49-B0D9-FD2733299CB2}"/>
              </a:ext>
            </a:extLst>
          </p:cNvPr>
          <p:cNvSpPr>
            <a:spLocks noGrp="1"/>
          </p:cNvSpPr>
          <p:nvPr>
            <p:ph type="title"/>
          </p:nvPr>
        </p:nvSpPr>
        <p:spPr/>
        <p:txBody>
          <a:bodyPr/>
          <a:lstStyle/>
          <a:p>
            <a:r>
              <a:rPr lang="en-US" dirty="0"/>
              <a:t>Hardware implications on cache design</a:t>
            </a:r>
          </a:p>
        </p:txBody>
      </p:sp>
      <p:sp>
        <p:nvSpPr>
          <p:cNvPr id="3" name="Content Placeholder 2">
            <a:extLst>
              <a:ext uri="{FF2B5EF4-FFF2-40B4-BE49-F238E27FC236}">
                <a16:creationId xmlns:a16="http://schemas.microsoft.com/office/drawing/2014/main" id="{ED360547-BFBF-3647-9631-CCB3481E7959}"/>
              </a:ext>
            </a:extLst>
          </p:cNvPr>
          <p:cNvSpPr>
            <a:spLocks noGrp="1"/>
          </p:cNvSpPr>
          <p:nvPr>
            <p:ph idx="1"/>
          </p:nvPr>
        </p:nvSpPr>
        <p:spPr/>
        <p:txBody>
          <a:bodyPr/>
          <a:lstStyle/>
          <a:p>
            <a:r>
              <a:rPr lang="en-US" dirty="0"/>
              <a:t>Caches are basically </a:t>
            </a:r>
            <a:r>
              <a:rPr lang="en-US" i="1" dirty="0"/>
              <a:t>the</a:t>
            </a:r>
            <a:r>
              <a:rPr lang="en-US" dirty="0"/>
              <a:t> thing that make real workloads fast</a:t>
            </a:r>
          </a:p>
          <a:p>
            <a:r>
              <a:rPr lang="en-US" dirty="0"/>
              <a:t>The size of a cache is inversely proportional to its speed</a:t>
            </a:r>
          </a:p>
          <a:p>
            <a:pPr lvl="1"/>
            <a:r>
              <a:rPr lang="en-US" dirty="0"/>
              <a:t>Smaller caches are faster</a:t>
            </a:r>
          </a:p>
          <a:p>
            <a:r>
              <a:rPr lang="en-US" dirty="0"/>
              <a:t>And </a:t>
            </a:r>
            <a:r>
              <a:rPr lang="en-US" b="1" dirty="0">
                <a:solidFill>
                  <a:srgbClr val="7030A0"/>
                </a:solidFill>
              </a:rPr>
              <a:t>every bit counts</a:t>
            </a:r>
          </a:p>
          <a:p>
            <a:endParaRPr lang="en-US" b="1" dirty="0"/>
          </a:p>
          <a:p>
            <a:r>
              <a:rPr lang="en-US" dirty="0"/>
              <a:t>This is why caches use as few </a:t>
            </a:r>
            <a:r>
              <a:rPr lang="en-US" b="1" dirty="0"/>
              <a:t>bits</a:t>
            </a:r>
            <a:r>
              <a:rPr lang="en-US" dirty="0"/>
              <a:t> as possible to do their work</a:t>
            </a:r>
          </a:p>
          <a:p>
            <a:pPr lvl="1"/>
            <a:r>
              <a:rPr lang="en-US" dirty="0"/>
              <a:t>This makes caches tricky to walk through as a human</a:t>
            </a:r>
          </a:p>
        </p:txBody>
      </p:sp>
    </p:spTree>
    <p:extLst>
      <p:ext uri="{BB962C8B-B14F-4D97-AF65-F5344CB8AC3E}">
        <p14:creationId xmlns:p14="http://schemas.microsoft.com/office/powerpoint/2010/main" val="6537623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779B5D2-242D-7F45-AE00-AFEF226A1EE1}"/>
              </a:ext>
            </a:extLst>
          </p:cNvPr>
          <p:cNvSpPr>
            <a:spLocks noGrp="1" noChangeArrowheads="1"/>
          </p:cNvSpPr>
          <p:nvPr>
            <p:ph type="title"/>
            <p:custDataLst>
              <p:tags r:id="rId1"/>
            </p:custDataLst>
          </p:nvPr>
        </p:nvSpPr>
        <p:spPr>
          <a:noFill/>
        </p:spPr>
        <p:txBody>
          <a:bodyPr/>
          <a:lstStyle/>
          <a:p>
            <a:r>
              <a:rPr lang="en-US" altLang="en-US"/>
              <a:t>A simple cache</a:t>
            </a:r>
          </a:p>
        </p:txBody>
      </p:sp>
      <p:sp>
        <p:nvSpPr>
          <p:cNvPr id="46083" name="Rectangle 3">
            <a:extLst>
              <a:ext uri="{FF2B5EF4-FFF2-40B4-BE49-F238E27FC236}">
                <a16:creationId xmlns:a16="http://schemas.microsoft.com/office/drawing/2014/main" id="{92E8BC81-4F0E-4D49-87C5-A3038E5A6B0C}"/>
              </a:ext>
            </a:extLst>
          </p:cNvPr>
          <p:cNvSpPr>
            <a:spLocks noGrp="1" noChangeArrowheads="1"/>
          </p:cNvSpPr>
          <p:nvPr>
            <p:ph type="body" idx="1"/>
            <p:custDataLst>
              <p:tags r:id="rId2"/>
            </p:custDataLst>
          </p:nvPr>
        </p:nvSpPr>
        <p:spPr>
          <a:xfrm>
            <a:off x="1295400" y="5156201"/>
            <a:ext cx="9601200" cy="1295400"/>
          </a:xfrm>
          <a:noFill/>
        </p:spPr>
        <p:txBody>
          <a:bodyPr/>
          <a:lstStyle/>
          <a:p>
            <a:r>
              <a:rPr lang="en-US" altLang="en-US" sz="2000" dirty="0"/>
              <a:t>A cache that can put a line of data anywhere is called </a:t>
            </a:r>
            <a:r>
              <a:rPr lang="en-US" altLang="en-US" sz="2000" i="1" dirty="0">
                <a:solidFill>
                  <a:srgbClr val="FF0000"/>
                </a:solidFill>
              </a:rPr>
              <a:t>__________________________</a:t>
            </a:r>
            <a:endParaRPr lang="en-US" altLang="en-US" sz="2000" dirty="0">
              <a:solidFill>
                <a:srgbClr val="FF0000"/>
              </a:solidFill>
            </a:endParaRPr>
          </a:p>
          <a:p>
            <a:r>
              <a:rPr lang="en-US" altLang="en-US" sz="2000" dirty="0"/>
              <a:t>The most popular replacement strategy is </a:t>
            </a:r>
            <a:r>
              <a:rPr lang="en-US" altLang="en-US" sz="2000" i="1" dirty="0">
                <a:solidFill>
                  <a:srgbClr val="FF0000"/>
                </a:solidFill>
              </a:rPr>
              <a:t>LRU</a:t>
            </a:r>
            <a:r>
              <a:rPr lang="en-US" altLang="en-US" sz="2000" dirty="0"/>
              <a:t> (                                                        ).</a:t>
            </a:r>
          </a:p>
        </p:txBody>
      </p:sp>
      <p:sp>
        <p:nvSpPr>
          <p:cNvPr id="46084" name="Rectangle 4">
            <a:extLst>
              <a:ext uri="{FF2B5EF4-FFF2-40B4-BE49-F238E27FC236}">
                <a16:creationId xmlns:a16="http://schemas.microsoft.com/office/drawing/2014/main" id="{E93C3AB6-91BD-BB4D-AE9F-A438D268BB19}"/>
              </a:ext>
            </a:extLst>
          </p:cNvPr>
          <p:cNvSpPr>
            <a:spLocks noChangeArrowheads="1"/>
          </p:cNvSpPr>
          <p:nvPr>
            <p:custDataLst>
              <p:tags r:id="rId3"/>
            </p:custDataLst>
          </p:nvPr>
        </p:nvSpPr>
        <p:spPr bwMode="auto">
          <a:xfrm>
            <a:off x="5555471" y="2744195"/>
            <a:ext cx="2654300" cy="15176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6085" name="Line 5">
            <a:extLst>
              <a:ext uri="{FF2B5EF4-FFF2-40B4-BE49-F238E27FC236}">
                <a16:creationId xmlns:a16="http://schemas.microsoft.com/office/drawing/2014/main" id="{D6EA6F53-7E37-3546-A11E-27CDEDAF2904}"/>
              </a:ext>
            </a:extLst>
          </p:cNvPr>
          <p:cNvSpPr>
            <a:spLocks noChangeShapeType="1"/>
          </p:cNvSpPr>
          <p:nvPr>
            <p:custDataLst>
              <p:tags r:id="rId4"/>
            </p:custDataLst>
          </p:nvPr>
        </p:nvSpPr>
        <p:spPr bwMode="auto">
          <a:xfrm>
            <a:off x="5549120" y="3125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6" name="Line 6">
            <a:extLst>
              <a:ext uri="{FF2B5EF4-FFF2-40B4-BE49-F238E27FC236}">
                <a16:creationId xmlns:a16="http://schemas.microsoft.com/office/drawing/2014/main" id="{000BCCC2-52E5-384E-B54F-67A380EE879A}"/>
              </a:ext>
            </a:extLst>
          </p:cNvPr>
          <p:cNvSpPr>
            <a:spLocks noChangeShapeType="1"/>
          </p:cNvSpPr>
          <p:nvPr>
            <p:custDataLst>
              <p:tags r:id="rId5"/>
            </p:custDataLst>
          </p:nvPr>
        </p:nvSpPr>
        <p:spPr bwMode="auto">
          <a:xfrm>
            <a:off x="5549120" y="3506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7" name="Line 7">
            <a:extLst>
              <a:ext uri="{FF2B5EF4-FFF2-40B4-BE49-F238E27FC236}">
                <a16:creationId xmlns:a16="http://schemas.microsoft.com/office/drawing/2014/main" id="{E60E5BCB-4F14-A843-BF10-7B888E28E15B}"/>
              </a:ext>
            </a:extLst>
          </p:cNvPr>
          <p:cNvSpPr>
            <a:spLocks noChangeShapeType="1"/>
          </p:cNvSpPr>
          <p:nvPr>
            <p:custDataLst>
              <p:tags r:id="rId6"/>
            </p:custDataLst>
          </p:nvPr>
        </p:nvSpPr>
        <p:spPr bwMode="auto">
          <a:xfrm>
            <a:off x="5549120" y="3887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8" name="Line 8">
            <a:extLst>
              <a:ext uri="{FF2B5EF4-FFF2-40B4-BE49-F238E27FC236}">
                <a16:creationId xmlns:a16="http://schemas.microsoft.com/office/drawing/2014/main" id="{DDB26643-54E6-3B43-8684-5D7F3F9701E4}"/>
              </a:ext>
            </a:extLst>
          </p:cNvPr>
          <p:cNvSpPr>
            <a:spLocks noChangeShapeType="1"/>
          </p:cNvSpPr>
          <p:nvPr>
            <p:custDataLst>
              <p:tags r:id="rId7"/>
            </p:custDataLst>
          </p:nvPr>
        </p:nvSpPr>
        <p:spPr bwMode="auto">
          <a:xfrm>
            <a:off x="6463520" y="2744195"/>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9" name="Rectangle 9">
            <a:extLst>
              <a:ext uri="{FF2B5EF4-FFF2-40B4-BE49-F238E27FC236}">
                <a16:creationId xmlns:a16="http://schemas.microsoft.com/office/drawing/2014/main" id="{158A0F9D-6B7D-5042-B5D7-4DF69319A491}"/>
              </a:ext>
            </a:extLst>
          </p:cNvPr>
          <p:cNvSpPr>
            <a:spLocks noChangeArrowheads="1"/>
          </p:cNvSpPr>
          <p:nvPr>
            <p:custDataLst>
              <p:tags r:id="rId8"/>
            </p:custDataLst>
          </p:nvPr>
        </p:nvSpPr>
        <p:spPr bwMode="auto">
          <a:xfrm>
            <a:off x="5687234" y="243939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46090" name="Rectangle 10">
            <a:extLst>
              <a:ext uri="{FF2B5EF4-FFF2-40B4-BE49-F238E27FC236}">
                <a16:creationId xmlns:a16="http://schemas.microsoft.com/office/drawing/2014/main" id="{3C475D37-2EB9-4C47-AC39-ABE0E32D9DFA}"/>
              </a:ext>
            </a:extLst>
          </p:cNvPr>
          <p:cNvSpPr>
            <a:spLocks noChangeArrowheads="1"/>
          </p:cNvSpPr>
          <p:nvPr>
            <p:custDataLst>
              <p:tags r:id="rId9"/>
            </p:custDataLst>
          </p:nvPr>
        </p:nvSpPr>
        <p:spPr bwMode="auto">
          <a:xfrm>
            <a:off x="6982634" y="243939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46091" name="Line 11">
            <a:extLst>
              <a:ext uri="{FF2B5EF4-FFF2-40B4-BE49-F238E27FC236}">
                <a16:creationId xmlns:a16="http://schemas.microsoft.com/office/drawing/2014/main" id="{A0827100-862D-A14C-BA59-27D0B9CF0B5A}"/>
              </a:ext>
            </a:extLst>
          </p:cNvPr>
          <p:cNvSpPr>
            <a:spLocks noChangeShapeType="1"/>
          </p:cNvSpPr>
          <p:nvPr>
            <p:custDataLst>
              <p:tags r:id="rId10"/>
            </p:custDataLst>
          </p:nvPr>
        </p:nvSpPr>
        <p:spPr bwMode="auto">
          <a:xfrm flipV="1">
            <a:off x="6006320" y="1975845"/>
            <a:ext cx="990600" cy="5334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92" name="AutoShape 12">
            <a:extLst>
              <a:ext uri="{FF2B5EF4-FFF2-40B4-BE49-F238E27FC236}">
                <a16:creationId xmlns:a16="http://schemas.microsoft.com/office/drawing/2014/main" id="{48869E78-6D3C-3E41-998D-153D1BF5EBD3}"/>
              </a:ext>
            </a:extLst>
          </p:cNvPr>
          <p:cNvSpPr>
            <a:spLocks noChangeArrowheads="1"/>
          </p:cNvSpPr>
          <p:nvPr>
            <p:custDataLst>
              <p:tags r:id="rId11"/>
            </p:custDataLst>
          </p:nvPr>
        </p:nvSpPr>
        <p:spPr bwMode="auto">
          <a:xfrm>
            <a:off x="7003271" y="1296395"/>
            <a:ext cx="1587500" cy="7493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the </a:t>
            </a:r>
            <a:r>
              <a:rPr lang="en-US" altLang="en-US" sz="1600" i="1">
                <a:solidFill>
                  <a:srgbClr val="1F497D"/>
                </a:solidFill>
              </a:rPr>
              <a:t>tag</a:t>
            </a:r>
            <a:r>
              <a:rPr lang="en-US" altLang="en-US" sz="1600">
                <a:solidFill>
                  <a:srgbClr val="1F497D"/>
                </a:solidFill>
              </a:rPr>
              <a:t> identifies</a:t>
            </a:r>
          </a:p>
          <a:p>
            <a:pPr algn="ctr" defTabSz="609585">
              <a:spcBef>
                <a:spcPct val="0"/>
              </a:spcBef>
              <a:buClrTx/>
              <a:buSzTx/>
              <a:buNone/>
            </a:pPr>
            <a:r>
              <a:rPr lang="en-US" altLang="en-US" sz="1600">
                <a:solidFill>
                  <a:srgbClr val="1F497D"/>
                </a:solidFill>
              </a:rPr>
              <a:t>the address of </a:t>
            </a:r>
          </a:p>
          <a:p>
            <a:pPr algn="ctr" defTabSz="609585">
              <a:spcBef>
                <a:spcPct val="0"/>
              </a:spcBef>
              <a:buClrTx/>
              <a:buSzTx/>
              <a:buNone/>
            </a:pPr>
            <a:r>
              <a:rPr lang="en-US" altLang="en-US" sz="1600">
                <a:solidFill>
                  <a:srgbClr val="1F497D"/>
                </a:solidFill>
              </a:rPr>
              <a:t>the cached data</a:t>
            </a:r>
          </a:p>
        </p:txBody>
      </p:sp>
      <p:sp>
        <p:nvSpPr>
          <p:cNvPr id="46093" name="Rectangle 13">
            <a:extLst>
              <a:ext uri="{FF2B5EF4-FFF2-40B4-BE49-F238E27FC236}">
                <a16:creationId xmlns:a16="http://schemas.microsoft.com/office/drawing/2014/main" id="{0B679AE0-BB49-784A-B2A4-F3EE13EEAE8E}"/>
              </a:ext>
            </a:extLst>
          </p:cNvPr>
          <p:cNvSpPr>
            <a:spLocks noChangeArrowheads="1"/>
          </p:cNvSpPr>
          <p:nvPr>
            <p:custDataLst>
              <p:tags r:id="rId12"/>
            </p:custDataLst>
          </p:nvPr>
        </p:nvSpPr>
        <p:spPr bwMode="auto">
          <a:xfrm>
            <a:off x="5396720" y="4268195"/>
            <a:ext cx="409888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any block</a:t>
            </a:r>
          </a:p>
          <a:p>
            <a:pPr defTabSz="609585">
              <a:spcBef>
                <a:spcPct val="0"/>
              </a:spcBef>
              <a:buClrTx/>
              <a:buSzTx/>
              <a:buNone/>
            </a:pPr>
            <a:r>
              <a:rPr lang="en-US" altLang="en-US" sz="1600">
                <a:solidFill>
                  <a:srgbClr val="1F497D"/>
                </a:solidFill>
              </a:rPr>
              <a:t>can hold any word.</a:t>
            </a:r>
          </a:p>
        </p:txBody>
      </p:sp>
      <p:sp>
        <p:nvSpPr>
          <p:cNvPr id="15" name="Rectangle 12">
            <a:extLst>
              <a:ext uri="{FF2B5EF4-FFF2-40B4-BE49-F238E27FC236}">
                <a16:creationId xmlns:a16="http://schemas.microsoft.com/office/drawing/2014/main" id="{690C5629-4991-0E43-A733-02D38A3E9FE6}"/>
              </a:ext>
            </a:extLst>
          </p:cNvPr>
          <p:cNvSpPr>
            <a:spLocks noChangeArrowheads="1"/>
          </p:cNvSpPr>
          <p:nvPr>
            <p:custDataLst>
              <p:tags r:id="rId13"/>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p:txBody>
      </p:sp>
    </p:spTree>
    <p:extLst>
      <p:ext uri="{BB962C8B-B14F-4D97-AF65-F5344CB8AC3E}">
        <p14:creationId xmlns:p14="http://schemas.microsoft.com/office/powerpoint/2010/main" val="129961930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779B5D2-242D-7F45-AE00-AFEF226A1EE1}"/>
              </a:ext>
            </a:extLst>
          </p:cNvPr>
          <p:cNvSpPr>
            <a:spLocks noGrp="1" noChangeArrowheads="1"/>
          </p:cNvSpPr>
          <p:nvPr>
            <p:ph type="title"/>
            <p:custDataLst>
              <p:tags r:id="rId1"/>
            </p:custDataLst>
          </p:nvPr>
        </p:nvSpPr>
        <p:spPr>
          <a:noFill/>
        </p:spPr>
        <p:txBody>
          <a:bodyPr/>
          <a:lstStyle/>
          <a:p>
            <a:r>
              <a:rPr lang="en-US" altLang="en-US" dirty="0"/>
              <a:t>A simple cache</a:t>
            </a:r>
          </a:p>
        </p:txBody>
      </p:sp>
      <p:sp>
        <p:nvSpPr>
          <p:cNvPr id="46083" name="Rectangle 3">
            <a:extLst>
              <a:ext uri="{FF2B5EF4-FFF2-40B4-BE49-F238E27FC236}">
                <a16:creationId xmlns:a16="http://schemas.microsoft.com/office/drawing/2014/main" id="{92E8BC81-4F0E-4D49-87C5-A3038E5A6B0C}"/>
              </a:ext>
            </a:extLst>
          </p:cNvPr>
          <p:cNvSpPr>
            <a:spLocks noGrp="1" noChangeArrowheads="1"/>
          </p:cNvSpPr>
          <p:nvPr>
            <p:ph type="body" idx="1"/>
            <p:custDataLst>
              <p:tags r:id="rId2"/>
            </p:custDataLst>
          </p:nvPr>
        </p:nvSpPr>
        <p:spPr>
          <a:xfrm>
            <a:off x="1295400" y="5156201"/>
            <a:ext cx="9601200" cy="1295400"/>
          </a:xfrm>
          <a:noFill/>
        </p:spPr>
        <p:txBody>
          <a:bodyPr/>
          <a:lstStyle/>
          <a:p>
            <a:r>
              <a:rPr lang="en-US" altLang="en-US" sz="2000" dirty="0"/>
              <a:t>A cache that can put a line of data anywhere is called </a:t>
            </a:r>
            <a:r>
              <a:rPr lang="en-US" altLang="en-US" sz="2000" b="1" dirty="0"/>
              <a:t>Fully Associative</a:t>
            </a:r>
            <a:endParaRPr lang="en-US" altLang="en-US" sz="2000" dirty="0">
              <a:solidFill>
                <a:srgbClr val="FF0000"/>
              </a:solidFill>
            </a:endParaRPr>
          </a:p>
          <a:p>
            <a:r>
              <a:rPr lang="en-US" altLang="en-US" sz="2000" dirty="0"/>
              <a:t>The most popular replacement strategy is </a:t>
            </a:r>
            <a:r>
              <a:rPr lang="en-US" altLang="en-US" sz="2000" i="1" dirty="0">
                <a:solidFill>
                  <a:srgbClr val="FF0000"/>
                </a:solidFill>
              </a:rPr>
              <a:t>LRU</a:t>
            </a:r>
            <a:r>
              <a:rPr lang="en-US" altLang="en-US" sz="2000" dirty="0"/>
              <a:t> ( </a:t>
            </a:r>
            <a:r>
              <a:rPr lang="en-US" altLang="en-US" sz="2000" b="1" dirty="0"/>
              <a:t>Least Recently Used</a:t>
            </a:r>
            <a:r>
              <a:rPr lang="en-US" altLang="en-US" sz="2000" dirty="0"/>
              <a:t> ).</a:t>
            </a:r>
          </a:p>
        </p:txBody>
      </p:sp>
      <p:sp>
        <p:nvSpPr>
          <p:cNvPr id="46084" name="Rectangle 4">
            <a:extLst>
              <a:ext uri="{FF2B5EF4-FFF2-40B4-BE49-F238E27FC236}">
                <a16:creationId xmlns:a16="http://schemas.microsoft.com/office/drawing/2014/main" id="{E93C3AB6-91BD-BB4D-AE9F-A438D268BB19}"/>
              </a:ext>
            </a:extLst>
          </p:cNvPr>
          <p:cNvSpPr>
            <a:spLocks noChangeArrowheads="1"/>
          </p:cNvSpPr>
          <p:nvPr>
            <p:custDataLst>
              <p:tags r:id="rId3"/>
            </p:custDataLst>
          </p:nvPr>
        </p:nvSpPr>
        <p:spPr bwMode="auto">
          <a:xfrm>
            <a:off x="5555471" y="2744195"/>
            <a:ext cx="2654300" cy="15176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6085" name="Line 5">
            <a:extLst>
              <a:ext uri="{FF2B5EF4-FFF2-40B4-BE49-F238E27FC236}">
                <a16:creationId xmlns:a16="http://schemas.microsoft.com/office/drawing/2014/main" id="{D6EA6F53-7E37-3546-A11E-27CDEDAF2904}"/>
              </a:ext>
            </a:extLst>
          </p:cNvPr>
          <p:cNvSpPr>
            <a:spLocks noChangeShapeType="1"/>
          </p:cNvSpPr>
          <p:nvPr>
            <p:custDataLst>
              <p:tags r:id="rId4"/>
            </p:custDataLst>
          </p:nvPr>
        </p:nvSpPr>
        <p:spPr bwMode="auto">
          <a:xfrm>
            <a:off x="5549120" y="3125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6" name="Line 6">
            <a:extLst>
              <a:ext uri="{FF2B5EF4-FFF2-40B4-BE49-F238E27FC236}">
                <a16:creationId xmlns:a16="http://schemas.microsoft.com/office/drawing/2014/main" id="{000BCCC2-52E5-384E-B54F-67A380EE879A}"/>
              </a:ext>
            </a:extLst>
          </p:cNvPr>
          <p:cNvSpPr>
            <a:spLocks noChangeShapeType="1"/>
          </p:cNvSpPr>
          <p:nvPr>
            <p:custDataLst>
              <p:tags r:id="rId5"/>
            </p:custDataLst>
          </p:nvPr>
        </p:nvSpPr>
        <p:spPr bwMode="auto">
          <a:xfrm>
            <a:off x="5549120" y="3506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7" name="Line 7">
            <a:extLst>
              <a:ext uri="{FF2B5EF4-FFF2-40B4-BE49-F238E27FC236}">
                <a16:creationId xmlns:a16="http://schemas.microsoft.com/office/drawing/2014/main" id="{E60E5BCB-4F14-A843-BF10-7B888E28E15B}"/>
              </a:ext>
            </a:extLst>
          </p:cNvPr>
          <p:cNvSpPr>
            <a:spLocks noChangeShapeType="1"/>
          </p:cNvSpPr>
          <p:nvPr>
            <p:custDataLst>
              <p:tags r:id="rId6"/>
            </p:custDataLst>
          </p:nvPr>
        </p:nvSpPr>
        <p:spPr bwMode="auto">
          <a:xfrm>
            <a:off x="5549120" y="3887195"/>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8" name="Line 8">
            <a:extLst>
              <a:ext uri="{FF2B5EF4-FFF2-40B4-BE49-F238E27FC236}">
                <a16:creationId xmlns:a16="http://schemas.microsoft.com/office/drawing/2014/main" id="{DDB26643-54E6-3B43-8684-5D7F3F9701E4}"/>
              </a:ext>
            </a:extLst>
          </p:cNvPr>
          <p:cNvSpPr>
            <a:spLocks noChangeShapeType="1"/>
          </p:cNvSpPr>
          <p:nvPr>
            <p:custDataLst>
              <p:tags r:id="rId7"/>
            </p:custDataLst>
          </p:nvPr>
        </p:nvSpPr>
        <p:spPr bwMode="auto">
          <a:xfrm>
            <a:off x="6463520" y="2744195"/>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89" name="Rectangle 9">
            <a:extLst>
              <a:ext uri="{FF2B5EF4-FFF2-40B4-BE49-F238E27FC236}">
                <a16:creationId xmlns:a16="http://schemas.microsoft.com/office/drawing/2014/main" id="{158A0F9D-6B7D-5042-B5D7-4DF69319A491}"/>
              </a:ext>
            </a:extLst>
          </p:cNvPr>
          <p:cNvSpPr>
            <a:spLocks noChangeArrowheads="1"/>
          </p:cNvSpPr>
          <p:nvPr>
            <p:custDataLst>
              <p:tags r:id="rId8"/>
            </p:custDataLst>
          </p:nvPr>
        </p:nvSpPr>
        <p:spPr bwMode="auto">
          <a:xfrm>
            <a:off x="5687234" y="243939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46090" name="Rectangle 10">
            <a:extLst>
              <a:ext uri="{FF2B5EF4-FFF2-40B4-BE49-F238E27FC236}">
                <a16:creationId xmlns:a16="http://schemas.microsoft.com/office/drawing/2014/main" id="{3C475D37-2EB9-4C47-AC39-ABE0E32D9DFA}"/>
              </a:ext>
            </a:extLst>
          </p:cNvPr>
          <p:cNvSpPr>
            <a:spLocks noChangeArrowheads="1"/>
          </p:cNvSpPr>
          <p:nvPr>
            <p:custDataLst>
              <p:tags r:id="rId9"/>
            </p:custDataLst>
          </p:nvPr>
        </p:nvSpPr>
        <p:spPr bwMode="auto">
          <a:xfrm>
            <a:off x="6982634" y="243939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46091" name="Line 11">
            <a:extLst>
              <a:ext uri="{FF2B5EF4-FFF2-40B4-BE49-F238E27FC236}">
                <a16:creationId xmlns:a16="http://schemas.microsoft.com/office/drawing/2014/main" id="{A0827100-862D-A14C-BA59-27D0B9CF0B5A}"/>
              </a:ext>
            </a:extLst>
          </p:cNvPr>
          <p:cNvSpPr>
            <a:spLocks noChangeShapeType="1"/>
          </p:cNvSpPr>
          <p:nvPr>
            <p:custDataLst>
              <p:tags r:id="rId10"/>
            </p:custDataLst>
          </p:nvPr>
        </p:nvSpPr>
        <p:spPr bwMode="auto">
          <a:xfrm flipV="1">
            <a:off x="6006320" y="1975845"/>
            <a:ext cx="990600" cy="5334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092" name="AutoShape 12">
            <a:extLst>
              <a:ext uri="{FF2B5EF4-FFF2-40B4-BE49-F238E27FC236}">
                <a16:creationId xmlns:a16="http://schemas.microsoft.com/office/drawing/2014/main" id="{48869E78-6D3C-3E41-998D-153D1BF5EBD3}"/>
              </a:ext>
            </a:extLst>
          </p:cNvPr>
          <p:cNvSpPr>
            <a:spLocks noChangeArrowheads="1"/>
          </p:cNvSpPr>
          <p:nvPr>
            <p:custDataLst>
              <p:tags r:id="rId11"/>
            </p:custDataLst>
          </p:nvPr>
        </p:nvSpPr>
        <p:spPr bwMode="auto">
          <a:xfrm>
            <a:off x="7003271" y="1296395"/>
            <a:ext cx="1587500" cy="7493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the </a:t>
            </a:r>
            <a:r>
              <a:rPr lang="en-US" altLang="en-US" sz="1600" i="1">
                <a:solidFill>
                  <a:srgbClr val="1F497D"/>
                </a:solidFill>
              </a:rPr>
              <a:t>tag</a:t>
            </a:r>
            <a:r>
              <a:rPr lang="en-US" altLang="en-US" sz="1600">
                <a:solidFill>
                  <a:srgbClr val="1F497D"/>
                </a:solidFill>
              </a:rPr>
              <a:t> identifies</a:t>
            </a:r>
          </a:p>
          <a:p>
            <a:pPr algn="ctr" defTabSz="609585">
              <a:spcBef>
                <a:spcPct val="0"/>
              </a:spcBef>
              <a:buClrTx/>
              <a:buSzTx/>
              <a:buNone/>
            </a:pPr>
            <a:r>
              <a:rPr lang="en-US" altLang="en-US" sz="1600">
                <a:solidFill>
                  <a:srgbClr val="1F497D"/>
                </a:solidFill>
              </a:rPr>
              <a:t>the address of </a:t>
            </a:r>
          </a:p>
          <a:p>
            <a:pPr algn="ctr" defTabSz="609585">
              <a:spcBef>
                <a:spcPct val="0"/>
              </a:spcBef>
              <a:buClrTx/>
              <a:buSzTx/>
              <a:buNone/>
            </a:pPr>
            <a:r>
              <a:rPr lang="en-US" altLang="en-US" sz="1600">
                <a:solidFill>
                  <a:srgbClr val="1F497D"/>
                </a:solidFill>
              </a:rPr>
              <a:t>the cached data</a:t>
            </a:r>
          </a:p>
        </p:txBody>
      </p:sp>
      <p:sp>
        <p:nvSpPr>
          <p:cNvPr id="46093" name="Rectangle 13">
            <a:extLst>
              <a:ext uri="{FF2B5EF4-FFF2-40B4-BE49-F238E27FC236}">
                <a16:creationId xmlns:a16="http://schemas.microsoft.com/office/drawing/2014/main" id="{0B679AE0-BB49-784A-B2A4-F3EE13EEAE8E}"/>
              </a:ext>
            </a:extLst>
          </p:cNvPr>
          <p:cNvSpPr>
            <a:spLocks noChangeArrowheads="1"/>
          </p:cNvSpPr>
          <p:nvPr>
            <p:custDataLst>
              <p:tags r:id="rId12"/>
            </p:custDataLst>
          </p:nvPr>
        </p:nvSpPr>
        <p:spPr bwMode="auto">
          <a:xfrm>
            <a:off x="5396720" y="4268195"/>
            <a:ext cx="4098880"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any block</a:t>
            </a:r>
          </a:p>
          <a:p>
            <a:pPr defTabSz="609585">
              <a:spcBef>
                <a:spcPct val="0"/>
              </a:spcBef>
              <a:buClrTx/>
              <a:buSzTx/>
              <a:buNone/>
            </a:pPr>
            <a:r>
              <a:rPr lang="en-US" altLang="en-US" sz="1600">
                <a:solidFill>
                  <a:srgbClr val="1F497D"/>
                </a:solidFill>
              </a:rPr>
              <a:t>can hold any word.</a:t>
            </a:r>
          </a:p>
        </p:txBody>
      </p:sp>
      <p:sp>
        <p:nvSpPr>
          <p:cNvPr id="15" name="Rectangle 12">
            <a:extLst>
              <a:ext uri="{FF2B5EF4-FFF2-40B4-BE49-F238E27FC236}">
                <a16:creationId xmlns:a16="http://schemas.microsoft.com/office/drawing/2014/main" id="{690C5629-4991-0E43-A733-02D38A3E9FE6}"/>
              </a:ext>
            </a:extLst>
          </p:cNvPr>
          <p:cNvSpPr>
            <a:spLocks noChangeArrowheads="1"/>
          </p:cNvSpPr>
          <p:nvPr>
            <p:custDataLst>
              <p:tags r:id="rId13"/>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p:txBody>
      </p:sp>
    </p:spTree>
    <p:extLst>
      <p:ext uri="{BB962C8B-B14F-4D97-AF65-F5344CB8AC3E}">
        <p14:creationId xmlns:p14="http://schemas.microsoft.com/office/powerpoint/2010/main" val="35100795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265AE1E-958C-C24A-8FA6-655428D6A191}"/>
              </a:ext>
            </a:extLst>
          </p:cNvPr>
          <p:cNvSpPr>
            <a:spLocks noGrp="1" noChangeArrowheads="1"/>
          </p:cNvSpPr>
          <p:nvPr>
            <p:ph type="title"/>
            <p:custDataLst>
              <p:tags r:id="rId1"/>
            </p:custDataLst>
          </p:nvPr>
        </p:nvSpPr>
        <p:spPr>
          <a:xfrm>
            <a:off x="609600" y="274639"/>
            <a:ext cx="10972800" cy="1143000"/>
          </a:xfrm>
          <a:noFill/>
        </p:spPr>
        <p:txBody>
          <a:bodyPr/>
          <a:lstStyle/>
          <a:p>
            <a:r>
              <a:rPr lang="en-US" altLang="en-US"/>
              <a:t>A simpler cache</a:t>
            </a:r>
          </a:p>
        </p:txBody>
      </p:sp>
      <p:sp>
        <p:nvSpPr>
          <p:cNvPr id="48131" name="Rectangle 3">
            <a:extLst>
              <a:ext uri="{FF2B5EF4-FFF2-40B4-BE49-F238E27FC236}">
                <a16:creationId xmlns:a16="http://schemas.microsoft.com/office/drawing/2014/main" id="{59BAE60E-1FA0-0F47-817A-3ED000964D24}"/>
              </a:ext>
            </a:extLst>
          </p:cNvPr>
          <p:cNvSpPr>
            <a:spLocks noGrp="1" noChangeArrowheads="1"/>
          </p:cNvSpPr>
          <p:nvPr>
            <p:ph type="body" idx="1"/>
            <p:custDataLst>
              <p:tags r:id="rId2"/>
            </p:custDataLst>
          </p:nvPr>
        </p:nvSpPr>
        <p:spPr>
          <a:xfrm>
            <a:off x="609600" y="5357811"/>
            <a:ext cx="10972800" cy="951940"/>
          </a:xfrm>
          <a:noFill/>
        </p:spPr>
        <p:txBody>
          <a:bodyPr>
            <a:normAutofit/>
          </a:bodyPr>
          <a:lstStyle/>
          <a:p>
            <a:r>
              <a:rPr lang="en-US" altLang="en-US" sz="2133" dirty="0"/>
              <a:t>A cache that can put a line of data in exactly one place is called </a:t>
            </a:r>
            <a:r>
              <a:rPr lang="en-US" altLang="en-US" sz="2133" i="1" dirty="0"/>
              <a:t>__________________.</a:t>
            </a:r>
            <a:endParaRPr lang="en-US" altLang="en-US" sz="2133" dirty="0"/>
          </a:p>
          <a:p>
            <a:r>
              <a:rPr lang="en-US" altLang="en-US" sz="2133" dirty="0"/>
              <a:t>Advantages/disadvantages vs. fully-associative?</a:t>
            </a:r>
          </a:p>
        </p:txBody>
      </p:sp>
      <p:sp>
        <p:nvSpPr>
          <p:cNvPr id="48132" name="Line 11">
            <a:extLst>
              <a:ext uri="{FF2B5EF4-FFF2-40B4-BE49-F238E27FC236}">
                <a16:creationId xmlns:a16="http://schemas.microsoft.com/office/drawing/2014/main" id="{75544AB3-726C-1541-AC39-6F53C58AC187}"/>
              </a:ext>
            </a:extLst>
          </p:cNvPr>
          <p:cNvSpPr>
            <a:spLocks noChangeShapeType="1"/>
          </p:cNvSpPr>
          <p:nvPr>
            <p:custDataLst>
              <p:tags r:id="rId3"/>
            </p:custDataLst>
          </p:nvPr>
        </p:nvSpPr>
        <p:spPr bwMode="auto">
          <a:xfrm flipV="1">
            <a:off x="5735637" y="2111417"/>
            <a:ext cx="990600" cy="5334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3" name="AutoShape 12">
            <a:extLst>
              <a:ext uri="{FF2B5EF4-FFF2-40B4-BE49-F238E27FC236}">
                <a16:creationId xmlns:a16="http://schemas.microsoft.com/office/drawing/2014/main" id="{D298EFD5-F9DF-1844-BD8A-580D6B6D4700}"/>
              </a:ext>
            </a:extLst>
          </p:cNvPr>
          <p:cNvSpPr>
            <a:spLocks noChangeArrowheads="1"/>
          </p:cNvSpPr>
          <p:nvPr>
            <p:custDataLst>
              <p:tags r:id="rId4"/>
            </p:custDataLst>
          </p:nvPr>
        </p:nvSpPr>
        <p:spPr bwMode="auto">
          <a:xfrm>
            <a:off x="6732587" y="1203367"/>
            <a:ext cx="1816100" cy="9779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an index is used</a:t>
            </a:r>
          </a:p>
          <a:p>
            <a:pPr algn="ctr" defTabSz="609585">
              <a:spcBef>
                <a:spcPct val="0"/>
              </a:spcBef>
              <a:buClrTx/>
              <a:buSzTx/>
              <a:buNone/>
            </a:pPr>
            <a:r>
              <a:rPr lang="en-US" altLang="en-US" sz="1600">
                <a:solidFill>
                  <a:srgbClr val="1F497D"/>
                </a:solidFill>
              </a:rPr>
              <a:t>to determine </a:t>
            </a:r>
          </a:p>
          <a:p>
            <a:pPr algn="ctr" defTabSz="609585">
              <a:spcBef>
                <a:spcPct val="0"/>
              </a:spcBef>
              <a:buClrTx/>
              <a:buSzTx/>
              <a:buNone/>
            </a:pPr>
            <a:r>
              <a:rPr lang="en-US" altLang="en-US" sz="1600">
                <a:solidFill>
                  <a:srgbClr val="1F497D"/>
                </a:solidFill>
              </a:rPr>
              <a:t>which line an address</a:t>
            </a:r>
          </a:p>
          <a:p>
            <a:pPr algn="ctr" defTabSz="609585">
              <a:spcBef>
                <a:spcPct val="0"/>
              </a:spcBef>
              <a:buClrTx/>
              <a:buSzTx/>
              <a:buNone/>
            </a:pPr>
            <a:r>
              <a:rPr lang="en-US" altLang="en-US" sz="1600">
                <a:solidFill>
                  <a:srgbClr val="1F497D"/>
                </a:solidFill>
              </a:rPr>
              <a:t>might be found in</a:t>
            </a:r>
          </a:p>
        </p:txBody>
      </p:sp>
      <p:sp>
        <p:nvSpPr>
          <p:cNvPr id="48134" name="Rectangle 13">
            <a:extLst>
              <a:ext uri="{FF2B5EF4-FFF2-40B4-BE49-F238E27FC236}">
                <a16:creationId xmlns:a16="http://schemas.microsoft.com/office/drawing/2014/main" id="{7F1C085C-C8AE-BF45-8D3F-F2853621628B}"/>
              </a:ext>
            </a:extLst>
          </p:cNvPr>
          <p:cNvSpPr>
            <a:spLocks noChangeArrowheads="1"/>
          </p:cNvSpPr>
          <p:nvPr>
            <p:custDataLst>
              <p:tags r:id="rId5"/>
            </p:custDataLst>
          </p:nvPr>
        </p:nvSpPr>
        <p:spPr bwMode="auto">
          <a:xfrm>
            <a:off x="6096000" y="4251367"/>
            <a:ext cx="4143764"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each word</a:t>
            </a:r>
          </a:p>
          <a:p>
            <a:pPr defTabSz="609585">
              <a:spcBef>
                <a:spcPct val="0"/>
              </a:spcBef>
              <a:buClrTx/>
              <a:buSzTx/>
              <a:buNone/>
            </a:pPr>
            <a:r>
              <a:rPr lang="en-US" altLang="en-US" sz="1600">
                <a:solidFill>
                  <a:srgbClr val="1F497D"/>
                </a:solidFill>
              </a:rPr>
              <a:t>in memory maps to exactly one cache location.</a:t>
            </a:r>
          </a:p>
        </p:txBody>
      </p:sp>
      <p:sp>
        <p:nvSpPr>
          <p:cNvPr id="48136" name="Rectangle 15">
            <a:extLst>
              <a:ext uri="{FF2B5EF4-FFF2-40B4-BE49-F238E27FC236}">
                <a16:creationId xmlns:a16="http://schemas.microsoft.com/office/drawing/2014/main" id="{2606BE65-1222-C240-9D53-C94DFF8EE938}"/>
              </a:ext>
            </a:extLst>
          </p:cNvPr>
          <p:cNvSpPr>
            <a:spLocks noChangeArrowheads="1"/>
          </p:cNvSpPr>
          <p:nvPr>
            <p:custDataLst>
              <p:tags r:id="rId6"/>
            </p:custDataLst>
          </p:nvPr>
        </p:nvSpPr>
        <p:spPr bwMode="auto">
          <a:xfrm>
            <a:off x="4572001" y="2574967"/>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48137" name="Line 16">
            <a:extLst>
              <a:ext uri="{FF2B5EF4-FFF2-40B4-BE49-F238E27FC236}">
                <a16:creationId xmlns:a16="http://schemas.microsoft.com/office/drawing/2014/main" id="{3E7106E1-1A83-D543-A1D7-46FDFB3119D8}"/>
              </a:ext>
            </a:extLst>
          </p:cNvPr>
          <p:cNvSpPr>
            <a:spLocks noChangeShapeType="1"/>
          </p:cNvSpPr>
          <p:nvPr>
            <p:custDataLst>
              <p:tags r:id="rId7"/>
            </p:custDataLst>
          </p:nvPr>
        </p:nvSpPr>
        <p:spPr bwMode="auto">
          <a:xfrm>
            <a:off x="5119687" y="3032167"/>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8" name="Line 17">
            <a:extLst>
              <a:ext uri="{FF2B5EF4-FFF2-40B4-BE49-F238E27FC236}">
                <a16:creationId xmlns:a16="http://schemas.microsoft.com/office/drawing/2014/main" id="{A63CA1CD-7C55-8A49-8B57-F3EF5FFEF1FE}"/>
              </a:ext>
            </a:extLst>
          </p:cNvPr>
          <p:cNvSpPr>
            <a:spLocks noChangeShapeType="1"/>
          </p:cNvSpPr>
          <p:nvPr>
            <p:custDataLst>
              <p:tags r:id="rId8"/>
            </p:custDataLst>
          </p:nvPr>
        </p:nvSpPr>
        <p:spPr bwMode="auto">
          <a:xfrm>
            <a:off x="5119687" y="3260767"/>
            <a:ext cx="1143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9" name="Rectangle 25">
            <a:extLst>
              <a:ext uri="{FF2B5EF4-FFF2-40B4-BE49-F238E27FC236}">
                <a16:creationId xmlns:a16="http://schemas.microsoft.com/office/drawing/2014/main" id="{46FA6CC7-9648-EF4E-B02A-E171D1BB0148}"/>
              </a:ext>
            </a:extLst>
          </p:cNvPr>
          <p:cNvSpPr>
            <a:spLocks noChangeArrowheads="1"/>
          </p:cNvSpPr>
          <p:nvPr>
            <p:custDataLst>
              <p:tags r:id="rId9"/>
            </p:custDataLst>
          </p:nvPr>
        </p:nvSpPr>
        <p:spPr bwMode="auto">
          <a:xfrm>
            <a:off x="6269038" y="2727367"/>
            <a:ext cx="2654300" cy="15176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8140" name="Line 26">
            <a:extLst>
              <a:ext uri="{FF2B5EF4-FFF2-40B4-BE49-F238E27FC236}">
                <a16:creationId xmlns:a16="http://schemas.microsoft.com/office/drawing/2014/main" id="{B117AFF2-D7AA-C943-9725-CDCC7FDBEDF5}"/>
              </a:ext>
            </a:extLst>
          </p:cNvPr>
          <p:cNvSpPr>
            <a:spLocks noChangeShapeType="1"/>
          </p:cNvSpPr>
          <p:nvPr>
            <p:custDataLst>
              <p:tags r:id="rId10"/>
            </p:custDataLst>
          </p:nvPr>
        </p:nvSpPr>
        <p:spPr bwMode="auto">
          <a:xfrm>
            <a:off x="6262687" y="3108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1" name="Line 27">
            <a:extLst>
              <a:ext uri="{FF2B5EF4-FFF2-40B4-BE49-F238E27FC236}">
                <a16:creationId xmlns:a16="http://schemas.microsoft.com/office/drawing/2014/main" id="{727B4E47-B20E-1641-B023-70A19693A135}"/>
              </a:ext>
            </a:extLst>
          </p:cNvPr>
          <p:cNvSpPr>
            <a:spLocks noChangeShapeType="1"/>
          </p:cNvSpPr>
          <p:nvPr>
            <p:custDataLst>
              <p:tags r:id="rId11"/>
            </p:custDataLst>
          </p:nvPr>
        </p:nvSpPr>
        <p:spPr bwMode="auto">
          <a:xfrm>
            <a:off x="6262687" y="3489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2" name="Line 28">
            <a:extLst>
              <a:ext uri="{FF2B5EF4-FFF2-40B4-BE49-F238E27FC236}">
                <a16:creationId xmlns:a16="http://schemas.microsoft.com/office/drawing/2014/main" id="{3F189367-D4E8-7442-9831-CD71BCF404A0}"/>
              </a:ext>
            </a:extLst>
          </p:cNvPr>
          <p:cNvSpPr>
            <a:spLocks noChangeShapeType="1"/>
          </p:cNvSpPr>
          <p:nvPr>
            <p:custDataLst>
              <p:tags r:id="rId12"/>
            </p:custDataLst>
          </p:nvPr>
        </p:nvSpPr>
        <p:spPr bwMode="auto">
          <a:xfrm>
            <a:off x="6262687" y="3870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3" name="Line 29">
            <a:extLst>
              <a:ext uri="{FF2B5EF4-FFF2-40B4-BE49-F238E27FC236}">
                <a16:creationId xmlns:a16="http://schemas.microsoft.com/office/drawing/2014/main" id="{3EBF20E6-032A-254B-A069-9BADED6308B6}"/>
              </a:ext>
            </a:extLst>
          </p:cNvPr>
          <p:cNvSpPr>
            <a:spLocks noChangeShapeType="1"/>
          </p:cNvSpPr>
          <p:nvPr>
            <p:custDataLst>
              <p:tags r:id="rId13"/>
            </p:custDataLst>
          </p:nvPr>
        </p:nvSpPr>
        <p:spPr bwMode="auto">
          <a:xfrm>
            <a:off x="7177087" y="2727367"/>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4" name="Rectangle 30">
            <a:extLst>
              <a:ext uri="{FF2B5EF4-FFF2-40B4-BE49-F238E27FC236}">
                <a16:creationId xmlns:a16="http://schemas.microsoft.com/office/drawing/2014/main" id="{3A7DFC17-0489-DF45-A912-946D9366991D}"/>
              </a:ext>
            </a:extLst>
          </p:cNvPr>
          <p:cNvSpPr>
            <a:spLocks noChangeArrowheads="1"/>
          </p:cNvSpPr>
          <p:nvPr>
            <p:custDataLst>
              <p:tags r:id="rId14"/>
            </p:custDataLst>
          </p:nvPr>
        </p:nvSpPr>
        <p:spPr bwMode="auto">
          <a:xfrm>
            <a:off x="6400801" y="2422567"/>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48145" name="Rectangle 31">
            <a:extLst>
              <a:ext uri="{FF2B5EF4-FFF2-40B4-BE49-F238E27FC236}">
                <a16:creationId xmlns:a16="http://schemas.microsoft.com/office/drawing/2014/main" id="{03BEF4AD-C08C-A744-AC6B-79D6F44343C1}"/>
              </a:ext>
            </a:extLst>
          </p:cNvPr>
          <p:cNvSpPr>
            <a:spLocks noChangeArrowheads="1"/>
          </p:cNvSpPr>
          <p:nvPr>
            <p:custDataLst>
              <p:tags r:id="rId15"/>
            </p:custDataLst>
          </p:nvPr>
        </p:nvSpPr>
        <p:spPr bwMode="auto">
          <a:xfrm>
            <a:off x="7696200" y="2422567"/>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18" name="Rectangle 12">
            <a:extLst>
              <a:ext uri="{FF2B5EF4-FFF2-40B4-BE49-F238E27FC236}">
                <a16:creationId xmlns:a16="http://schemas.microsoft.com/office/drawing/2014/main" id="{A25586C8-2B0E-B14A-A604-8D0328B622E3}"/>
              </a:ext>
            </a:extLst>
          </p:cNvPr>
          <p:cNvSpPr>
            <a:spLocks noChangeArrowheads="1"/>
          </p:cNvSpPr>
          <p:nvPr>
            <p:custDataLst>
              <p:tags r:id="rId16"/>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p:txBody>
      </p:sp>
    </p:spTree>
    <p:extLst>
      <p:ext uri="{BB962C8B-B14F-4D97-AF65-F5344CB8AC3E}">
        <p14:creationId xmlns:p14="http://schemas.microsoft.com/office/powerpoint/2010/main" val="80445221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265AE1E-958C-C24A-8FA6-655428D6A191}"/>
              </a:ext>
            </a:extLst>
          </p:cNvPr>
          <p:cNvSpPr>
            <a:spLocks noGrp="1" noChangeArrowheads="1"/>
          </p:cNvSpPr>
          <p:nvPr>
            <p:ph type="title"/>
            <p:custDataLst>
              <p:tags r:id="rId1"/>
            </p:custDataLst>
          </p:nvPr>
        </p:nvSpPr>
        <p:spPr>
          <a:xfrm>
            <a:off x="609600" y="274639"/>
            <a:ext cx="10972800" cy="1143000"/>
          </a:xfrm>
          <a:noFill/>
        </p:spPr>
        <p:txBody>
          <a:bodyPr/>
          <a:lstStyle/>
          <a:p>
            <a:r>
              <a:rPr lang="en-US" altLang="en-US"/>
              <a:t>A simpler cache</a:t>
            </a:r>
          </a:p>
        </p:txBody>
      </p:sp>
      <p:sp>
        <p:nvSpPr>
          <p:cNvPr id="48131" name="Rectangle 3">
            <a:extLst>
              <a:ext uri="{FF2B5EF4-FFF2-40B4-BE49-F238E27FC236}">
                <a16:creationId xmlns:a16="http://schemas.microsoft.com/office/drawing/2014/main" id="{59BAE60E-1FA0-0F47-817A-3ED000964D24}"/>
              </a:ext>
            </a:extLst>
          </p:cNvPr>
          <p:cNvSpPr>
            <a:spLocks noGrp="1" noChangeArrowheads="1"/>
          </p:cNvSpPr>
          <p:nvPr>
            <p:ph type="body" idx="1"/>
            <p:custDataLst>
              <p:tags r:id="rId2"/>
            </p:custDataLst>
          </p:nvPr>
        </p:nvSpPr>
        <p:spPr>
          <a:xfrm>
            <a:off x="609600" y="5357811"/>
            <a:ext cx="10972800" cy="951940"/>
          </a:xfrm>
          <a:noFill/>
        </p:spPr>
        <p:txBody>
          <a:bodyPr>
            <a:normAutofit/>
          </a:bodyPr>
          <a:lstStyle/>
          <a:p>
            <a:r>
              <a:rPr lang="en-US" altLang="en-US" sz="2133" dirty="0"/>
              <a:t>A cache that can put a line of data in exactly one place is called </a:t>
            </a:r>
            <a:r>
              <a:rPr lang="en-US" altLang="en-US" sz="2133" b="1" dirty="0"/>
              <a:t>direct mapped</a:t>
            </a:r>
            <a:endParaRPr lang="en-US" altLang="en-US" sz="2133" dirty="0"/>
          </a:p>
          <a:p>
            <a:r>
              <a:rPr lang="en-US" altLang="en-US" sz="2133" dirty="0"/>
              <a:t>Advantages/disadvantages vs. fully-associative?</a:t>
            </a:r>
          </a:p>
        </p:txBody>
      </p:sp>
      <p:sp>
        <p:nvSpPr>
          <p:cNvPr id="48132" name="Line 11">
            <a:extLst>
              <a:ext uri="{FF2B5EF4-FFF2-40B4-BE49-F238E27FC236}">
                <a16:creationId xmlns:a16="http://schemas.microsoft.com/office/drawing/2014/main" id="{75544AB3-726C-1541-AC39-6F53C58AC187}"/>
              </a:ext>
            </a:extLst>
          </p:cNvPr>
          <p:cNvSpPr>
            <a:spLocks noChangeShapeType="1"/>
          </p:cNvSpPr>
          <p:nvPr>
            <p:custDataLst>
              <p:tags r:id="rId3"/>
            </p:custDataLst>
          </p:nvPr>
        </p:nvSpPr>
        <p:spPr bwMode="auto">
          <a:xfrm flipV="1">
            <a:off x="5735637" y="2111417"/>
            <a:ext cx="990600" cy="53340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3" name="AutoShape 12">
            <a:extLst>
              <a:ext uri="{FF2B5EF4-FFF2-40B4-BE49-F238E27FC236}">
                <a16:creationId xmlns:a16="http://schemas.microsoft.com/office/drawing/2014/main" id="{D298EFD5-F9DF-1844-BD8A-580D6B6D4700}"/>
              </a:ext>
            </a:extLst>
          </p:cNvPr>
          <p:cNvSpPr>
            <a:spLocks noChangeArrowheads="1"/>
          </p:cNvSpPr>
          <p:nvPr>
            <p:custDataLst>
              <p:tags r:id="rId4"/>
            </p:custDataLst>
          </p:nvPr>
        </p:nvSpPr>
        <p:spPr bwMode="auto">
          <a:xfrm>
            <a:off x="6732587" y="1203367"/>
            <a:ext cx="1816100" cy="977900"/>
          </a:xfrm>
          <a:prstGeom prst="roundRect">
            <a:avLst>
              <a:gd name="adj" fmla="val 12495"/>
            </a:avLst>
          </a:prstGeom>
          <a:solidFill>
            <a:schemeClr val="bg1"/>
          </a:solidFill>
          <a:ln w="12700">
            <a:solidFill>
              <a:schemeClr val="tx1"/>
            </a:solidFill>
            <a:round/>
            <a:headEnd/>
            <a:tailEnd/>
          </a:ln>
          <a:effectLst>
            <a:outerShdw dist="107763" dir="2700000" algn="ctr" rotWithShape="0">
              <a:schemeClr val="bg2"/>
            </a:outerShdw>
          </a:effec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an index is used</a:t>
            </a:r>
          </a:p>
          <a:p>
            <a:pPr algn="ctr" defTabSz="609585">
              <a:spcBef>
                <a:spcPct val="0"/>
              </a:spcBef>
              <a:buClrTx/>
              <a:buSzTx/>
              <a:buNone/>
            </a:pPr>
            <a:r>
              <a:rPr lang="en-US" altLang="en-US" sz="1600">
                <a:solidFill>
                  <a:srgbClr val="1F497D"/>
                </a:solidFill>
              </a:rPr>
              <a:t>to determine </a:t>
            </a:r>
          </a:p>
          <a:p>
            <a:pPr algn="ctr" defTabSz="609585">
              <a:spcBef>
                <a:spcPct val="0"/>
              </a:spcBef>
              <a:buClrTx/>
              <a:buSzTx/>
              <a:buNone/>
            </a:pPr>
            <a:r>
              <a:rPr lang="en-US" altLang="en-US" sz="1600">
                <a:solidFill>
                  <a:srgbClr val="1F497D"/>
                </a:solidFill>
              </a:rPr>
              <a:t>which line an address</a:t>
            </a:r>
          </a:p>
          <a:p>
            <a:pPr algn="ctr" defTabSz="609585">
              <a:spcBef>
                <a:spcPct val="0"/>
              </a:spcBef>
              <a:buClrTx/>
              <a:buSzTx/>
              <a:buNone/>
            </a:pPr>
            <a:r>
              <a:rPr lang="en-US" altLang="en-US" sz="1600">
                <a:solidFill>
                  <a:srgbClr val="1F497D"/>
                </a:solidFill>
              </a:rPr>
              <a:t>might be found in</a:t>
            </a:r>
          </a:p>
        </p:txBody>
      </p:sp>
      <p:sp>
        <p:nvSpPr>
          <p:cNvPr id="48134" name="Rectangle 13">
            <a:extLst>
              <a:ext uri="{FF2B5EF4-FFF2-40B4-BE49-F238E27FC236}">
                <a16:creationId xmlns:a16="http://schemas.microsoft.com/office/drawing/2014/main" id="{7F1C085C-C8AE-BF45-8D3F-F2853621628B}"/>
              </a:ext>
            </a:extLst>
          </p:cNvPr>
          <p:cNvSpPr>
            <a:spLocks noChangeArrowheads="1"/>
          </p:cNvSpPr>
          <p:nvPr>
            <p:custDataLst>
              <p:tags r:id="rId5"/>
            </p:custDataLst>
          </p:nvPr>
        </p:nvSpPr>
        <p:spPr bwMode="auto">
          <a:xfrm>
            <a:off x="6096000" y="4251367"/>
            <a:ext cx="4143764"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each word</a:t>
            </a:r>
          </a:p>
          <a:p>
            <a:pPr defTabSz="609585">
              <a:spcBef>
                <a:spcPct val="0"/>
              </a:spcBef>
              <a:buClrTx/>
              <a:buSzTx/>
              <a:buNone/>
            </a:pPr>
            <a:r>
              <a:rPr lang="en-US" altLang="en-US" sz="1600">
                <a:solidFill>
                  <a:srgbClr val="1F497D"/>
                </a:solidFill>
              </a:rPr>
              <a:t>in memory maps to exactly one cache location.</a:t>
            </a:r>
          </a:p>
        </p:txBody>
      </p:sp>
      <p:sp>
        <p:nvSpPr>
          <p:cNvPr id="48136" name="Rectangle 15">
            <a:extLst>
              <a:ext uri="{FF2B5EF4-FFF2-40B4-BE49-F238E27FC236}">
                <a16:creationId xmlns:a16="http://schemas.microsoft.com/office/drawing/2014/main" id="{2606BE65-1222-C240-9D53-C94DFF8EE938}"/>
              </a:ext>
            </a:extLst>
          </p:cNvPr>
          <p:cNvSpPr>
            <a:spLocks noChangeArrowheads="1"/>
          </p:cNvSpPr>
          <p:nvPr>
            <p:custDataLst>
              <p:tags r:id="rId6"/>
            </p:custDataLst>
          </p:nvPr>
        </p:nvSpPr>
        <p:spPr bwMode="auto">
          <a:xfrm>
            <a:off x="4572001" y="2574967"/>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48137" name="Line 16">
            <a:extLst>
              <a:ext uri="{FF2B5EF4-FFF2-40B4-BE49-F238E27FC236}">
                <a16:creationId xmlns:a16="http://schemas.microsoft.com/office/drawing/2014/main" id="{3E7106E1-1A83-D543-A1D7-46FDFB3119D8}"/>
              </a:ext>
            </a:extLst>
          </p:cNvPr>
          <p:cNvSpPr>
            <a:spLocks noChangeShapeType="1"/>
          </p:cNvSpPr>
          <p:nvPr>
            <p:custDataLst>
              <p:tags r:id="rId7"/>
            </p:custDataLst>
          </p:nvPr>
        </p:nvSpPr>
        <p:spPr bwMode="auto">
          <a:xfrm>
            <a:off x="5119687" y="3032167"/>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8" name="Line 17">
            <a:extLst>
              <a:ext uri="{FF2B5EF4-FFF2-40B4-BE49-F238E27FC236}">
                <a16:creationId xmlns:a16="http://schemas.microsoft.com/office/drawing/2014/main" id="{A63CA1CD-7C55-8A49-8B57-F3EF5FFEF1FE}"/>
              </a:ext>
            </a:extLst>
          </p:cNvPr>
          <p:cNvSpPr>
            <a:spLocks noChangeShapeType="1"/>
          </p:cNvSpPr>
          <p:nvPr>
            <p:custDataLst>
              <p:tags r:id="rId8"/>
            </p:custDataLst>
          </p:nvPr>
        </p:nvSpPr>
        <p:spPr bwMode="auto">
          <a:xfrm>
            <a:off x="5119687" y="3260767"/>
            <a:ext cx="1143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39" name="Rectangle 25">
            <a:extLst>
              <a:ext uri="{FF2B5EF4-FFF2-40B4-BE49-F238E27FC236}">
                <a16:creationId xmlns:a16="http://schemas.microsoft.com/office/drawing/2014/main" id="{46FA6CC7-9648-EF4E-B02A-E171D1BB0148}"/>
              </a:ext>
            </a:extLst>
          </p:cNvPr>
          <p:cNvSpPr>
            <a:spLocks noChangeArrowheads="1"/>
          </p:cNvSpPr>
          <p:nvPr>
            <p:custDataLst>
              <p:tags r:id="rId9"/>
            </p:custDataLst>
          </p:nvPr>
        </p:nvSpPr>
        <p:spPr bwMode="auto">
          <a:xfrm>
            <a:off x="6269038" y="2727367"/>
            <a:ext cx="2654300" cy="15176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48140" name="Line 26">
            <a:extLst>
              <a:ext uri="{FF2B5EF4-FFF2-40B4-BE49-F238E27FC236}">
                <a16:creationId xmlns:a16="http://schemas.microsoft.com/office/drawing/2014/main" id="{B117AFF2-D7AA-C943-9725-CDCC7FDBEDF5}"/>
              </a:ext>
            </a:extLst>
          </p:cNvPr>
          <p:cNvSpPr>
            <a:spLocks noChangeShapeType="1"/>
          </p:cNvSpPr>
          <p:nvPr>
            <p:custDataLst>
              <p:tags r:id="rId10"/>
            </p:custDataLst>
          </p:nvPr>
        </p:nvSpPr>
        <p:spPr bwMode="auto">
          <a:xfrm>
            <a:off x="6262687" y="3108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1" name="Line 27">
            <a:extLst>
              <a:ext uri="{FF2B5EF4-FFF2-40B4-BE49-F238E27FC236}">
                <a16:creationId xmlns:a16="http://schemas.microsoft.com/office/drawing/2014/main" id="{727B4E47-B20E-1641-B023-70A19693A135}"/>
              </a:ext>
            </a:extLst>
          </p:cNvPr>
          <p:cNvSpPr>
            <a:spLocks noChangeShapeType="1"/>
          </p:cNvSpPr>
          <p:nvPr>
            <p:custDataLst>
              <p:tags r:id="rId11"/>
            </p:custDataLst>
          </p:nvPr>
        </p:nvSpPr>
        <p:spPr bwMode="auto">
          <a:xfrm>
            <a:off x="6262687" y="3489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2" name="Line 28">
            <a:extLst>
              <a:ext uri="{FF2B5EF4-FFF2-40B4-BE49-F238E27FC236}">
                <a16:creationId xmlns:a16="http://schemas.microsoft.com/office/drawing/2014/main" id="{3F189367-D4E8-7442-9831-CD71BCF404A0}"/>
              </a:ext>
            </a:extLst>
          </p:cNvPr>
          <p:cNvSpPr>
            <a:spLocks noChangeShapeType="1"/>
          </p:cNvSpPr>
          <p:nvPr>
            <p:custDataLst>
              <p:tags r:id="rId12"/>
            </p:custDataLst>
          </p:nvPr>
        </p:nvSpPr>
        <p:spPr bwMode="auto">
          <a:xfrm>
            <a:off x="6262687" y="3870367"/>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3" name="Line 29">
            <a:extLst>
              <a:ext uri="{FF2B5EF4-FFF2-40B4-BE49-F238E27FC236}">
                <a16:creationId xmlns:a16="http://schemas.microsoft.com/office/drawing/2014/main" id="{3EBF20E6-032A-254B-A069-9BADED6308B6}"/>
              </a:ext>
            </a:extLst>
          </p:cNvPr>
          <p:cNvSpPr>
            <a:spLocks noChangeShapeType="1"/>
          </p:cNvSpPr>
          <p:nvPr>
            <p:custDataLst>
              <p:tags r:id="rId13"/>
            </p:custDataLst>
          </p:nvPr>
        </p:nvSpPr>
        <p:spPr bwMode="auto">
          <a:xfrm>
            <a:off x="7177087" y="2727367"/>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8144" name="Rectangle 30">
            <a:extLst>
              <a:ext uri="{FF2B5EF4-FFF2-40B4-BE49-F238E27FC236}">
                <a16:creationId xmlns:a16="http://schemas.microsoft.com/office/drawing/2014/main" id="{3A7DFC17-0489-DF45-A912-946D9366991D}"/>
              </a:ext>
            </a:extLst>
          </p:cNvPr>
          <p:cNvSpPr>
            <a:spLocks noChangeArrowheads="1"/>
          </p:cNvSpPr>
          <p:nvPr>
            <p:custDataLst>
              <p:tags r:id="rId14"/>
            </p:custDataLst>
          </p:nvPr>
        </p:nvSpPr>
        <p:spPr bwMode="auto">
          <a:xfrm>
            <a:off x="6400801" y="2422567"/>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48145" name="Rectangle 31">
            <a:extLst>
              <a:ext uri="{FF2B5EF4-FFF2-40B4-BE49-F238E27FC236}">
                <a16:creationId xmlns:a16="http://schemas.microsoft.com/office/drawing/2014/main" id="{03BEF4AD-C08C-A744-AC6B-79D6F44343C1}"/>
              </a:ext>
            </a:extLst>
          </p:cNvPr>
          <p:cNvSpPr>
            <a:spLocks noChangeArrowheads="1"/>
          </p:cNvSpPr>
          <p:nvPr>
            <p:custDataLst>
              <p:tags r:id="rId15"/>
            </p:custDataLst>
          </p:nvPr>
        </p:nvSpPr>
        <p:spPr bwMode="auto">
          <a:xfrm>
            <a:off x="7696200" y="2422567"/>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19" name="Rectangle 12">
            <a:extLst>
              <a:ext uri="{FF2B5EF4-FFF2-40B4-BE49-F238E27FC236}">
                <a16:creationId xmlns:a16="http://schemas.microsoft.com/office/drawing/2014/main" id="{E96EF918-F331-9E40-ABA1-828E8364436E}"/>
              </a:ext>
            </a:extLst>
          </p:cNvPr>
          <p:cNvSpPr>
            <a:spLocks noChangeArrowheads="1"/>
          </p:cNvSpPr>
          <p:nvPr>
            <p:custDataLst>
              <p:tags r:id="rId16"/>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a:t>
            </a:r>
            <a:r>
              <a:rPr lang="en-US" altLang="en-US" sz="1600" dirty="0">
                <a:solidFill>
                  <a:srgbClr val="FF0000"/>
                </a:solidFill>
                <a:latin typeface="Consolas" panose="020B0609020204030204" pitchFamily="49" charset="0"/>
                <a:cs typeface="Consolas" panose="020B0609020204030204" pitchFamily="49" charset="0"/>
              </a:rPr>
              <a:t>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a:t>
            </a:r>
            <a:r>
              <a:rPr lang="en-US" altLang="en-US" sz="1600" dirty="0">
                <a:solidFill>
                  <a:srgbClr val="FF0000"/>
                </a:solidFill>
                <a:latin typeface="Consolas" panose="020B0609020204030204" pitchFamily="49" charset="0"/>
                <a:cs typeface="Consolas" panose="020B0609020204030204" pitchFamily="49" charset="0"/>
              </a:rPr>
              <a:t>11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a:t>
            </a:r>
            <a:r>
              <a:rPr lang="en-US" altLang="en-US" sz="1600" dirty="0">
                <a:solidFill>
                  <a:srgbClr val="FF0000"/>
                </a:solidFill>
                <a:latin typeface="Consolas" panose="020B0609020204030204" pitchFamily="49" charset="0"/>
                <a:cs typeface="Consolas" panose="020B0609020204030204" pitchFamily="49" charset="0"/>
              </a:rPr>
              <a:t>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a:t>
            </a:r>
            <a:r>
              <a:rPr lang="en-US" altLang="en-US" sz="1600" dirty="0">
                <a:solidFill>
                  <a:srgbClr val="FF0000"/>
                </a:solidFill>
                <a:latin typeface="Consolas" panose="020B0609020204030204" pitchFamily="49" charset="0"/>
                <a:cs typeface="Consolas" panose="020B0609020204030204" pitchFamily="49" charset="0"/>
              </a:rPr>
              <a:t>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a:t>
            </a:r>
            <a:r>
              <a:rPr lang="en-US" altLang="en-US" sz="1600" dirty="0">
                <a:solidFill>
                  <a:srgbClr val="FF0000"/>
                </a:solidFill>
                <a:latin typeface="Consolas" panose="020B0609020204030204" pitchFamily="49" charset="0"/>
                <a:cs typeface="Consolas" panose="020B0609020204030204" pitchFamily="49" charset="0"/>
              </a:rPr>
              <a:t>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a:t>
            </a:r>
            <a:r>
              <a:rPr lang="en-US" altLang="en-US" sz="1600" dirty="0">
                <a:solidFill>
                  <a:srgbClr val="FF0000"/>
                </a:solidFill>
                <a:latin typeface="Consolas" panose="020B0609020204030204" pitchFamily="49" charset="0"/>
                <a:cs typeface="Consolas" panose="020B0609020204030204" pitchFamily="49" charset="0"/>
              </a:rPr>
              <a:t>11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a:t>
            </a:r>
            <a:r>
              <a:rPr lang="en-US" altLang="en-US" sz="1600" dirty="0">
                <a:solidFill>
                  <a:srgbClr val="FF0000"/>
                </a:solidFill>
                <a:latin typeface="Consolas" panose="020B0609020204030204" pitchFamily="49" charset="0"/>
                <a:cs typeface="Consolas" panose="020B0609020204030204" pitchFamily="49" charset="0"/>
              </a:rPr>
              <a:t>10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a:t>
            </a:r>
            <a:r>
              <a:rPr lang="en-US" altLang="en-US" sz="1600" dirty="0">
                <a:solidFill>
                  <a:srgbClr val="FF0000"/>
                </a:solidFill>
                <a:latin typeface="Consolas" panose="020B0609020204030204" pitchFamily="49" charset="0"/>
                <a:cs typeface="Consolas" panose="020B0609020204030204" pitchFamily="49" charset="0"/>
              </a:rPr>
              <a:t>01</a:t>
            </a:r>
            <a:r>
              <a:rPr lang="en-US" altLang="en-US" sz="1600" dirty="0">
                <a:solidFill>
                  <a:prstClr val="white">
                    <a:lumMod val="50000"/>
                  </a:prstClr>
                </a:solidFill>
                <a:latin typeface="Consolas" panose="020B0609020204030204" pitchFamily="49" charset="0"/>
                <a:cs typeface="Consolas" panose="020B0609020204030204" pitchFamily="49" charset="0"/>
              </a:rPr>
              <a:t>00</a:t>
            </a:r>
          </a:p>
        </p:txBody>
      </p:sp>
    </p:spTree>
    <p:extLst>
      <p:ext uri="{BB962C8B-B14F-4D97-AF65-F5344CB8AC3E}">
        <p14:creationId xmlns:p14="http://schemas.microsoft.com/office/powerpoint/2010/main" val="114996037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9688799-B070-154B-8998-CA3A8AAB95BC}"/>
              </a:ext>
            </a:extLst>
          </p:cNvPr>
          <p:cNvSpPr>
            <a:spLocks noGrp="1" noChangeArrowheads="1"/>
          </p:cNvSpPr>
          <p:nvPr>
            <p:ph type="title"/>
            <p:custDataLst>
              <p:tags r:id="rId1"/>
            </p:custDataLst>
          </p:nvPr>
        </p:nvSpPr>
        <p:spPr>
          <a:noFill/>
        </p:spPr>
        <p:txBody>
          <a:bodyPr/>
          <a:lstStyle/>
          <a:p>
            <a:r>
              <a:rPr lang="en-US" altLang="en-US"/>
              <a:t>A set-associative cache</a:t>
            </a:r>
          </a:p>
        </p:txBody>
      </p:sp>
      <p:sp>
        <p:nvSpPr>
          <p:cNvPr id="50179" name="Rectangle 3">
            <a:extLst>
              <a:ext uri="{FF2B5EF4-FFF2-40B4-BE49-F238E27FC236}">
                <a16:creationId xmlns:a16="http://schemas.microsoft.com/office/drawing/2014/main" id="{2FCF3E08-F456-3943-950A-FE4F4A416B25}"/>
              </a:ext>
            </a:extLst>
          </p:cNvPr>
          <p:cNvSpPr>
            <a:spLocks noGrp="1" noChangeArrowheads="1"/>
          </p:cNvSpPr>
          <p:nvPr>
            <p:ph type="body" idx="1"/>
            <p:custDataLst>
              <p:tags r:id="rId2"/>
            </p:custDataLst>
          </p:nvPr>
        </p:nvSpPr>
        <p:spPr>
          <a:xfrm>
            <a:off x="609600" y="5365667"/>
            <a:ext cx="10972800" cy="1035133"/>
          </a:xfrm>
          <a:noFill/>
        </p:spPr>
        <p:txBody>
          <a:bodyPr>
            <a:normAutofit/>
          </a:bodyPr>
          <a:lstStyle/>
          <a:p>
            <a:pPr>
              <a:lnSpc>
                <a:spcPct val="90000"/>
              </a:lnSpc>
            </a:pPr>
            <a:r>
              <a:rPr lang="en-US" altLang="en-US" sz="2133" dirty="0"/>
              <a:t>A cache that can put a line of data in exactly </a:t>
            </a:r>
            <a:r>
              <a:rPr lang="en-US" altLang="en-US" sz="2133" i="1" dirty="0"/>
              <a:t>n</a:t>
            </a:r>
            <a:r>
              <a:rPr lang="en-US" altLang="en-US" sz="2133" dirty="0"/>
              <a:t> places is called </a:t>
            </a:r>
            <a:r>
              <a:rPr lang="en-US" altLang="en-US" sz="2133" i="1" dirty="0">
                <a:solidFill>
                  <a:srgbClr val="FF0000"/>
                </a:solidFill>
              </a:rPr>
              <a:t>n-way ______________________</a:t>
            </a:r>
            <a:r>
              <a:rPr lang="en-US" altLang="en-US" sz="2133" i="1" dirty="0"/>
              <a:t>.</a:t>
            </a:r>
          </a:p>
          <a:p>
            <a:pPr>
              <a:lnSpc>
                <a:spcPct val="90000"/>
              </a:lnSpc>
            </a:pPr>
            <a:r>
              <a:rPr lang="en-US" altLang="en-US" sz="2133" dirty="0"/>
              <a:t>The cache lines/blocks that share the same index are a cache </a:t>
            </a:r>
            <a:r>
              <a:rPr lang="en-US" altLang="en-US" sz="2133" i="1" dirty="0">
                <a:solidFill>
                  <a:srgbClr val="FF0000"/>
                </a:solidFill>
              </a:rPr>
              <a:t>____________</a:t>
            </a:r>
            <a:r>
              <a:rPr lang="en-US" altLang="en-US" sz="2133" dirty="0"/>
              <a:t>.</a:t>
            </a:r>
          </a:p>
        </p:txBody>
      </p:sp>
      <p:sp>
        <p:nvSpPr>
          <p:cNvPr id="50180" name="Rectangle 4">
            <a:extLst>
              <a:ext uri="{FF2B5EF4-FFF2-40B4-BE49-F238E27FC236}">
                <a16:creationId xmlns:a16="http://schemas.microsoft.com/office/drawing/2014/main" id="{4844CE5E-46C5-4A48-958A-0DE8DD0A3A65}"/>
              </a:ext>
            </a:extLst>
          </p:cNvPr>
          <p:cNvSpPr>
            <a:spLocks noChangeArrowheads="1"/>
          </p:cNvSpPr>
          <p:nvPr>
            <p:custDataLst>
              <p:tags r:id="rId3"/>
            </p:custDataLst>
          </p:nvPr>
        </p:nvSpPr>
        <p:spPr bwMode="auto">
          <a:xfrm>
            <a:off x="5264151" y="2585781"/>
            <a:ext cx="2654300" cy="6032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0181" name="Line 5">
            <a:extLst>
              <a:ext uri="{FF2B5EF4-FFF2-40B4-BE49-F238E27FC236}">
                <a16:creationId xmlns:a16="http://schemas.microsoft.com/office/drawing/2014/main" id="{CBBF6A8E-A6B5-B341-9F7C-848C9B80096D}"/>
              </a:ext>
            </a:extLst>
          </p:cNvPr>
          <p:cNvSpPr>
            <a:spLocks noChangeShapeType="1"/>
          </p:cNvSpPr>
          <p:nvPr>
            <p:custDataLst>
              <p:tags r:id="rId4"/>
            </p:custDataLst>
          </p:nvPr>
        </p:nvSpPr>
        <p:spPr bwMode="auto">
          <a:xfrm>
            <a:off x="5257800" y="2884232"/>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2" name="Line 6">
            <a:extLst>
              <a:ext uri="{FF2B5EF4-FFF2-40B4-BE49-F238E27FC236}">
                <a16:creationId xmlns:a16="http://schemas.microsoft.com/office/drawing/2014/main" id="{4D2B2629-CA33-FD41-AE4D-06345D3540D1}"/>
              </a:ext>
            </a:extLst>
          </p:cNvPr>
          <p:cNvSpPr>
            <a:spLocks noChangeShapeType="1"/>
          </p:cNvSpPr>
          <p:nvPr>
            <p:custDataLst>
              <p:tags r:id="rId5"/>
            </p:custDataLst>
          </p:nvPr>
        </p:nvSpPr>
        <p:spPr bwMode="auto">
          <a:xfrm>
            <a:off x="6172200" y="2579432"/>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3" name="Rectangle 7">
            <a:extLst>
              <a:ext uri="{FF2B5EF4-FFF2-40B4-BE49-F238E27FC236}">
                <a16:creationId xmlns:a16="http://schemas.microsoft.com/office/drawing/2014/main" id="{30E01E65-9E8B-E547-9978-1D7B3377DCDE}"/>
              </a:ext>
            </a:extLst>
          </p:cNvPr>
          <p:cNvSpPr>
            <a:spLocks noChangeArrowheads="1"/>
          </p:cNvSpPr>
          <p:nvPr>
            <p:custDataLst>
              <p:tags r:id="rId6"/>
            </p:custDataLst>
          </p:nvPr>
        </p:nvSpPr>
        <p:spPr bwMode="auto">
          <a:xfrm>
            <a:off x="5395914" y="2274632"/>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0184" name="Rectangle 8">
            <a:extLst>
              <a:ext uri="{FF2B5EF4-FFF2-40B4-BE49-F238E27FC236}">
                <a16:creationId xmlns:a16="http://schemas.microsoft.com/office/drawing/2014/main" id="{244502AB-C31D-F74B-906A-003FDF4F5F6B}"/>
              </a:ext>
            </a:extLst>
          </p:cNvPr>
          <p:cNvSpPr>
            <a:spLocks noChangeArrowheads="1"/>
          </p:cNvSpPr>
          <p:nvPr>
            <p:custDataLst>
              <p:tags r:id="rId7"/>
            </p:custDataLst>
          </p:nvPr>
        </p:nvSpPr>
        <p:spPr bwMode="auto">
          <a:xfrm>
            <a:off x="6691314" y="2274632"/>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50185" name="Rectangle 9">
            <a:extLst>
              <a:ext uri="{FF2B5EF4-FFF2-40B4-BE49-F238E27FC236}">
                <a16:creationId xmlns:a16="http://schemas.microsoft.com/office/drawing/2014/main" id="{F84F5AA6-AF55-EF4E-B4F8-1B169A70D45B}"/>
              </a:ext>
            </a:extLst>
          </p:cNvPr>
          <p:cNvSpPr>
            <a:spLocks noChangeArrowheads="1"/>
          </p:cNvSpPr>
          <p:nvPr>
            <p:custDataLst>
              <p:tags r:id="rId8"/>
            </p:custDataLst>
          </p:nvPr>
        </p:nvSpPr>
        <p:spPr bwMode="auto">
          <a:xfrm>
            <a:off x="5791201" y="3570032"/>
            <a:ext cx="4143764"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each word</a:t>
            </a:r>
          </a:p>
          <a:p>
            <a:pPr defTabSz="609585">
              <a:spcBef>
                <a:spcPct val="0"/>
              </a:spcBef>
              <a:buClrTx/>
              <a:buSzTx/>
              <a:buNone/>
            </a:pPr>
            <a:r>
              <a:rPr lang="en-US" altLang="en-US" sz="1600">
                <a:solidFill>
                  <a:srgbClr val="1F497D"/>
                </a:solidFill>
              </a:rPr>
              <a:t>in memory maps to one of a set of </a:t>
            </a:r>
            <a:r>
              <a:rPr lang="en-US" altLang="en-US" sz="1600" i="1">
                <a:solidFill>
                  <a:srgbClr val="1F497D"/>
                </a:solidFill>
              </a:rPr>
              <a:t>n</a:t>
            </a:r>
            <a:r>
              <a:rPr lang="en-US" altLang="en-US" sz="1600">
                <a:solidFill>
                  <a:srgbClr val="1F497D"/>
                </a:solidFill>
              </a:rPr>
              <a:t> cache lines</a:t>
            </a:r>
          </a:p>
        </p:txBody>
      </p:sp>
      <p:sp>
        <p:nvSpPr>
          <p:cNvPr id="50187" name="Rectangle 11">
            <a:extLst>
              <a:ext uri="{FF2B5EF4-FFF2-40B4-BE49-F238E27FC236}">
                <a16:creationId xmlns:a16="http://schemas.microsoft.com/office/drawing/2014/main" id="{C5C128FC-5AE4-F846-AC8D-07AA470402AB}"/>
              </a:ext>
            </a:extLst>
          </p:cNvPr>
          <p:cNvSpPr>
            <a:spLocks noChangeArrowheads="1"/>
          </p:cNvSpPr>
          <p:nvPr>
            <p:custDataLst>
              <p:tags r:id="rId9"/>
            </p:custDataLst>
          </p:nvPr>
        </p:nvSpPr>
        <p:spPr bwMode="auto">
          <a:xfrm>
            <a:off x="4329114" y="2122232"/>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50188" name="Line 12">
            <a:extLst>
              <a:ext uri="{FF2B5EF4-FFF2-40B4-BE49-F238E27FC236}">
                <a16:creationId xmlns:a16="http://schemas.microsoft.com/office/drawing/2014/main" id="{13C8E8D2-0796-8748-839A-0D5452A22431}"/>
              </a:ext>
            </a:extLst>
          </p:cNvPr>
          <p:cNvSpPr>
            <a:spLocks noChangeShapeType="1"/>
          </p:cNvSpPr>
          <p:nvPr>
            <p:custDataLst>
              <p:tags r:id="rId10"/>
            </p:custDataLst>
          </p:nvPr>
        </p:nvSpPr>
        <p:spPr bwMode="auto">
          <a:xfrm>
            <a:off x="4876800" y="2579432"/>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9" name="Line 13">
            <a:extLst>
              <a:ext uri="{FF2B5EF4-FFF2-40B4-BE49-F238E27FC236}">
                <a16:creationId xmlns:a16="http://schemas.microsoft.com/office/drawing/2014/main" id="{316F144C-B061-A247-A8A1-E45EC43491F5}"/>
              </a:ext>
            </a:extLst>
          </p:cNvPr>
          <p:cNvSpPr>
            <a:spLocks noChangeShapeType="1"/>
          </p:cNvSpPr>
          <p:nvPr>
            <p:custDataLst>
              <p:tags r:id="rId11"/>
            </p:custDataLst>
          </p:nvPr>
        </p:nvSpPr>
        <p:spPr bwMode="auto">
          <a:xfrm>
            <a:off x="4876800" y="3036632"/>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0" name="Rectangle 14">
            <a:extLst>
              <a:ext uri="{FF2B5EF4-FFF2-40B4-BE49-F238E27FC236}">
                <a16:creationId xmlns:a16="http://schemas.microsoft.com/office/drawing/2014/main" id="{7B713FC1-857A-9F43-B9F3-FA779DE1EF33}"/>
              </a:ext>
            </a:extLst>
          </p:cNvPr>
          <p:cNvSpPr>
            <a:spLocks noChangeArrowheads="1"/>
          </p:cNvSpPr>
          <p:nvPr>
            <p:custDataLst>
              <p:tags r:id="rId12"/>
            </p:custDataLst>
          </p:nvPr>
        </p:nvSpPr>
        <p:spPr bwMode="auto">
          <a:xfrm>
            <a:off x="7924800" y="2585781"/>
            <a:ext cx="2660651" cy="6032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0191" name="Line 15">
            <a:extLst>
              <a:ext uri="{FF2B5EF4-FFF2-40B4-BE49-F238E27FC236}">
                <a16:creationId xmlns:a16="http://schemas.microsoft.com/office/drawing/2014/main" id="{401D0F1E-4B9C-DE4D-AE6B-752885A68BEA}"/>
              </a:ext>
            </a:extLst>
          </p:cNvPr>
          <p:cNvSpPr>
            <a:spLocks noChangeShapeType="1"/>
          </p:cNvSpPr>
          <p:nvPr>
            <p:custDataLst>
              <p:tags r:id="rId13"/>
            </p:custDataLst>
          </p:nvPr>
        </p:nvSpPr>
        <p:spPr bwMode="auto">
          <a:xfrm>
            <a:off x="7924800" y="2884232"/>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2" name="Line 16">
            <a:extLst>
              <a:ext uri="{FF2B5EF4-FFF2-40B4-BE49-F238E27FC236}">
                <a16:creationId xmlns:a16="http://schemas.microsoft.com/office/drawing/2014/main" id="{1E67BDC7-A78B-3E44-A67B-87B09F7D0BB3}"/>
              </a:ext>
            </a:extLst>
          </p:cNvPr>
          <p:cNvSpPr>
            <a:spLocks noChangeShapeType="1"/>
          </p:cNvSpPr>
          <p:nvPr>
            <p:custDataLst>
              <p:tags r:id="rId14"/>
            </p:custDataLst>
          </p:nvPr>
        </p:nvSpPr>
        <p:spPr bwMode="auto">
          <a:xfrm>
            <a:off x="8839200" y="2579432"/>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3" name="Rectangle 17">
            <a:extLst>
              <a:ext uri="{FF2B5EF4-FFF2-40B4-BE49-F238E27FC236}">
                <a16:creationId xmlns:a16="http://schemas.microsoft.com/office/drawing/2014/main" id="{14E96613-F61D-EE46-BA84-77F20AA34C14}"/>
              </a:ext>
            </a:extLst>
          </p:cNvPr>
          <p:cNvSpPr>
            <a:spLocks noChangeArrowheads="1"/>
          </p:cNvSpPr>
          <p:nvPr>
            <p:custDataLst>
              <p:tags r:id="rId15"/>
            </p:custDataLst>
          </p:nvPr>
        </p:nvSpPr>
        <p:spPr bwMode="auto">
          <a:xfrm>
            <a:off x="8062914" y="2274632"/>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0194" name="Rectangle 18">
            <a:extLst>
              <a:ext uri="{FF2B5EF4-FFF2-40B4-BE49-F238E27FC236}">
                <a16:creationId xmlns:a16="http://schemas.microsoft.com/office/drawing/2014/main" id="{17E66480-BC11-AF47-A08F-3E1E3C78F2C1}"/>
              </a:ext>
            </a:extLst>
          </p:cNvPr>
          <p:cNvSpPr>
            <a:spLocks noChangeArrowheads="1"/>
          </p:cNvSpPr>
          <p:nvPr>
            <p:custDataLst>
              <p:tags r:id="rId16"/>
            </p:custDataLst>
          </p:nvPr>
        </p:nvSpPr>
        <p:spPr bwMode="auto">
          <a:xfrm>
            <a:off x="9358314" y="2274632"/>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19" name="Rectangle 12">
            <a:extLst>
              <a:ext uri="{FF2B5EF4-FFF2-40B4-BE49-F238E27FC236}">
                <a16:creationId xmlns:a16="http://schemas.microsoft.com/office/drawing/2014/main" id="{AE28B8CA-4C77-A64F-9402-FB3E974A2E25}"/>
              </a:ext>
            </a:extLst>
          </p:cNvPr>
          <p:cNvSpPr>
            <a:spLocks noChangeArrowheads="1"/>
          </p:cNvSpPr>
          <p:nvPr>
            <p:custDataLst>
              <p:tags r:id="rId17"/>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p:txBody>
      </p:sp>
    </p:spTree>
    <p:extLst>
      <p:ext uri="{BB962C8B-B14F-4D97-AF65-F5344CB8AC3E}">
        <p14:creationId xmlns:p14="http://schemas.microsoft.com/office/powerpoint/2010/main" val="28433120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AD7D-57A7-4CFD-99BC-F049FA571616}"/>
              </a:ext>
            </a:extLst>
          </p:cNvPr>
          <p:cNvSpPr>
            <a:spLocks noGrp="1"/>
          </p:cNvSpPr>
          <p:nvPr>
            <p:ph type="title"/>
          </p:nvPr>
        </p:nvSpPr>
        <p:spPr/>
        <p:txBody>
          <a:bodyPr/>
          <a:lstStyle/>
          <a:p>
            <a:r>
              <a:rPr lang="en-US"/>
              <a:t>Logistics</a:t>
            </a:r>
            <a:endParaRPr lang="en-US" dirty="0"/>
          </a:p>
        </p:txBody>
      </p:sp>
      <p:sp>
        <p:nvSpPr>
          <p:cNvPr id="3" name="Content Placeholder 2">
            <a:extLst>
              <a:ext uri="{FF2B5EF4-FFF2-40B4-BE49-F238E27FC236}">
                <a16:creationId xmlns:a16="http://schemas.microsoft.com/office/drawing/2014/main" id="{454CF1D0-8090-47BC-8190-DF7C81FCD869}"/>
              </a:ext>
            </a:extLst>
          </p:cNvPr>
          <p:cNvSpPr>
            <a:spLocks noGrp="1"/>
          </p:cNvSpPr>
          <p:nvPr>
            <p:ph idx="1"/>
          </p:nvPr>
        </p:nvSpPr>
        <p:spPr/>
        <p:txBody>
          <a:bodyPr/>
          <a:lstStyle/>
          <a:p>
            <a:r>
              <a:rPr lang="en-US" dirty="0"/>
              <a:t>Assignment 2 due tomorrow</a:t>
            </a:r>
          </a:p>
          <a:p>
            <a:r>
              <a:rPr lang="en-US" dirty="0"/>
              <a:t>Assignment 3 released</a:t>
            </a:r>
          </a:p>
          <a:p>
            <a:pPr lvl="1"/>
            <a:r>
              <a:rPr lang="en-US" dirty="0"/>
              <a:t>Generally: First bit of assignment is lab portion, the rest is take-home</a:t>
            </a:r>
          </a:p>
          <a:p>
            <a:pPr lvl="1"/>
            <a:r>
              <a:rPr lang="en-US" dirty="0"/>
              <a:t>Finish the lab first if needed</a:t>
            </a:r>
          </a:p>
          <a:p>
            <a:pPr lvl="1"/>
            <a:endParaRPr lang="en-US" dirty="0"/>
          </a:p>
          <a:p>
            <a:r>
              <a:rPr lang="en-US" dirty="0"/>
              <a:t>Late policy?</a:t>
            </a:r>
          </a:p>
          <a:p>
            <a:pPr lvl="1"/>
            <a:r>
              <a:rPr lang="en-US" dirty="0"/>
              <a:t>1 week: 10% off</a:t>
            </a:r>
          </a:p>
          <a:p>
            <a:pPr lvl="1"/>
            <a:r>
              <a:rPr lang="en-US" dirty="0"/>
              <a:t>2 weeks: Last chance, 30% off</a:t>
            </a:r>
          </a:p>
          <a:p>
            <a:pPr lvl="1"/>
            <a:r>
              <a:rPr lang="en-US" i="1" dirty="0"/>
              <a:t>Email with any exceptional circumstances, we’ll work it out</a:t>
            </a:r>
            <a:endParaRPr lang="en-US" dirty="0"/>
          </a:p>
        </p:txBody>
      </p:sp>
      <p:sp>
        <p:nvSpPr>
          <p:cNvPr id="29" name="Footer Placeholder 28">
            <a:extLst>
              <a:ext uri="{FF2B5EF4-FFF2-40B4-BE49-F238E27FC236}">
                <a16:creationId xmlns:a16="http://schemas.microsoft.com/office/drawing/2014/main" id="{7E766BF4-A9DF-9E47-A209-87F5E5149A0F}"/>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9555935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9688799-B070-154B-8998-CA3A8AAB95BC}"/>
              </a:ext>
            </a:extLst>
          </p:cNvPr>
          <p:cNvSpPr>
            <a:spLocks noGrp="1" noChangeArrowheads="1"/>
          </p:cNvSpPr>
          <p:nvPr>
            <p:ph type="title"/>
            <p:custDataLst>
              <p:tags r:id="rId1"/>
            </p:custDataLst>
          </p:nvPr>
        </p:nvSpPr>
        <p:spPr>
          <a:noFill/>
        </p:spPr>
        <p:txBody>
          <a:bodyPr/>
          <a:lstStyle/>
          <a:p>
            <a:r>
              <a:rPr lang="en-US" altLang="en-US"/>
              <a:t>A set-associative cache</a:t>
            </a:r>
          </a:p>
        </p:txBody>
      </p:sp>
      <p:sp>
        <p:nvSpPr>
          <p:cNvPr id="50179" name="Rectangle 3">
            <a:extLst>
              <a:ext uri="{FF2B5EF4-FFF2-40B4-BE49-F238E27FC236}">
                <a16:creationId xmlns:a16="http://schemas.microsoft.com/office/drawing/2014/main" id="{2FCF3E08-F456-3943-950A-FE4F4A416B25}"/>
              </a:ext>
            </a:extLst>
          </p:cNvPr>
          <p:cNvSpPr>
            <a:spLocks noGrp="1" noChangeArrowheads="1"/>
          </p:cNvSpPr>
          <p:nvPr>
            <p:ph type="body" idx="1"/>
            <p:custDataLst>
              <p:tags r:id="rId2"/>
            </p:custDataLst>
          </p:nvPr>
        </p:nvSpPr>
        <p:spPr>
          <a:xfrm>
            <a:off x="609600" y="5365667"/>
            <a:ext cx="10972800" cy="1035133"/>
          </a:xfrm>
          <a:noFill/>
        </p:spPr>
        <p:txBody>
          <a:bodyPr>
            <a:normAutofit/>
          </a:bodyPr>
          <a:lstStyle/>
          <a:p>
            <a:pPr>
              <a:lnSpc>
                <a:spcPct val="90000"/>
              </a:lnSpc>
            </a:pPr>
            <a:r>
              <a:rPr lang="en-US" altLang="en-US" sz="2133" dirty="0"/>
              <a:t>A cache that can put a line of data in exactly </a:t>
            </a:r>
            <a:r>
              <a:rPr lang="en-US" altLang="en-US" sz="2133" i="1" dirty="0"/>
              <a:t>n</a:t>
            </a:r>
            <a:r>
              <a:rPr lang="en-US" altLang="en-US" sz="2133" dirty="0"/>
              <a:t> places is called </a:t>
            </a:r>
            <a:r>
              <a:rPr lang="en-US" altLang="en-US" sz="2133" b="1" i="1" dirty="0"/>
              <a:t>n-way set-associative</a:t>
            </a:r>
            <a:r>
              <a:rPr lang="en-US" altLang="en-US" sz="2133" i="1" dirty="0"/>
              <a:t>.</a:t>
            </a:r>
          </a:p>
          <a:p>
            <a:pPr>
              <a:lnSpc>
                <a:spcPct val="90000"/>
              </a:lnSpc>
            </a:pPr>
            <a:r>
              <a:rPr lang="en-US" altLang="en-US" sz="2133" dirty="0"/>
              <a:t>The cache lines/blocks that share the same index are a cache </a:t>
            </a:r>
            <a:r>
              <a:rPr lang="en-US" altLang="en-US" sz="2133" b="1" dirty="0"/>
              <a:t>set</a:t>
            </a:r>
            <a:r>
              <a:rPr lang="en-US" altLang="en-US" sz="2133" dirty="0"/>
              <a:t>.</a:t>
            </a:r>
          </a:p>
        </p:txBody>
      </p:sp>
      <p:sp>
        <p:nvSpPr>
          <p:cNvPr id="50180" name="Rectangle 4">
            <a:extLst>
              <a:ext uri="{FF2B5EF4-FFF2-40B4-BE49-F238E27FC236}">
                <a16:creationId xmlns:a16="http://schemas.microsoft.com/office/drawing/2014/main" id="{4844CE5E-46C5-4A48-958A-0DE8DD0A3A65}"/>
              </a:ext>
            </a:extLst>
          </p:cNvPr>
          <p:cNvSpPr>
            <a:spLocks noChangeArrowheads="1"/>
          </p:cNvSpPr>
          <p:nvPr>
            <p:custDataLst>
              <p:tags r:id="rId3"/>
            </p:custDataLst>
          </p:nvPr>
        </p:nvSpPr>
        <p:spPr bwMode="auto">
          <a:xfrm>
            <a:off x="5264151" y="2585781"/>
            <a:ext cx="2654300" cy="6032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0181" name="Line 5">
            <a:extLst>
              <a:ext uri="{FF2B5EF4-FFF2-40B4-BE49-F238E27FC236}">
                <a16:creationId xmlns:a16="http://schemas.microsoft.com/office/drawing/2014/main" id="{CBBF6A8E-A6B5-B341-9F7C-848C9B80096D}"/>
              </a:ext>
            </a:extLst>
          </p:cNvPr>
          <p:cNvSpPr>
            <a:spLocks noChangeShapeType="1"/>
          </p:cNvSpPr>
          <p:nvPr>
            <p:custDataLst>
              <p:tags r:id="rId4"/>
            </p:custDataLst>
          </p:nvPr>
        </p:nvSpPr>
        <p:spPr bwMode="auto">
          <a:xfrm>
            <a:off x="5257800" y="2884232"/>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2" name="Line 6">
            <a:extLst>
              <a:ext uri="{FF2B5EF4-FFF2-40B4-BE49-F238E27FC236}">
                <a16:creationId xmlns:a16="http://schemas.microsoft.com/office/drawing/2014/main" id="{4D2B2629-CA33-FD41-AE4D-06345D3540D1}"/>
              </a:ext>
            </a:extLst>
          </p:cNvPr>
          <p:cNvSpPr>
            <a:spLocks noChangeShapeType="1"/>
          </p:cNvSpPr>
          <p:nvPr>
            <p:custDataLst>
              <p:tags r:id="rId5"/>
            </p:custDataLst>
          </p:nvPr>
        </p:nvSpPr>
        <p:spPr bwMode="auto">
          <a:xfrm>
            <a:off x="6172200" y="2579432"/>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3" name="Rectangle 7">
            <a:extLst>
              <a:ext uri="{FF2B5EF4-FFF2-40B4-BE49-F238E27FC236}">
                <a16:creationId xmlns:a16="http://schemas.microsoft.com/office/drawing/2014/main" id="{30E01E65-9E8B-E547-9978-1D7B3377DCDE}"/>
              </a:ext>
            </a:extLst>
          </p:cNvPr>
          <p:cNvSpPr>
            <a:spLocks noChangeArrowheads="1"/>
          </p:cNvSpPr>
          <p:nvPr>
            <p:custDataLst>
              <p:tags r:id="rId6"/>
            </p:custDataLst>
          </p:nvPr>
        </p:nvSpPr>
        <p:spPr bwMode="auto">
          <a:xfrm>
            <a:off x="5395914" y="2274632"/>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0184" name="Rectangle 8">
            <a:extLst>
              <a:ext uri="{FF2B5EF4-FFF2-40B4-BE49-F238E27FC236}">
                <a16:creationId xmlns:a16="http://schemas.microsoft.com/office/drawing/2014/main" id="{244502AB-C31D-F74B-906A-003FDF4F5F6B}"/>
              </a:ext>
            </a:extLst>
          </p:cNvPr>
          <p:cNvSpPr>
            <a:spLocks noChangeArrowheads="1"/>
          </p:cNvSpPr>
          <p:nvPr>
            <p:custDataLst>
              <p:tags r:id="rId7"/>
            </p:custDataLst>
          </p:nvPr>
        </p:nvSpPr>
        <p:spPr bwMode="auto">
          <a:xfrm>
            <a:off x="6691314" y="2274632"/>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50185" name="Rectangle 9">
            <a:extLst>
              <a:ext uri="{FF2B5EF4-FFF2-40B4-BE49-F238E27FC236}">
                <a16:creationId xmlns:a16="http://schemas.microsoft.com/office/drawing/2014/main" id="{F84F5AA6-AF55-EF4E-B4F8-1B169A70D45B}"/>
              </a:ext>
            </a:extLst>
          </p:cNvPr>
          <p:cNvSpPr>
            <a:spLocks noChangeArrowheads="1"/>
          </p:cNvSpPr>
          <p:nvPr>
            <p:custDataLst>
              <p:tags r:id="rId8"/>
            </p:custDataLst>
          </p:nvPr>
        </p:nvSpPr>
        <p:spPr bwMode="auto">
          <a:xfrm>
            <a:off x="5791201" y="3570032"/>
            <a:ext cx="4143764"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one word, each word</a:t>
            </a:r>
          </a:p>
          <a:p>
            <a:pPr defTabSz="609585">
              <a:spcBef>
                <a:spcPct val="0"/>
              </a:spcBef>
              <a:buClrTx/>
              <a:buSzTx/>
              <a:buNone/>
            </a:pPr>
            <a:r>
              <a:rPr lang="en-US" altLang="en-US" sz="1600">
                <a:solidFill>
                  <a:srgbClr val="1F497D"/>
                </a:solidFill>
              </a:rPr>
              <a:t>in memory maps to one of a set of </a:t>
            </a:r>
            <a:r>
              <a:rPr lang="en-US" altLang="en-US" sz="1600" i="1">
                <a:solidFill>
                  <a:srgbClr val="1F497D"/>
                </a:solidFill>
              </a:rPr>
              <a:t>n</a:t>
            </a:r>
            <a:r>
              <a:rPr lang="en-US" altLang="en-US" sz="1600">
                <a:solidFill>
                  <a:srgbClr val="1F497D"/>
                </a:solidFill>
              </a:rPr>
              <a:t> cache lines</a:t>
            </a:r>
          </a:p>
        </p:txBody>
      </p:sp>
      <p:sp>
        <p:nvSpPr>
          <p:cNvPr id="50187" name="Rectangle 11">
            <a:extLst>
              <a:ext uri="{FF2B5EF4-FFF2-40B4-BE49-F238E27FC236}">
                <a16:creationId xmlns:a16="http://schemas.microsoft.com/office/drawing/2014/main" id="{C5C128FC-5AE4-F846-AC8D-07AA470402AB}"/>
              </a:ext>
            </a:extLst>
          </p:cNvPr>
          <p:cNvSpPr>
            <a:spLocks noChangeArrowheads="1"/>
          </p:cNvSpPr>
          <p:nvPr>
            <p:custDataLst>
              <p:tags r:id="rId9"/>
            </p:custDataLst>
          </p:nvPr>
        </p:nvSpPr>
        <p:spPr bwMode="auto">
          <a:xfrm>
            <a:off x="4329114" y="2122232"/>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50188" name="Line 12">
            <a:extLst>
              <a:ext uri="{FF2B5EF4-FFF2-40B4-BE49-F238E27FC236}">
                <a16:creationId xmlns:a16="http://schemas.microsoft.com/office/drawing/2014/main" id="{13C8E8D2-0796-8748-839A-0D5452A22431}"/>
              </a:ext>
            </a:extLst>
          </p:cNvPr>
          <p:cNvSpPr>
            <a:spLocks noChangeShapeType="1"/>
          </p:cNvSpPr>
          <p:nvPr>
            <p:custDataLst>
              <p:tags r:id="rId10"/>
            </p:custDataLst>
          </p:nvPr>
        </p:nvSpPr>
        <p:spPr bwMode="auto">
          <a:xfrm>
            <a:off x="4876800" y="2579432"/>
            <a:ext cx="0" cy="457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89" name="Line 13">
            <a:extLst>
              <a:ext uri="{FF2B5EF4-FFF2-40B4-BE49-F238E27FC236}">
                <a16:creationId xmlns:a16="http://schemas.microsoft.com/office/drawing/2014/main" id="{316F144C-B061-A247-A8A1-E45EC43491F5}"/>
              </a:ext>
            </a:extLst>
          </p:cNvPr>
          <p:cNvSpPr>
            <a:spLocks noChangeShapeType="1"/>
          </p:cNvSpPr>
          <p:nvPr>
            <p:custDataLst>
              <p:tags r:id="rId11"/>
            </p:custDataLst>
          </p:nvPr>
        </p:nvSpPr>
        <p:spPr bwMode="auto">
          <a:xfrm>
            <a:off x="4876800" y="3036632"/>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0" name="Rectangle 14">
            <a:extLst>
              <a:ext uri="{FF2B5EF4-FFF2-40B4-BE49-F238E27FC236}">
                <a16:creationId xmlns:a16="http://schemas.microsoft.com/office/drawing/2014/main" id="{7B713FC1-857A-9F43-B9F3-FA779DE1EF33}"/>
              </a:ext>
            </a:extLst>
          </p:cNvPr>
          <p:cNvSpPr>
            <a:spLocks noChangeArrowheads="1"/>
          </p:cNvSpPr>
          <p:nvPr>
            <p:custDataLst>
              <p:tags r:id="rId12"/>
            </p:custDataLst>
          </p:nvPr>
        </p:nvSpPr>
        <p:spPr bwMode="auto">
          <a:xfrm>
            <a:off x="7924800" y="2585781"/>
            <a:ext cx="2660651" cy="6032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0191" name="Line 15">
            <a:extLst>
              <a:ext uri="{FF2B5EF4-FFF2-40B4-BE49-F238E27FC236}">
                <a16:creationId xmlns:a16="http://schemas.microsoft.com/office/drawing/2014/main" id="{401D0F1E-4B9C-DE4D-AE6B-752885A68BEA}"/>
              </a:ext>
            </a:extLst>
          </p:cNvPr>
          <p:cNvSpPr>
            <a:spLocks noChangeShapeType="1"/>
          </p:cNvSpPr>
          <p:nvPr>
            <p:custDataLst>
              <p:tags r:id="rId13"/>
            </p:custDataLst>
          </p:nvPr>
        </p:nvSpPr>
        <p:spPr bwMode="auto">
          <a:xfrm>
            <a:off x="7924800" y="2884232"/>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2" name="Line 16">
            <a:extLst>
              <a:ext uri="{FF2B5EF4-FFF2-40B4-BE49-F238E27FC236}">
                <a16:creationId xmlns:a16="http://schemas.microsoft.com/office/drawing/2014/main" id="{1E67BDC7-A78B-3E44-A67B-87B09F7D0BB3}"/>
              </a:ext>
            </a:extLst>
          </p:cNvPr>
          <p:cNvSpPr>
            <a:spLocks noChangeShapeType="1"/>
          </p:cNvSpPr>
          <p:nvPr>
            <p:custDataLst>
              <p:tags r:id="rId14"/>
            </p:custDataLst>
          </p:nvPr>
        </p:nvSpPr>
        <p:spPr bwMode="auto">
          <a:xfrm>
            <a:off x="8839200" y="2579432"/>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193" name="Rectangle 17">
            <a:extLst>
              <a:ext uri="{FF2B5EF4-FFF2-40B4-BE49-F238E27FC236}">
                <a16:creationId xmlns:a16="http://schemas.microsoft.com/office/drawing/2014/main" id="{14E96613-F61D-EE46-BA84-77F20AA34C14}"/>
              </a:ext>
            </a:extLst>
          </p:cNvPr>
          <p:cNvSpPr>
            <a:spLocks noChangeArrowheads="1"/>
          </p:cNvSpPr>
          <p:nvPr>
            <p:custDataLst>
              <p:tags r:id="rId15"/>
            </p:custDataLst>
          </p:nvPr>
        </p:nvSpPr>
        <p:spPr bwMode="auto">
          <a:xfrm>
            <a:off x="8062914" y="2274632"/>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0194" name="Rectangle 18">
            <a:extLst>
              <a:ext uri="{FF2B5EF4-FFF2-40B4-BE49-F238E27FC236}">
                <a16:creationId xmlns:a16="http://schemas.microsoft.com/office/drawing/2014/main" id="{17E66480-BC11-AF47-A08F-3E1E3C78F2C1}"/>
              </a:ext>
            </a:extLst>
          </p:cNvPr>
          <p:cNvSpPr>
            <a:spLocks noChangeArrowheads="1"/>
          </p:cNvSpPr>
          <p:nvPr>
            <p:custDataLst>
              <p:tags r:id="rId16"/>
            </p:custDataLst>
          </p:nvPr>
        </p:nvSpPr>
        <p:spPr bwMode="auto">
          <a:xfrm>
            <a:off x="9358314" y="2274632"/>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20" name="Rectangle 12">
            <a:extLst>
              <a:ext uri="{FF2B5EF4-FFF2-40B4-BE49-F238E27FC236}">
                <a16:creationId xmlns:a16="http://schemas.microsoft.com/office/drawing/2014/main" id="{FB1C2D30-5B9E-C94B-A464-4951D2590432}"/>
              </a:ext>
            </a:extLst>
          </p:cNvPr>
          <p:cNvSpPr>
            <a:spLocks noChangeArrowheads="1"/>
          </p:cNvSpPr>
          <p:nvPr>
            <p:custDataLst>
              <p:tags r:id="rId17"/>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srgbClr val="F79646"/>
                </a:solidFill>
                <a:latin typeface="Consolas" panose="020B0609020204030204" pitchFamily="49" charset="0"/>
                <a:cs typeface="Consolas" panose="020B0609020204030204" pitchFamily="49" charset="0"/>
              </a:rPr>
              <a:t>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srgbClr val="F79646"/>
                </a:solidFill>
                <a:latin typeface="Consolas" panose="020B0609020204030204" pitchFamily="49" charset="0"/>
                <a:cs typeface="Consolas" panose="020B0609020204030204" pitchFamily="49" charset="0"/>
              </a:rPr>
              <a:t>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srgbClr val="F79646"/>
                </a:solidFill>
                <a:latin typeface="Consolas" panose="020B0609020204030204" pitchFamily="49" charset="0"/>
                <a:cs typeface="Consolas" panose="020B0609020204030204" pitchFamily="49" charset="0"/>
              </a:rPr>
              <a:t>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a:t>
            </a:r>
            <a:r>
              <a:rPr lang="en-US" altLang="en-US" sz="1600" dirty="0">
                <a:solidFill>
                  <a:srgbClr val="F79646"/>
                </a:solidFill>
                <a:latin typeface="Consolas" panose="020B0609020204030204" pitchFamily="49" charset="0"/>
                <a:cs typeface="Consolas" panose="020B0609020204030204" pitchFamily="49" charset="0"/>
              </a:rPr>
              <a:t>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srgbClr val="F79646"/>
                </a:solidFill>
                <a:latin typeface="Consolas" panose="020B0609020204030204" pitchFamily="49" charset="0"/>
                <a:cs typeface="Consolas" panose="020B0609020204030204" pitchFamily="49" charset="0"/>
              </a:rPr>
              <a:t>0</a:t>
            </a:r>
            <a:r>
              <a:rPr lang="en-US" altLang="en-US" sz="1600" dirty="0">
                <a:solidFill>
                  <a:prstClr val="white">
                    <a:lumMod val="50000"/>
                  </a:prstClr>
                </a:solidFill>
                <a:latin typeface="Consolas" panose="020B0609020204030204" pitchFamily="49" charset="0"/>
                <a:cs typeface="Consolas" panose="020B0609020204030204" pitchFamily="49" charset="0"/>
              </a:rPr>
              <a:t>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srgbClr val="F79646"/>
                </a:solidFill>
                <a:latin typeface="Consolas" panose="020B0609020204030204" pitchFamily="49" charset="0"/>
                <a:cs typeface="Consolas" panose="020B0609020204030204" pitchFamily="49" charset="0"/>
              </a:rPr>
              <a:t>1</a:t>
            </a:r>
            <a:r>
              <a:rPr lang="en-US" altLang="en-US" sz="1600" dirty="0">
                <a:solidFill>
                  <a:prstClr val="white">
                    <a:lumMod val="50000"/>
                  </a:prstClr>
                </a:solidFill>
                <a:latin typeface="Consolas" panose="020B0609020204030204" pitchFamily="49" charset="0"/>
                <a:cs typeface="Consolas" panose="020B0609020204030204" pitchFamily="49" charset="0"/>
              </a:rPr>
              <a:t>00</a:t>
            </a:r>
          </a:p>
        </p:txBody>
      </p:sp>
    </p:spTree>
    <p:extLst>
      <p:ext uri="{BB962C8B-B14F-4D97-AF65-F5344CB8AC3E}">
        <p14:creationId xmlns:p14="http://schemas.microsoft.com/office/powerpoint/2010/main" val="8813720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06756F1-8D0A-C049-87E5-4985335F52D3}"/>
              </a:ext>
            </a:extLst>
          </p:cNvPr>
          <p:cNvSpPr>
            <a:spLocks noGrp="1" noChangeArrowheads="1"/>
          </p:cNvSpPr>
          <p:nvPr>
            <p:ph type="title"/>
            <p:custDataLst>
              <p:tags r:id="rId1"/>
            </p:custDataLst>
          </p:nvPr>
        </p:nvSpPr>
        <p:spPr>
          <a:noFill/>
        </p:spPr>
        <p:txBody>
          <a:bodyPr/>
          <a:lstStyle/>
          <a:p>
            <a:r>
              <a:rPr lang="en-US" altLang="en-US"/>
              <a:t>Longer Cache Blocks</a:t>
            </a:r>
          </a:p>
        </p:txBody>
      </p:sp>
      <p:sp>
        <p:nvSpPr>
          <p:cNvPr id="52227" name="Rectangle 3">
            <a:extLst>
              <a:ext uri="{FF2B5EF4-FFF2-40B4-BE49-F238E27FC236}">
                <a16:creationId xmlns:a16="http://schemas.microsoft.com/office/drawing/2014/main" id="{31E04B6C-8A78-D841-BC17-13DAEF92CBDE}"/>
              </a:ext>
            </a:extLst>
          </p:cNvPr>
          <p:cNvSpPr>
            <a:spLocks noGrp="1" noChangeArrowheads="1"/>
          </p:cNvSpPr>
          <p:nvPr>
            <p:ph type="body" idx="1"/>
            <p:custDataLst>
              <p:tags r:id="rId2"/>
            </p:custDataLst>
          </p:nvPr>
        </p:nvSpPr>
        <p:spPr>
          <a:xfrm>
            <a:off x="609600" y="5091030"/>
            <a:ext cx="10972800" cy="1219199"/>
          </a:xfrm>
          <a:noFill/>
        </p:spPr>
        <p:txBody>
          <a:bodyPr>
            <a:normAutofit/>
          </a:bodyPr>
          <a:lstStyle/>
          <a:p>
            <a:pPr>
              <a:lnSpc>
                <a:spcPct val="90000"/>
              </a:lnSpc>
            </a:pPr>
            <a:r>
              <a:rPr lang="en-US" altLang="en-US" sz="2133" dirty="0"/>
              <a:t>Large cache blocks take advantage of </a:t>
            </a:r>
            <a:r>
              <a:rPr lang="en-US" altLang="en-US" sz="2133" i="1" dirty="0">
                <a:solidFill>
                  <a:srgbClr val="FF0000"/>
                </a:solidFill>
              </a:rPr>
              <a:t>spatial locality</a:t>
            </a:r>
            <a:r>
              <a:rPr lang="en-US" altLang="en-US" sz="2133" dirty="0"/>
              <a:t>.</a:t>
            </a:r>
          </a:p>
          <a:p>
            <a:pPr>
              <a:lnSpc>
                <a:spcPct val="90000"/>
              </a:lnSpc>
            </a:pPr>
            <a:r>
              <a:rPr lang="en-US" altLang="en-US" sz="2133" dirty="0"/>
              <a:t>Too large of a block size can waste cache space.</a:t>
            </a:r>
          </a:p>
          <a:p>
            <a:pPr>
              <a:lnSpc>
                <a:spcPct val="90000"/>
              </a:lnSpc>
            </a:pPr>
            <a:r>
              <a:rPr lang="en-US" altLang="en-US" sz="2133" dirty="0"/>
              <a:t>Longer cache blocks require less tag space</a:t>
            </a:r>
          </a:p>
        </p:txBody>
      </p:sp>
      <p:sp>
        <p:nvSpPr>
          <p:cNvPr id="52228" name="Rectangle 4">
            <a:extLst>
              <a:ext uri="{FF2B5EF4-FFF2-40B4-BE49-F238E27FC236}">
                <a16:creationId xmlns:a16="http://schemas.microsoft.com/office/drawing/2014/main" id="{F008DEA8-59EF-4048-AC68-2CFC39332669}"/>
              </a:ext>
            </a:extLst>
          </p:cNvPr>
          <p:cNvSpPr>
            <a:spLocks noChangeArrowheads="1"/>
          </p:cNvSpPr>
          <p:nvPr>
            <p:custDataLst>
              <p:tags r:id="rId3"/>
            </p:custDataLst>
          </p:nvPr>
        </p:nvSpPr>
        <p:spPr bwMode="auto">
          <a:xfrm>
            <a:off x="5391151" y="2147064"/>
            <a:ext cx="4025900" cy="12128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2229" name="Line 5">
            <a:extLst>
              <a:ext uri="{FF2B5EF4-FFF2-40B4-BE49-F238E27FC236}">
                <a16:creationId xmlns:a16="http://schemas.microsoft.com/office/drawing/2014/main" id="{A99A4711-076A-DA4A-B473-4E60DD02913D}"/>
              </a:ext>
            </a:extLst>
          </p:cNvPr>
          <p:cNvSpPr>
            <a:spLocks noChangeShapeType="1"/>
          </p:cNvSpPr>
          <p:nvPr>
            <p:custDataLst>
              <p:tags r:id="rId4"/>
            </p:custDataLst>
          </p:nvPr>
        </p:nvSpPr>
        <p:spPr bwMode="auto">
          <a:xfrm>
            <a:off x="5384800" y="24455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0" name="Line 6">
            <a:extLst>
              <a:ext uri="{FF2B5EF4-FFF2-40B4-BE49-F238E27FC236}">
                <a16:creationId xmlns:a16="http://schemas.microsoft.com/office/drawing/2014/main" id="{D21C5610-6AF2-1146-8EE1-6AEF1F0771F0}"/>
              </a:ext>
            </a:extLst>
          </p:cNvPr>
          <p:cNvSpPr>
            <a:spLocks noChangeShapeType="1"/>
          </p:cNvSpPr>
          <p:nvPr>
            <p:custDataLst>
              <p:tags r:id="rId5"/>
            </p:custDataLst>
          </p:nvPr>
        </p:nvSpPr>
        <p:spPr bwMode="auto">
          <a:xfrm>
            <a:off x="5384800" y="27503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1" name="Line 7">
            <a:extLst>
              <a:ext uri="{FF2B5EF4-FFF2-40B4-BE49-F238E27FC236}">
                <a16:creationId xmlns:a16="http://schemas.microsoft.com/office/drawing/2014/main" id="{C51CD6F3-81EB-6249-95D3-A98468AB6CDA}"/>
              </a:ext>
            </a:extLst>
          </p:cNvPr>
          <p:cNvSpPr>
            <a:spLocks noChangeShapeType="1"/>
          </p:cNvSpPr>
          <p:nvPr>
            <p:custDataLst>
              <p:tags r:id="rId6"/>
            </p:custDataLst>
          </p:nvPr>
        </p:nvSpPr>
        <p:spPr bwMode="auto">
          <a:xfrm>
            <a:off x="5384800" y="30551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2" name="Line 8">
            <a:extLst>
              <a:ext uri="{FF2B5EF4-FFF2-40B4-BE49-F238E27FC236}">
                <a16:creationId xmlns:a16="http://schemas.microsoft.com/office/drawing/2014/main" id="{7E5E50C7-0689-2D40-B766-F891FA3E5FB0}"/>
              </a:ext>
            </a:extLst>
          </p:cNvPr>
          <p:cNvSpPr>
            <a:spLocks noChangeShapeType="1"/>
          </p:cNvSpPr>
          <p:nvPr>
            <p:custDataLst>
              <p:tags r:id="rId7"/>
            </p:custDataLst>
          </p:nvPr>
        </p:nvSpPr>
        <p:spPr bwMode="auto">
          <a:xfrm>
            <a:off x="6299200" y="2140715"/>
            <a:ext cx="0" cy="1219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3" name="Rectangle 9">
            <a:extLst>
              <a:ext uri="{FF2B5EF4-FFF2-40B4-BE49-F238E27FC236}">
                <a16:creationId xmlns:a16="http://schemas.microsoft.com/office/drawing/2014/main" id="{6E270947-BFD3-FE44-B07E-872BFE0E398B}"/>
              </a:ext>
            </a:extLst>
          </p:cNvPr>
          <p:cNvSpPr>
            <a:spLocks noChangeArrowheads="1"/>
          </p:cNvSpPr>
          <p:nvPr>
            <p:custDataLst>
              <p:tags r:id="rId8"/>
            </p:custDataLst>
          </p:nvPr>
        </p:nvSpPr>
        <p:spPr bwMode="auto">
          <a:xfrm>
            <a:off x="5599114" y="183591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2234" name="Rectangle 10">
            <a:extLst>
              <a:ext uri="{FF2B5EF4-FFF2-40B4-BE49-F238E27FC236}">
                <a16:creationId xmlns:a16="http://schemas.microsoft.com/office/drawing/2014/main" id="{2D4D36D9-C3F7-9B4E-ABB5-27EE3B24275D}"/>
              </a:ext>
            </a:extLst>
          </p:cNvPr>
          <p:cNvSpPr>
            <a:spLocks noChangeArrowheads="1"/>
          </p:cNvSpPr>
          <p:nvPr>
            <p:custDataLst>
              <p:tags r:id="rId9"/>
            </p:custDataLst>
          </p:nvPr>
        </p:nvSpPr>
        <p:spPr bwMode="auto">
          <a:xfrm>
            <a:off x="7580314" y="183591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52235" name="Rectangle 11">
            <a:extLst>
              <a:ext uri="{FF2B5EF4-FFF2-40B4-BE49-F238E27FC236}">
                <a16:creationId xmlns:a16="http://schemas.microsoft.com/office/drawing/2014/main" id="{10A8995E-D230-B743-8714-9578290F825A}"/>
              </a:ext>
            </a:extLst>
          </p:cNvPr>
          <p:cNvSpPr>
            <a:spLocks noChangeArrowheads="1"/>
          </p:cNvSpPr>
          <p:nvPr>
            <p:custDataLst>
              <p:tags r:id="rId10"/>
            </p:custDataLst>
          </p:nvPr>
        </p:nvSpPr>
        <p:spPr bwMode="auto">
          <a:xfrm>
            <a:off x="5232402" y="3740915"/>
            <a:ext cx="4546117" cy="82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two words, each word</a:t>
            </a:r>
          </a:p>
          <a:p>
            <a:pPr defTabSz="609585">
              <a:spcBef>
                <a:spcPct val="0"/>
              </a:spcBef>
              <a:buClrTx/>
              <a:buSzTx/>
              <a:buNone/>
            </a:pPr>
            <a:r>
              <a:rPr lang="en-US" altLang="en-US" sz="1600">
                <a:solidFill>
                  <a:srgbClr val="1F497D"/>
                </a:solidFill>
              </a:rPr>
              <a:t>in memory maps to exactly one cache location </a:t>
            </a:r>
          </a:p>
          <a:p>
            <a:pPr defTabSz="609585">
              <a:spcBef>
                <a:spcPct val="0"/>
              </a:spcBef>
              <a:buClrTx/>
              <a:buSzTx/>
              <a:buNone/>
            </a:pPr>
            <a:r>
              <a:rPr lang="en-US" altLang="en-US" sz="1600">
                <a:solidFill>
                  <a:srgbClr val="1F497D"/>
                </a:solidFill>
              </a:rPr>
              <a:t>(this cache is twice the total size of the prior caches).</a:t>
            </a:r>
          </a:p>
        </p:txBody>
      </p:sp>
      <p:sp>
        <p:nvSpPr>
          <p:cNvPr id="52236" name="Rectangle 12">
            <a:extLst>
              <a:ext uri="{FF2B5EF4-FFF2-40B4-BE49-F238E27FC236}">
                <a16:creationId xmlns:a16="http://schemas.microsoft.com/office/drawing/2014/main" id="{38FD294B-EE42-8144-829D-32A77B3A05FA}"/>
              </a:ext>
            </a:extLst>
          </p:cNvPr>
          <p:cNvSpPr>
            <a:spLocks noChangeArrowheads="1"/>
          </p:cNvSpPr>
          <p:nvPr>
            <p:custDataLst>
              <p:tags r:id="rId11"/>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p:txBody>
      </p:sp>
      <p:sp>
        <p:nvSpPr>
          <p:cNvPr id="52237" name="Rectangle 13">
            <a:extLst>
              <a:ext uri="{FF2B5EF4-FFF2-40B4-BE49-F238E27FC236}">
                <a16:creationId xmlns:a16="http://schemas.microsoft.com/office/drawing/2014/main" id="{2FE22425-0FF4-D046-978B-8D5C095339E3}"/>
              </a:ext>
            </a:extLst>
          </p:cNvPr>
          <p:cNvSpPr>
            <a:spLocks noChangeArrowheads="1"/>
          </p:cNvSpPr>
          <p:nvPr>
            <p:custDataLst>
              <p:tags r:id="rId12"/>
            </p:custDataLst>
          </p:nvPr>
        </p:nvSpPr>
        <p:spPr bwMode="auto">
          <a:xfrm>
            <a:off x="4456114" y="1759715"/>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52238" name="Line 14">
            <a:extLst>
              <a:ext uri="{FF2B5EF4-FFF2-40B4-BE49-F238E27FC236}">
                <a16:creationId xmlns:a16="http://schemas.microsoft.com/office/drawing/2014/main" id="{9AD252F1-18B5-6445-8CFB-0229293530D2}"/>
              </a:ext>
            </a:extLst>
          </p:cNvPr>
          <p:cNvSpPr>
            <a:spLocks noChangeShapeType="1"/>
          </p:cNvSpPr>
          <p:nvPr>
            <p:custDataLst>
              <p:tags r:id="rId13"/>
            </p:custDataLst>
          </p:nvPr>
        </p:nvSpPr>
        <p:spPr bwMode="auto">
          <a:xfrm>
            <a:off x="5003800" y="206451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9" name="Line 15">
            <a:extLst>
              <a:ext uri="{FF2B5EF4-FFF2-40B4-BE49-F238E27FC236}">
                <a16:creationId xmlns:a16="http://schemas.microsoft.com/office/drawing/2014/main" id="{013D8485-3C15-AD41-A1E8-25A7AF013B9A}"/>
              </a:ext>
            </a:extLst>
          </p:cNvPr>
          <p:cNvSpPr>
            <a:spLocks noChangeShapeType="1"/>
          </p:cNvSpPr>
          <p:nvPr>
            <p:custDataLst>
              <p:tags r:id="rId14"/>
            </p:custDataLst>
          </p:nvPr>
        </p:nvSpPr>
        <p:spPr bwMode="auto">
          <a:xfrm>
            <a:off x="5003800" y="2293115"/>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Tree>
    <p:extLst>
      <p:ext uri="{BB962C8B-B14F-4D97-AF65-F5344CB8AC3E}">
        <p14:creationId xmlns:p14="http://schemas.microsoft.com/office/powerpoint/2010/main" val="286858481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06756F1-8D0A-C049-87E5-4985335F52D3}"/>
              </a:ext>
            </a:extLst>
          </p:cNvPr>
          <p:cNvSpPr>
            <a:spLocks noGrp="1" noChangeArrowheads="1"/>
          </p:cNvSpPr>
          <p:nvPr>
            <p:ph type="title"/>
            <p:custDataLst>
              <p:tags r:id="rId1"/>
            </p:custDataLst>
          </p:nvPr>
        </p:nvSpPr>
        <p:spPr>
          <a:noFill/>
        </p:spPr>
        <p:txBody>
          <a:bodyPr/>
          <a:lstStyle/>
          <a:p>
            <a:r>
              <a:rPr lang="en-US" altLang="en-US"/>
              <a:t>Longer Cache Blocks</a:t>
            </a:r>
          </a:p>
        </p:txBody>
      </p:sp>
      <p:sp>
        <p:nvSpPr>
          <p:cNvPr id="52227" name="Rectangle 3">
            <a:extLst>
              <a:ext uri="{FF2B5EF4-FFF2-40B4-BE49-F238E27FC236}">
                <a16:creationId xmlns:a16="http://schemas.microsoft.com/office/drawing/2014/main" id="{31E04B6C-8A78-D841-BC17-13DAEF92CBDE}"/>
              </a:ext>
            </a:extLst>
          </p:cNvPr>
          <p:cNvSpPr>
            <a:spLocks noGrp="1" noChangeArrowheads="1"/>
          </p:cNvSpPr>
          <p:nvPr>
            <p:ph type="body" idx="1"/>
            <p:custDataLst>
              <p:tags r:id="rId2"/>
            </p:custDataLst>
          </p:nvPr>
        </p:nvSpPr>
        <p:spPr>
          <a:xfrm>
            <a:off x="609600" y="5091030"/>
            <a:ext cx="10972800" cy="1219199"/>
          </a:xfrm>
          <a:noFill/>
        </p:spPr>
        <p:txBody>
          <a:bodyPr>
            <a:normAutofit/>
          </a:bodyPr>
          <a:lstStyle/>
          <a:p>
            <a:pPr>
              <a:lnSpc>
                <a:spcPct val="90000"/>
              </a:lnSpc>
            </a:pPr>
            <a:r>
              <a:rPr lang="en-US" altLang="en-US" sz="2133" dirty="0"/>
              <a:t>Large cache blocks take advantage of </a:t>
            </a:r>
            <a:r>
              <a:rPr lang="en-US" altLang="en-US" sz="2133" b="1" i="1" dirty="0"/>
              <a:t>spatial locality</a:t>
            </a:r>
            <a:r>
              <a:rPr lang="en-US" altLang="en-US" sz="2133" dirty="0"/>
              <a:t>.</a:t>
            </a:r>
          </a:p>
          <a:p>
            <a:pPr>
              <a:lnSpc>
                <a:spcPct val="90000"/>
              </a:lnSpc>
            </a:pPr>
            <a:r>
              <a:rPr lang="en-US" altLang="en-US" sz="2133" dirty="0"/>
              <a:t>Too large of a block size can waste cache space.</a:t>
            </a:r>
          </a:p>
          <a:p>
            <a:pPr>
              <a:lnSpc>
                <a:spcPct val="90000"/>
              </a:lnSpc>
            </a:pPr>
            <a:r>
              <a:rPr lang="en-US" altLang="en-US" sz="2133" dirty="0"/>
              <a:t>Longer cache blocks require less tag space</a:t>
            </a:r>
          </a:p>
        </p:txBody>
      </p:sp>
      <p:sp>
        <p:nvSpPr>
          <p:cNvPr id="52228" name="Rectangle 4">
            <a:extLst>
              <a:ext uri="{FF2B5EF4-FFF2-40B4-BE49-F238E27FC236}">
                <a16:creationId xmlns:a16="http://schemas.microsoft.com/office/drawing/2014/main" id="{F008DEA8-59EF-4048-AC68-2CFC39332669}"/>
              </a:ext>
            </a:extLst>
          </p:cNvPr>
          <p:cNvSpPr>
            <a:spLocks noChangeArrowheads="1"/>
          </p:cNvSpPr>
          <p:nvPr>
            <p:custDataLst>
              <p:tags r:id="rId3"/>
            </p:custDataLst>
          </p:nvPr>
        </p:nvSpPr>
        <p:spPr bwMode="auto">
          <a:xfrm>
            <a:off x="5391151" y="2147064"/>
            <a:ext cx="4025900" cy="12128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52229" name="Line 5">
            <a:extLst>
              <a:ext uri="{FF2B5EF4-FFF2-40B4-BE49-F238E27FC236}">
                <a16:creationId xmlns:a16="http://schemas.microsoft.com/office/drawing/2014/main" id="{A99A4711-076A-DA4A-B473-4E60DD02913D}"/>
              </a:ext>
            </a:extLst>
          </p:cNvPr>
          <p:cNvSpPr>
            <a:spLocks noChangeShapeType="1"/>
          </p:cNvSpPr>
          <p:nvPr>
            <p:custDataLst>
              <p:tags r:id="rId4"/>
            </p:custDataLst>
          </p:nvPr>
        </p:nvSpPr>
        <p:spPr bwMode="auto">
          <a:xfrm>
            <a:off x="5384800" y="24455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0" name="Line 6">
            <a:extLst>
              <a:ext uri="{FF2B5EF4-FFF2-40B4-BE49-F238E27FC236}">
                <a16:creationId xmlns:a16="http://schemas.microsoft.com/office/drawing/2014/main" id="{D21C5610-6AF2-1146-8EE1-6AEF1F0771F0}"/>
              </a:ext>
            </a:extLst>
          </p:cNvPr>
          <p:cNvSpPr>
            <a:spLocks noChangeShapeType="1"/>
          </p:cNvSpPr>
          <p:nvPr>
            <p:custDataLst>
              <p:tags r:id="rId5"/>
            </p:custDataLst>
          </p:nvPr>
        </p:nvSpPr>
        <p:spPr bwMode="auto">
          <a:xfrm>
            <a:off x="5384800" y="27503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1" name="Line 7">
            <a:extLst>
              <a:ext uri="{FF2B5EF4-FFF2-40B4-BE49-F238E27FC236}">
                <a16:creationId xmlns:a16="http://schemas.microsoft.com/office/drawing/2014/main" id="{C51CD6F3-81EB-6249-95D3-A98468AB6CDA}"/>
              </a:ext>
            </a:extLst>
          </p:cNvPr>
          <p:cNvSpPr>
            <a:spLocks noChangeShapeType="1"/>
          </p:cNvSpPr>
          <p:nvPr>
            <p:custDataLst>
              <p:tags r:id="rId6"/>
            </p:custDataLst>
          </p:nvPr>
        </p:nvSpPr>
        <p:spPr bwMode="auto">
          <a:xfrm>
            <a:off x="5384800" y="3055115"/>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2" name="Line 8">
            <a:extLst>
              <a:ext uri="{FF2B5EF4-FFF2-40B4-BE49-F238E27FC236}">
                <a16:creationId xmlns:a16="http://schemas.microsoft.com/office/drawing/2014/main" id="{7E5E50C7-0689-2D40-B766-F891FA3E5FB0}"/>
              </a:ext>
            </a:extLst>
          </p:cNvPr>
          <p:cNvSpPr>
            <a:spLocks noChangeShapeType="1"/>
          </p:cNvSpPr>
          <p:nvPr>
            <p:custDataLst>
              <p:tags r:id="rId7"/>
            </p:custDataLst>
          </p:nvPr>
        </p:nvSpPr>
        <p:spPr bwMode="auto">
          <a:xfrm>
            <a:off x="6299200" y="2140715"/>
            <a:ext cx="0" cy="1219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3" name="Rectangle 9">
            <a:extLst>
              <a:ext uri="{FF2B5EF4-FFF2-40B4-BE49-F238E27FC236}">
                <a16:creationId xmlns:a16="http://schemas.microsoft.com/office/drawing/2014/main" id="{6E270947-BFD3-FE44-B07E-872BFE0E398B}"/>
              </a:ext>
            </a:extLst>
          </p:cNvPr>
          <p:cNvSpPr>
            <a:spLocks noChangeArrowheads="1"/>
          </p:cNvSpPr>
          <p:nvPr>
            <p:custDataLst>
              <p:tags r:id="rId8"/>
            </p:custDataLst>
          </p:nvPr>
        </p:nvSpPr>
        <p:spPr bwMode="auto">
          <a:xfrm>
            <a:off x="5599114" y="183591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52234" name="Rectangle 10">
            <a:extLst>
              <a:ext uri="{FF2B5EF4-FFF2-40B4-BE49-F238E27FC236}">
                <a16:creationId xmlns:a16="http://schemas.microsoft.com/office/drawing/2014/main" id="{2D4D36D9-C3F7-9B4E-ABB5-27EE3B24275D}"/>
              </a:ext>
            </a:extLst>
          </p:cNvPr>
          <p:cNvSpPr>
            <a:spLocks noChangeArrowheads="1"/>
          </p:cNvSpPr>
          <p:nvPr>
            <p:custDataLst>
              <p:tags r:id="rId9"/>
            </p:custDataLst>
          </p:nvPr>
        </p:nvSpPr>
        <p:spPr bwMode="auto">
          <a:xfrm>
            <a:off x="7021892" y="1835915"/>
            <a:ext cx="167353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1F497D"/>
                </a:solidFill>
              </a:rPr>
              <a:t>data (now 64 bits)</a:t>
            </a:r>
          </a:p>
        </p:txBody>
      </p:sp>
      <p:sp>
        <p:nvSpPr>
          <p:cNvPr id="52235" name="Rectangle 11">
            <a:extLst>
              <a:ext uri="{FF2B5EF4-FFF2-40B4-BE49-F238E27FC236}">
                <a16:creationId xmlns:a16="http://schemas.microsoft.com/office/drawing/2014/main" id="{10A8995E-D230-B743-8714-9578290F825A}"/>
              </a:ext>
            </a:extLst>
          </p:cNvPr>
          <p:cNvSpPr>
            <a:spLocks noChangeArrowheads="1"/>
          </p:cNvSpPr>
          <p:nvPr>
            <p:custDataLst>
              <p:tags r:id="rId10"/>
            </p:custDataLst>
          </p:nvPr>
        </p:nvSpPr>
        <p:spPr bwMode="auto">
          <a:xfrm>
            <a:off x="5232402" y="3740915"/>
            <a:ext cx="4546117" cy="82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4 entries, each block holds two words, each word</a:t>
            </a:r>
          </a:p>
          <a:p>
            <a:pPr defTabSz="609585">
              <a:spcBef>
                <a:spcPct val="0"/>
              </a:spcBef>
              <a:buClrTx/>
              <a:buSzTx/>
              <a:buNone/>
            </a:pPr>
            <a:r>
              <a:rPr lang="en-US" altLang="en-US" sz="1600">
                <a:solidFill>
                  <a:srgbClr val="1F497D"/>
                </a:solidFill>
              </a:rPr>
              <a:t>in memory maps to exactly one cache location </a:t>
            </a:r>
          </a:p>
          <a:p>
            <a:pPr defTabSz="609585">
              <a:spcBef>
                <a:spcPct val="0"/>
              </a:spcBef>
              <a:buClrTx/>
              <a:buSzTx/>
              <a:buNone/>
            </a:pPr>
            <a:r>
              <a:rPr lang="en-US" altLang="en-US" sz="1600">
                <a:solidFill>
                  <a:srgbClr val="1F497D"/>
                </a:solidFill>
              </a:rPr>
              <a:t>(this cache is twice the total size of the prior caches).</a:t>
            </a:r>
          </a:p>
        </p:txBody>
      </p:sp>
      <p:sp>
        <p:nvSpPr>
          <p:cNvPr id="52236" name="Rectangle 12">
            <a:extLst>
              <a:ext uri="{FF2B5EF4-FFF2-40B4-BE49-F238E27FC236}">
                <a16:creationId xmlns:a16="http://schemas.microsoft.com/office/drawing/2014/main" id="{38FD294B-EE42-8144-829D-32A77B3A05FA}"/>
              </a:ext>
            </a:extLst>
          </p:cNvPr>
          <p:cNvSpPr>
            <a:spLocks noChangeArrowheads="1"/>
          </p:cNvSpPr>
          <p:nvPr>
            <p:custDataLst>
              <p:tags r:id="rId11"/>
            </p:custDataLst>
          </p:nvPr>
        </p:nvSpPr>
        <p:spPr bwMode="auto">
          <a:xfrm>
            <a:off x="2100346" y="1286682"/>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prstClr val="white">
                    <a:lumMod val="50000"/>
                  </a:prstClr>
                </a:solidFill>
                <a:latin typeface="Consolas" panose="020B0609020204030204" pitchFamily="49" charset="0"/>
                <a:cs typeface="Consolas" panose="020B0609020204030204" pitchFamily="49" charset="0"/>
              </a:rPr>
              <a:t>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prstClr val="white">
                    <a:lumMod val="50000"/>
                  </a:prstClr>
                </a:solidFill>
                <a:latin typeface="Consolas" panose="020B0609020204030204" pitchFamily="49" charset="0"/>
                <a:cs typeface="Consolas" panose="020B0609020204030204" pitchFamily="49" charset="0"/>
              </a:rPr>
              <a:t>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prstClr val="white">
                    <a:lumMod val="50000"/>
                  </a:prstClr>
                </a:solidFill>
                <a:latin typeface="Consolas" panose="020B0609020204030204" pitchFamily="49" charset="0"/>
                <a:cs typeface="Consolas" panose="020B0609020204030204" pitchFamily="49" charset="0"/>
              </a:rPr>
              <a:t>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a:t>
            </a:r>
            <a:r>
              <a:rPr lang="en-US" altLang="en-US" sz="1600" dirty="0">
                <a:solidFill>
                  <a:prstClr val="white">
                    <a:lumMod val="50000"/>
                  </a:prstClr>
                </a:solidFill>
                <a:latin typeface="Consolas" panose="020B0609020204030204" pitchFamily="49" charset="0"/>
                <a:cs typeface="Consolas" panose="020B0609020204030204" pitchFamily="49" charset="0"/>
              </a:rPr>
              <a:t>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a:t>
            </a:r>
            <a:r>
              <a:rPr lang="en-US" altLang="en-US" sz="1600" dirty="0">
                <a:solidFill>
                  <a:prstClr val="white">
                    <a:lumMod val="50000"/>
                  </a:prstClr>
                </a:solidFill>
                <a:latin typeface="Consolas" panose="020B0609020204030204" pitchFamily="49" charset="0"/>
                <a:cs typeface="Consolas" panose="020B0609020204030204" pitchFamily="49" charset="0"/>
              </a:rPr>
              <a:t>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a:t>
            </a:r>
            <a:r>
              <a:rPr lang="en-US" altLang="en-US" sz="1600" dirty="0">
                <a:solidFill>
                  <a:prstClr val="white">
                    <a:lumMod val="50000"/>
                  </a:prstClr>
                </a:solidFill>
                <a:latin typeface="Consolas" panose="020B0609020204030204" pitchFamily="49" charset="0"/>
                <a:cs typeface="Consolas" panose="020B0609020204030204" pitchFamily="49" charset="0"/>
              </a:rPr>
              <a:t>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a:t>
            </a:r>
            <a:r>
              <a:rPr lang="en-US" altLang="en-US" sz="1600" dirty="0">
                <a:solidFill>
                  <a:prstClr val="white">
                    <a:lumMod val="50000"/>
                  </a:prstClr>
                </a:solidFill>
                <a:latin typeface="Consolas" panose="020B0609020204030204" pitchFamily="49" charset="0"/>
                <a:cs typeface="Consolas" panose="020B0609020204030204" pitchFamily="49" charset="0"/>
              </a:rPr>
              <a:t>100</a:t>
            </a:r>
          </a:p>
        </p:txBody>
      </p:sp>
      <p:sp>
        <p:nvSpPr>
          <p:cNvPr id="52237" name="Rectangle 13">
            <a:extLst>
              <a:ext uri="{FF2B5EF4-FFF2-40B4-BE49-F238E27FC236}">
                <a16:creationId xmlns:a16="http://schemas.microsoft.com/office/drawing/2014/main" id="{2FE22425-0FF4-D046-978B-8D5C095339E3}"/>
              </a:ext>
            </a:extLst>
          </p:cNvPr>
          <p:cNvSpPr>
            <a:spLocks noChangeArrowheads="1"/>
          </p:cNvSpPr>
          <p:nvPr>
            <p:custDataLst>
              <p:tags r:id="rId12"/>
            </p:custDataLst>
          </p:nvPr>
        </p:nvSpPr>
        <p:spPr bwMode="auto">
          <a:xfrm>
            <a:off x="4456114" y="1759715"/>
            <a:ext cx="10034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00000100</a:t>
            </a:r>
          </a:p>
        </p:txBody>
      </p:sp>
      <p:sp>
        <p:nvSpPr>
          <p:cNvPr id="52238" name="Line 14">
            <a:extLst>
              <a:ext uri="{FF2B5EF4-FFF2-40B4-BE49-F238E27FC236}">
                <a16:creationId xmlns:a16="http://schemas.microsoft.com/office/drawing/2014/main" id="{9AD252F1-18B5-6445-8CFB-0229293530D2}"/>
              </a:ext>
            </a:extLst>
          </p:cNvPr>
          <p:cNvSpPr>
            <a:spLocks noChangeShapeType="1"/>
          </p:cNvSpPr>
          <p:nvPr>
            <p:custDataLst>
              <p:tags r:id="rId13"/>
            </p:custDataLst>
          </p:nvPr>
        </p:nvSpPr>
        <p:spPr bwMode="auto">
          <a:xfrm>
            <a:off x="5003800" y="206451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2239" name="Line 15">
            <a:extLst>
              <a:ext uri="{FF2B5EF4-FFF2-40B4-BE49-F238E27FC236}">
                <a16:creationId xmlns:a16="http://schemas.microsoft.com/office/drawing/2014/main" id="{013D8485-3C15-AD41-A1E8-25A7AF013B9A}"/>
              </a:ext>
            </a:extLst>
          </p:cNvPr>
          <p:cNvSpPr>
            <a:spLocks noChangeShapeType="1"/>
          </p:cNvSpPr>
          <p:nvPr>
            <p:custDataLst>
              <p:tags r:id="rId14"/>
            </p:custDataLst>
          </p:nvPr>
        </p:nvSpPr>
        <p:spPr bwMode="auto">
          <a:xfrm>
            <a:off x="5003800" y="2293115"/>
            <a:ext cx="304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Tree>
    <p:extLst>
      <p:ext uri="{BB962C8B-B14F-4D97-AF65-F5344CB8AC3E}">
        <p14:creationId xmlns:p14="http://schemas.microsoft.com/office/powerpoint/2010/main" val="253446047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142400" name="Group 64">
            <a:extLst>
              <a:ext uri="{FF2B5EF4-FFF2-40B4-BE49-F238E27FC236}">
                <a16:creationId xmlns:a16="http://schemas.microsoft.com/office/drawing/2014/main" id="{36CC8D6D-2533-E942-B094-9EEF96F20C84}"/>
              </a:ext>
            </a:extLst>
          </p:cNvPr>
          <p:cNvGraphicFramePr>
            <a:graphicFrameLocks noGrp="1"/>
          </p:cNvGraphicFramePr>
          <p:nvPr>
            <p:custDataLst>
              <p:tags r:id="rId1"/>
            </p:custDataLst>
            <p:extLst/>
          </p:nvPr>
        </p:nvGraphicFramePr>
        <p:xfrm>
          <a:off x="3206750" y="3271203"/>
          <a:ext cx="5778500" cy="2682882"/>
        </p:xfrm>
        <a:graphic>
          <a:graphicData uri="http://schemas.openxmlformats.org/drawingml/2006/table">
            <a:tbl>
              <a:tblPr/>
              <a:tblGrid>
                <a:gridCol w="1243013">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512887">
                  <a:extLst>
                    <a:ext uri="{9D8B030D-6E8A-4147-A177-3AD203B41FA5}">
                      <a16:colId xmlns:a16="http://schemas.microsoft.com/office/drawing/2014/main" val="20003"/>
                    </a:ext>
                  </a:extLst>
                </a:gridCol>
              </a:tblGrid>
              <a:tr h="70120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Selection</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Fully-Associative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4-way Set Associative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Direct Mapped</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gridSpan="3">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None of the above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4" name="Title 3">
            <a:extLst>
              <a:ext uri="{FF2B5EF4-FFF2-40B4-BE49-F238E27FC236}">
                <a16:creationId xmlns:a16="http://schemas.microsoft.com/office/drawing/2014/main" id="{781D512B-2D4C-DD46-9811-5B786D65FC46}"/>
              </a:ext>
            </a:extLst>
          </p:cNvPr>
          <p:cNvSpPr>
            <a:spLocks noGrp="1"/>
          </p:cNvSpPr>
          <p:nvPr>
            <p:ph type="title"/>
          </p:nvPr>
        </p:nvSpPr>
        <p:spPr/>
        <p:txBody>
          <a:bodyPr/>
          <a:lstStyle/>
          <a:p>
            <a:r>
              <a:rPr lang="en-US" dirty="0"/>
              <a:t>Q: Describing Cache Type Tradeoffs?</a:t>
            </a:r>
          </a:p>
        </p:txBody>
      </p:sp>
      <p:sp>
        <p:nvSpPr>
          <p:cNvPr id="5" name="Content Placeholder 4">
            <a:extLst>
              <a:ext uri="{FF2B5EF4-FFF2-40B4-BE49-F238E27FC236}">
                <a16:creationId xmlns:a16="http://schemas.microsoft.com/office/drawing/2014/main" id="{4B51B879-50E1-B34D-9030-418E50776217}"/>
              </a:ext>
            </a:extLst>
          </p:cNvPr>
          <p:cNvSpPr>
            <a:spLocks noGrp="1"/>
          </p:cNvSpPr>
          <p:nvPr>
            <p:ph idx="1"/>
          </p:nvPr>
        </p:nvSpPr>
        <p:spPr>
          <a:xfrm>
            <a:off x="609600" y="1600202"/>
            <a:ext cx="10972800" cy="1488439"/>
          </a:xfrm>
        </p:spPr>
        <p:txBody>
          <a:bodyPr/>
          <a:lstStyle/>
          <a:p>
            <a:pPr>
              <a:spcBef>
                <a:spcPct val="0"/>
              </a:spcBef>
              <a:buFontTx/>
              <a:buAutoNum type="arabicPeriod"/>
            </a:pPr>
            <a:r>
              <a:rPr lang="en-US" altLang="en-US" dirty="0">
                <a:latin typeface="Calibri" panose="020F0502020204030204" pitchFamily="34" charset="0"/>
              </a:rPr>
              <a:t>Exceptional usage of the cache space in exchange for a slow hit time</a:t>
            </a:r>
          </a:p>
          <a:p>
            <a:pPr>
              <a:spcBef>
                <a:spcPct val="0"/>
              </a:spcBef>
              <a:buFontTx/>
              <a:buAutoNum type="arabicPeriod"/>
            </a:pPr>
            <a:r>
              <a:rPr lang="en-US" altLang="en-US" dirty="0">
                <a:latin typeface="Calibri" panose="020F0502020204030204" pitchFamily="34" charset="0"/>
              </a:rPr>
              <a:t>Poor usage of the cache space in exchange for an excellent hit time</a:t>
            </a:r>
          </a:p>
          <a:p>
            <a:pPr>
              <a:spcBef>
                <a:spcPct val="0"/>
              </a:spcBef>
              <a:buFontTx/>
              <a:buAutoNum type="arabicPeriod"/>
            </a:pPr>
            <a:r>
              <a:rPr lang="en-US" altLang="en-US" dirty="0">
                <a:latin typeface="Calibri" panose="020F0502020204030204" pitchFamily="34" charset="0"/>
              </a:rPr>
              <a:t>Reasonable usage of cache space in exchange for a reasonable hit time</a:t>
            </a:r>
          </a:p>
        </p:txBody>
      </p:sp>
    </p:spTree>
    <p:extLst>
      <p:ext uri="{BB962C8B-B14F-4D97-AF65-F5344CB8AC3E}">
        <p14:creationId xmlns:p14="http://schemas.microsoft.com/office/powerpoint/2010/main" val="6964929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D2D7227-7024-3743-80BB-5DC76CB3E145}"/>
              </a:ext>
            </a:extLst>
          </p:cNvPr>
          <p:cNvSpPr>
            <a:spLocks noGrp="1" noChangeArrowheads="1"/>
          </p:cNvSpPr>
          <p:nvPr>
            <p:ph type="title"/>
            <p:custDataLst>
              <p:tags r:id="rId1"/>
            </p:custDataLst>
          </p:nvPr>
        </p:nvSpPr>
        <p:spPr/>
        <p:txBody>
          <a:bodyPr/>
          <a:lstStyle/>
          <a:p>
            <a:r>
              <a:rPr lang="en-US" altLang="en-US"/>
              <a:t>Back to Block Size</a:t>
            </a:r>
          </a:p>
        </p:txBody>
      </p:sp>
      <p:sp>
        <p:nvSpPr>
          <p:cNvPr id="61443" name="Rectangle 3">
            <a:extLst>
              <a:ext uri="{FF2B5EF4-FFF2-40B4-BE49-F238E27FC236}">
                <a16:creationId xmlns:a16="http://schemas.microsoft.com/office/drawing/2014/main" id="{80C11D99-45DA-6340-9B44-0B1EF424E766}"/>
              </a:ext>
            </a:extLst>
          </p:cNvPr>
          <p:cNvSpPr>
            <a:spLocks noGrp="1" noChangeArrowheads="1"/>
          </p:cNvSpPr>
          <p:nvPr>
            <p:ph type="body" idx="1"/>
            <p:custDataLst>
              <p:tags r:id="rId2"/>
            </p:custDataLst>
          </p:nvPr>
        </p:nvSpPr>
        <p:spPr/>
        <p:txBody>
          <a:bodyPr/>
          <a:lstStyle/>
          <a:p>
            <a:r>
              <a:rPr lang="en-US" altLang="en-US" dirty="0"/>
              <a:t>If block size increases spatial locality, should we just make the cache block size really, really big????</a:t>
            </a:r>
          </a:p>
        </p:txBody>
      </p:sp>
    </p:spTree>
    <p:extLst>
      <p:ext uri="{BB962C8B-B14F-4D97-AF65-F5344CB8AC3E}">
        <p14:creationId xmlns:p14="http://schemas.microsoft.com/office/powerpoint/2010/main" val="17610491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00DCC7A-9A1D-4B42-AF86-EB26BC69C7EF}"/>
              </a:ext>
            </a:extLst>
          </p:cNvPr>
          <p:cNvSpPr>
            <a:spLocks noGrp="1" noChangeArrowheads="1"/>
          </p:cNvSpPr>
          <p:nvPr>
            <p:ph type="title"/>
            <p:custDataLst>
              <p:tags r:id="rId1"/>
            </p:custDataLst>
          </p:nvPr>
        </p:nvSpPr>
        <p:spPr>
          <a:noFill/>
        </p:spPr>
        <p:txBody>
          <a:bodyPr/>
          <a:lstStyle/>
          <a:p>
            <a:r>
              <a:rPr lang="en-US" altLang="en-US"/>
              <a:t>Block Size and Miss Rate</a:t>
            </a:r>
          </a:p>
        </p:txBody>
      </p:sp>
      <p:pic>
        <p:nvPicPr>
          <p:cNvPr id="63491" name="Picture 4" descr="f05-08-P374493">
            <a:extLst>
              <a:ext uri="{FF2B5EF4-FFF2-40B4-BE49-F238E27FC236}">
                <a16:creationId xmlns:a16="http://schemas.microsoft.com/office/drawing/2014/main" id="{D6D44937-1FE6-784F-B92B-E652B58DA826}"/>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286000" y="1752601"/>
            <a:ext cx="7086600" cy="37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01990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F94BF07-AEF3-5347-9CF2-9A917EE2F09D}"/>
              </a:ext>
            </a:extLst>
          </p:cNvPr>
          <p:cNvSpPr>
            <a:spLocks noGrp="1" noChangeArrowheads="1"/>
          </p:cNvSpPr>
          <p:nvPr>
            <p:ph type="title"/>
            <p:custDataLst>
              <p:tags r:id="rId1"/>
            </p:custDataLst>
          </p:nvPr>
        </p:nvSpPr>
        <p:spPr>
          <a:noFill/>
        </p:spPr>
        <p:txBody>
          <a:bodyPr/>
          <a:lstStyle/>
          <a:p>
            <a:r>
              <a:rPr lang="en-US" altLang="en-US" dirty="0"/>
              <a:t>Cache Parameters</a:t>
            </a:r>
          </a:p>
        </p:txBody>
      </p:sp>
      <p:sp>
        <p:nvSpPr>
          <p:cNvPr id="65539" name="Rectangle 3">
            <a:extLst>
              <a:ext uri="{FF2B5EF4-FFF2-40B4-BE49-F238E27FC236}">
                <a16:creationId xmlns:a16="http://schemas.microsoft.com/office/drawing/2014/main" id="{A10A767B-3D2E-B742-BD47-9E597F3B989E}"/>
              </a:ext>
            </a:extLst>
          </p:cNvPr>
          <p:cNvSpPr>
            <a:spLocks noGrp="1" noChangeArrowheads="1"/>
          </p:cNvSpPr>
          <p:nvPr>
            <p:ph type="body" idx="1"/>
            <p:custDataLst>
              <p:tags r:id="rId2"/>
            </p:custDataLst>
          </p:nvPr>
        </p:nvSpPr>
        <p:spPr>
          <a:xfrm>
            <a:off x="2133600" y="1447800"/>
            <a:ext cx="8001000" cy="914400"/>
          </a:xfrm>
          <a:noFill/>
        </p:spPr>
        <p:txBody>
          <a:bodyPr/>
          <a:lstStyle/>
          <a:p>
            <a:pPr>
              <a:buFontTx/>
              <a:buNone/>
            </a:pPr>
            <a:r>
              <a:rPr lang="en-US" altLang="en-US" dirty="0"/>
              <a:t>Cache size = </a:t>
            </a:r>
            <a:r>
              <a:rPr lang="en-US" altLang="en-US" dirty="0">
                <a:solidFill>
                  <a:srgbClr val="00B050"/>
                </a:solidFill>
              </a:rPr>
              <a:t>Number of sets </a:t>
            </a:r>
            <a:r>
              <a:rPr lang="en-US" altLang="en-US" dirty="0"/>
              <a:t>* </a:t>
            </a:r>
            <a:r>
              <a:rPr lang="en-US" altLang="en-US" dirty="0">
                <a:solidFill>
                  <a:srgbClr val="7030A0"/>
                </a:solidFill>
              </a:rPr>
              <a:t>block size </a:t>
            </a:r>
            <a:r>
              <a:rPr lang="en-US" altLang="en-US" dirty="0"/>
              <a:t>* </a:t>
            </a:r>
            <a:r>
              <a:rPr lang="en-US" altLang="en-US" dirty="0">
                <a:solidFill>
                  <a:srgbClr val="0070C0"/>
                </a:solidFill>
              </a:rPr>
              <a:t>associativity</a:t>
            </a:r>
          </a:p>
          <a:p>
            <a:pPr>
              <a:buFontTx/>
              <a:buNone/>
            </a:pPr>
            <a:endParaRPr lang="en-US" altLang="en-US" dirty="0"/>
          </a:p>
        </p:txBody>
      </p:sp>
      <p:sp>
        <p:nvSpPr>
          <p:cNvPr id="65540" name="Rectangle 7">
            <a:extLst>
              <a:ext uri="{FF2B5EF4-FFF2-40B4-BE49-F238E27FC236}">
                <a16:creationId xmlns:a16="http://schemas.microsoft.com/office/drawing/2014/main" id="{480C47FB-9687-5C4D-822C-119C622B37E8}"/>
              </a:ext>
            </a:extLst>
          </p:cNvPr>
          <p:cNvSpPr>
            <a:spLocks noChangeArrowheads="1"/>
          </p:cNvSpPr>
          <p:nvPr>
            <p:custDataLst>
              <p:tags r:id="rId3"/>
            </p:custDataLst>
          </p:nvPr>
        </p:nvSpPr>
        <p:spPr bwMode="auto">
          <a:xfrm>
            <a:off x="3635948" y="197586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65541" name="Rectangle 8">
            <a:extLst>
              <a:ext uri="{FF2B5EF4-FFF2-40B4-BE49-F238E27FC236}">
                <a16:creationId xmlns:a16="http://schemas.microsoft.com/office/drawing/2014/main" id="{4A1D5298-6168-D240-9A36-FCC91344FC5D}"/>
              </a:ext>
            </a:extLst>
          </p:cNvPr>
          <p:cNvSpPr>
            <a:spLocks noChangeArrowheads="1"/>
          </p:cNvSpPr>
          <p:nvPr>
            <p:custDataLst>
              <p:tags r:id="rId4"/>
            </p:custDataLst>
          </p:nvPr>
        </p:nvSpPr>
        <p:spPr bwMode="auto">
          <a:xfrm>
            <a:off x="4931348" y="197586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grpSp>
        <p:nvGrpSpPr>
          <p:cNvPr id="65542" name="Group 1">
            <a:extLst>
              <a:ext uri="{FF2B5EF4-FFF2-40B4-BE49-F238E27FC236}">
                <a16:creationId xmlns:a16="http://schemas.microsoft.com/office/drawing/2014/main" id="{6AF069E5-55D3-D04C-850C-916B42E86636}"/>
              </a:ext>
            </a:extLst>
          </p:cNvPr>
          <p:cNvGrpSpPr>
            <a:grpSpLocks/>
          </p:cNvGrpSpPr>
          <p:nvPr/>
        </p:nvGrpSpPr>
        <p:grpSpPr bwMode="auto">
          <a:xfrm>
            <a:off x="3491484" y="2280667"/>
            <a:ext cx="5334000" cy="609600"/>
            <a:chOff x="1746250" y="2508250"/>
            <a:chExt cx="5334000" cy="609600"/>
          </a:xfrm>
        </p:grpSpPr>
        <p:sp>
          <p:nvSpPr>
            <p:cNvPr id="65572" name="Rectangle 4">
              <a:extLst>
                <a:ext uri="{FF2B5EF4-FFF2-40B4-BE49-F238E27FC236}">
                  <a16:creationId xmlns:a16="http://schemas.microsoft.com/office/drawing/2014/main" id="{76067247-3E47-F546-98B2-0470CDE5053C}"/>
                </a:ext>
              </a:extLst>
            </p:cNvPr>
            <p:cNvSpPr>
              <a:spLocks noChangeArrowheads="1"/>
            </p:cNvSpPr>
            <p:nvPr>
              <p:custDataLst>
                <p:tags r:id="rId26"/>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3" name="Line 5">
              <a:extLst>
                <a:ext uri="{FF2B5EF4-FFF2-40B4-BE49-F238E27FC236}">
                  <a16:creationId xmlns:a16="http://schemas.microsoft.com/office/drawing/2014/main" id="{7B164A98-C7D0-2342-B2F2-B3780C22A91B}"/>
                </a:ext>
              </a:extLst>
            </p:cNvPr>
            <p:cNvSpPr>
              <a:spLocks noChangeShapeType="1"/>
            </p:cNvSpPr>
            <p:nvPr>
              <p:custDataLst>
                <p:tags r:id="rId27"/>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4" name="Line 6">
              <a:extLst>
                <a:ext uri="{FF2B5EF4-FFF2-40B4-BE49-F238E27FC236}">
                  <a16:creationId xmlns:a16="http://schemas.microsoft.com/office/drawing/2014/main" id="{E572F1DE-A65B-0042-837F-46FE2B9A4F1B}"/>
                </a:ext>
              </a:extLst>
            </p:cNvPr>
            <p:cNvSpPr>
              <a:spLocks noChangeShapeType="1"/>
            </p:cNvSpPr>
            <p:nvPr>
              <p:custDataLst>
                <p:tags r:id="rId28"/>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5" name="Rectangle 14">
              <a:extLst>
                <a:ext uri="{FF2B5EF4-FFF2-40B4-BE49-F238E27FC236}">
                  <a16:creationId xmlns:a16="http://schemas.microsoft.com/office/drawing/2014/main" id="{2C19E982-5B0D-9F40-97B9-1E74D613243B}"/>
                </a:ext>
              </a:extLst>
            </p:cNvPr>
            <p:cNvSpPr>
              <a:spLocks noChangeArrowheads="1"/>
            </p:cNvSpPr>
            <p:nvPr>
              <p:custDataLst>
                <p:tags r:id="rId29"/>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6" name="Line 15">
              <a:extLst>
                <a:ext uri="{FF2B5EF4-FFF2-40B4-BE49-F238E27FC236}">
                  <a16:creationId xmlns:a16="http://schemas.microsoft.com/office/drawing/2014/main" id="{89E122CD-4732-7A42-A1CF-0FFB25CCC697}"/>
                </a:ext>
              </a:extLst>
            </p:cNvPr>
            <p:cNvSpPr>
              <a:spLocks noChangeShapeType="1"/>
            </p:cNvSpPr>
            <p:nvPr>
              <p:custDataLst>
                <p:tags r:id="rId30"/>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7" name="Line 16">
              <a:extLst>
                <a:ext uri="{FF2B5EF4-FFF2-40B4-BE49-F238E27FC236}">
                  <a16:creationId xmlns:a16="http://schemas.microsoft.com/office/drawing/2014/main" id="{222F62EE-2B31-2C4D-9716-F78A3E44C9D2}"/>
                </a:ext>
              </a:extLst>
            </p:cNvPr>
            <p:cNvSpPr>
              <a:spLocks noChangeShapeType="1"/>
            </p:cNvSpPr>
            <p:nvPr>
              <p:custDataLst>
                <p:tags r:id="rId31"/>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65543" name="Rectangle 17">
            <a:extLst>
              <a:ext uri="{FF2B5EF4-FFF2-40B4-BE49-F238E27FC236}">
                <a16:creationId xmlns:a16="http://schemas.microsoft.com/office/drawing/2014/main" id="{E367CDB3-B230-8045-B105-B564E8A80698}"/>
              </a:ext>
            </a:extLst>
          </p:cNvPr>
          <p:cNvSpPr>
            <a:spLocks noChangeArrowheads="1"/>
          </p:cNvSpPr>
          <p:nvPr>
            <p:custDataLst>
              <p:tags r:id="rId5"/>
            </p:custDataLst>
          </p:nvPr>
        </p:nvSpPr>
        <p:spPr bwMode="auto">
          <a:xfrm>
            <a:off x="6302948" y="197586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65544" name="Rectangle 18">
            <a:extLst>
              <a:ext uri="{FF2B5EF4-FFF2-40B4-BE49-F238E27FC236}">
                <a16:creationId xmlns:a16="http://schemas.microsoft.com/office/drawing/2014/main" id="{B23B711C-B6C8-644A-9536-685CB4132CA4}"/>
              </a:ext>
            </a:extLst>
          </p:cNvPr>
          <p:cNvSpPr>
            <a:spLocks noChangeArrowheads="1"/>
          </p:cNvSpPr>
          <p:nvPr>
            <p:custDataLst>
              <p:tags r:id="rId6"/>
            </p:custDataLst>
          </p:nvPr>
        </p:nvSpPr>
        <p:spPr bwMode="auto">
          <a:xfrm>
            <a:off x="7598348" y="197586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grpSp>
        <p:nvGrpSpPr>
          <p:cNvPr id="65545" name="Group 21">
            <a:extLst>
              <a:ext uri="{FF2B5EF4-FFF2-40B4-BE49-F238E27FC236}">
                <a16:creationId xmlns:a16="http://schemas.microsoft.com/office/drawing/2014/main" id="{B68791F3-F1ED-5441-B664-2FCF5CEB41ED}"/>
              </a:ext>
            </a:extLst>
          </p:cNvPr>
          <p:cNvGrpSpPr>
            <a:grpSpLocks/>
          </p:cNvGrpSpPr>
          <p:nvPr/>
        </p:nvGrpSpPr>
        <p:grpSpPr bwMode="auto">
          <a:xfrm>
            <a:off x="3491484" y="2883916"/>
            <a:ext cx="5334000" cy="609600"/>
            <a:chOff x="1746250" y="2508250"/>
            <a:chExt cx="5334000" cy="609600"/>
          </a:xfrm>
        </p:grpSpPr>
        <p:sp>
          <p:nvSpPr>
            <p:cNvPr id="65566" name="Rectangle 4">
              <a:extLst>
                <a:ext uri="{FF2B5EF4-FFF2-40B4-BE49-F238E27FC236}">
                  <a16:creationId xmlns:a16="http://schemas.microsoft.com/office/drawing/2014/main" id="{94ECDB3F-18FE-FA4C-97D7-11B7E699FC67}"/>
                </a:ext>
              </a:extLst>
            </p:cNvPr>
            <p:cNvSpPr>
              <a:spLocks noChangeArrowheads="1"/>
            </p:cNvSpPr>
            <p:nvPr>
              <p:custDataLst>
                <p:tags r:id="rId20"/>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7" name="Line 5">
              <a:extLst>
                <a:ext uri="{FF2B5EF4-FFF2-40B4-BE49-F238E27FC236}">
                  <a16:creationId xmlns:a16="http://schemas.microsoft.com/office/drawing/2014/main" id="{4FF80DF4-D3A5-A64A-BDC2-3C643D666FED}"/>
                </a:ext>
              </a:extLst>
            </p:cNvPr>
            <p:cNvSpPr>
              <a:spLocks noChangeShapeType="1"/>
            </p:cNvSpPr>
            <p:nvPr>
              <p:custDataLst>
                <p:tags r:id="rId21"/>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8" name="Line 6">
              <a:extLst>
                <a:ext uri="{FF2B5EF4-FFF2-40B4-BE49-F238E27FC236}">
                  <a16:creationId xmlns:a16="http://schemas.microsoft.com/office/drawing/2014/main" id="{E66F840A-1D4F-A745-B15D-E63AA36D3E94}"/>
                </a:ext>
              </a:extLst>
            </p:cNvPr>
            <p:cNvSpPr>
              <a:spLocks noChangeShapeType="1"/>
            </p:cNvSpPr>
            <p:nvPr>
              <p:custDataLst>
                <p:tags r:id="rId22"/>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9" name="Rectangle 14">
              <a:extLst>
                <a:ext uri="{FF2B5EF4-FFF2-40B4-BE49-F238E27FC236}">
                  <a16:creationId xmlns:a16="http://schemas.microsoft.com/office/drawing/2014/main" id="{EC438CD1-4C86-CF4D-93F2-00B8AA8EB8A6}"/>
                </a:ext>
              </a:extLst>
            </p:cNvPr>
            <p:cNvSpPr>
              <a:spLocks noChangeArrowheads="1"/>
            </p:cNvSpPr>
            <p:nvPr>
              <p:custDataLst>
                <p:tags r:id="rId23"/>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0" name="Line 15">
              <a:extLst>
                <a:ext uri="{FF2B5EF4-FFF2-40B4-BE49-F238E27FC236}">
                  <a16:creationId xmlns:a16="http://schemas.microsoft.com/office/drawing/2014/main" id="{7FBE7F20-BC53-C143-8799-1FDB971F72C2}"/>
                </a:ext>
              </a:extLst>
            </p:cNvPr>
            <p:cNvSpPr>
              <a:spLocks noChangeShapeType="1"/>
            </p:cNvSpPr>
            <p:nvPr>
              <p:custDataLst>
                <p:tags r:id="rId24"/>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1" name="Line 16">
              <a:extLst>
                <a:ext uri="{FF2B5EF4-FFF2-40B4-BE49-F238E27FC236}">
                  <a16:creationId xmlns:a16="http://schemas.microsoft.com/office/drawing/2014/main" id="{D0DB43A0-CDBE-FD4A-8E3A-6674F8FA39E7}"/>
                </a:ext>
              </a:extLst>
            </p:cNvPr>
            <p:cNvSpPr>
              <a:spLocks noChangeShapeType="1"/>
            </p:cNvSpPr>
            <p:nvPr>
              <p:custDataLst>
                <p:tags r:id="rId25"/>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grpSp>
        <p:nvGrpSpPr>
          <p:cNvPr id="65546" name="Group 28">
            <a:extLst>
              <a:ext uri="{FF2B5EF4-FFF2-40B4-BE49-F238E27FC236}">
                <a16:creationId xmlns:a16="http://schemas.microsoft.com/office/drawing/2014/main" id="{123AC300-5AB2-F442-A79A-2EA69DD1D46C}"/>
              </a:ext>
            </a:extLst>
          </p:cNvPr>
          <p:cNvGrpSpPr>
            <a:grpSpLocks/>
          </p:cNvGrpSpPr>
          <p:nvPr/>
        </p:nvGrpSpPr>
        <p:grpSpPr bwMode="auto">
          <a:xfrm>
            <a:off x="3491484" y="3487167"/>
            <a:ext cx="5334000" cy="609600"/>
            <a:chOff x="1746250" y="2508250"/>
            <a:chExt cx="5334000" cy="609600"/>
          </a:xfrm>
        </p:grpSpPr>
        <p:sp>
          <p:nvSpPr>
            <p:cNvPr id="65560" name="Rectangle 4">
              <a:extLst>
                <a:ext uri="{FF2B5EF4-FFF2-40B4-BE49-F238E27FC236}">
                  <a16:creationId xmlns:a16="http://schemas.microsoft.com/office/drawing/2014/main" id="{2A35A3D6-2B2A-6143-8E5E-8C35ED9A3C06}"/>
                </a:ext>
              </a:extLst>
            </p:cNvPr>
            <p:cNvSpPr>
              <a:spLocks noChangeArrowheads="1"/>
            </p:cNvSpPr>
            <p:nvPr>
              <p:custDataLst>
                <p:tags r:id="rId14"/>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1" name="Line 5">
              <a:extLst>
                <a:ext uri="{FF2B5EF4-FFF2-40B4-BE49-F238E27FC236}">
                  <a16:creationId xmlns:a16="http://schemas.microsoft.com/office/drawing/2014/main" id="{98312EB9-5D02-4A43-A0D7-FB1D130CC1AB}"/>
                </a:ext>
              </a:extLst>
            </p:cNvPr>
            <p:cNvSpPr>
              <a:spLocks noChangeShapeType="1"/>
            </p:cNvSpPr>
            <p:nvPr>
              <p:custDataLst>
                <p:tags r:id="rId15"/>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2" name="Line 6">
              <a:extLst>
                <a:ext uri="{FF2B5EF4-FFF2-40B4-BE49-F238E27FC236}">
                  <a16:creationId xmlns:a16="http://schemas.microsoft.com/office/drawing/2014/main" id="{05797B2E-8D3A-5E4C-BD6E-EACADB7D70FC}"/>
                </a:ext>
              </a:extLst>
            </p:cNvPr>
            <p:cNvSpPr>
              <a:spLocks noChangeShapeType="1"/>
            </p:cNvSpPr>
            <p:nvPr>
              <p:custDataLst>
                <p:tags r:id="rId16"/>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3" name="Rectangle 14">
              <a:extLst>
                <a:ext uri="{FF2B5EF4-FFF2-40B4-BE49-F238E27FC236}">
                  <a16:creationId xmlns:a16="http://schemas.microsoft.com/office/drawing/2014/main" id="{768C6ED7-63C3-684D-96ED-5BB26DABC07B}"/>
                </a:ext>
              </a:extLst>
            </p:cNvPr>
            <p:cNvSpPr>
              <a:spLocks noChangeArrowheads="1"/>
            </p:cNvSpPr>
            <p:nvPr>
              <p:custDataLst>
                <p:tags r:id="rId17"/>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4" name="Line 15">
              <a:extLst>
                <a:ext uri="{FF2B5EF4-FFF2-40B4-BE49-F238E27FC236}">
                  <a16:creationId xmlns:a16="http://schemas.microsoft.com/office/drawing/2014/main" id="{496E54AA-3D6E-5D4A-8659-2775F4806758}"/>
                </a:ext>
              </a:extLst>
            </p:cNvPr>
            <p:cNvSpPr>
              <a:spLocks noChangeShapeType="1"/>
            </p:cNvSpPr>
            <p:nvPr>
              <p:custDataLst>
                <p:tags r:id="rId18"/>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5" name="Line 16">
              <a:extLst>
                <a:ext uri="{FF2B5EF4-FFF2-40B4-BE49-F238E27FC236}">
                  <a16:creationId xmlns:a16="http://schemas.microsoft.com/office/drawing/2014/main" id="{1A7F2EC1-FC20-0A4F-B793-15131EB4F94D}"/>
                </a:ext>
              </a:extLst>
            </p:cNvPr>
            <p:cNvSpPr>
              <a:spLocks noChangeShapeType="1"/>
            </p:cNvSpPr>
            <p:nvPr>
              <p:custDataLst>
                <p:tags r:id="rId19"/>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grpSp>
        <p:nvGrpSpPr>
          <p:cNvPr id="65547" name="Group 35">
            <a:extLst>
              <a:ext uri="{FF2B5EF4-FFF2-40B4-BE49-F238E27FC236}">
                <a16:creationId xmlns:a16="http://schemas.microsoft.com/office/drawing/2014/main" id="{D2DDC10B-DE5E-5542-9E71-6514CF172435}"/>
              </a:ext>
            </a:extLst>
          </p:cNvPr>
          <p:cNvGrpSpPr>
            <a:grpSpLocks/>
          </p:cNvGrpSpPr>
          <p:nvPr/>
        </p:nvGrpSpPr>
        <p:grpSpPr bwMode="auto">
          <a:xfrm>
            <a:off x="3491484" y="4090416"/>
            <a:ext cx="5334000" cy="609600"/>
            <a:chOff x="1746250" y="2508250"/>
            <a:chExt cx="5334000" cy="609600"/>
          </a:xfrm>
        </p:grpSpPr>
        <p:sp>
          <p:nvSpPr>
            <p:cNvPr id="65554" name="Rectangle 4">
              <a:extLst>
                <a:ext uri="{FF2B5EF4-FFF2-40B4-BE49-F238E27FC236}">
                  <a16:creationId xmlns:a16="http://schemas.microsoft.com/office/drawing/2014/main" id="{F618BA8A-8A15-3244-AAC9-0C6E240FC9EB}"/>
                </a:ext>
              </a:extLst>
            </p:cNvPr>
            <p:cNvSpPr>
              <a:spLocks noChangeArrowheads="1"/>
            </p:cNvSpPr>
            <p:nvPr>
              <p:custDataLst>
                <p:tags r:id="rId8"/>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55" name="Line 5">
              <a:extLst>
                <a:ext uri="{FF2B5EF4-FFF2-40B4-BE49-F238E27FC236}">
                  <a16:creationId xmlns:a16="http://schemas.microsoft.com/office/drawing/2014/main" id="{C73E1E66-6B5E-BD4F-AC2B-4CDB92DA1F29}"/>
                </a:ext>
              </a:extLst>
            </p:cNvPr>
            <p:cNvSpPr>
              <a:spLocks noChangeShapeType="1"/>
            </p:cNvSpPr>
            <p:nvPr>
              <p:custDataLst>
                <p:tags r:id="rId9"/>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6" name="Line 6">
              <a:extLst>
                <a:ext uri="{FF2B5EF4-FFF2-40B4-BE49-F238E27FC236}">
                  <a16:creationId xmlns:a16="http://schemas.microsoft.com/office/drawing/2014/main" id="{249FE3F1-A6CC-7947-A0C6-FC1B12879468}"/>
                </a:ext>
              </a:extLst>
            </p:cNvPr>
            <p:cNvSpPr>
              <a:spLocks noChangeShapeType="1"/>
            </p:cNvSpPr>
            <p:nvPr>
              <p:custDataLst>
                <p:tags r:id="rId10"/>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7" name="Rectangle 14">
              <a:extLst>
                <a:ext uri="{FF2B5EF4-FFF2-40B4-BE49-F238E27FC236}">
                  <a16:creationId xmlns:a16="http://schemas.microsoft.com/office/drawing/2014/main" id="{24E94564-E040-7345-91AD-6AE1666AF493}"/>
                </a:ext>
              </a:extLst>
            </p:cNvPr>
            <p:cNvSpPr>
              <a:spLocks noChangeArrowheads="1"/>
            </p:cNvSpPr>
            <p:nvPr>
              <p:custDataLst>
                <p:tags r:id="rId11"/>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58" name="Line 15">
              <a:extLst>
                <a:ext uri="{FF2B5EF4-FFF2-40B4-BE49-F238E27FC236}">
                  <a16:creationId xmlns:a16="http://schemas.microsoft.com/office/drawing/2014/main" id="{69D7635F-468A-DD47-96F0-F8EB3A0A25B9}"/>
                </a:ext>
              </a:extLst>
            </p:cNvPr>
            <p:cNvSpPr>
              <a:spLocks noChangeShapeType="1"/>
            </p:cNvSpPr>
            <p:nvPr>
              <p:custDataLst>
                <p:tags r:id="rId12"/>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9" name="Line 16">
              <a:extLst>
                <a:ext uri="{FF2B5EF4-FFF2-40B4-BE49-F238E27FC236}">
                  <a16:creationId xmlns:a16="http://schemas.microsoft.com/office/drawing/2014/main" id="{88591D3F-8B7D-7449-8ECE-79A81140DD50}"/>
                </a:ext>
              </a:extLst>
            </p:cNvPr>
            <p:cNvSpPr>
              <a:spLocks noChangeShapeType="1"/>
            </p:cNvSpPr>
            <p:nvPr>
              <p:custDataLst>
                <p:tags r:id="rId13"/>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cxnSp>
        <p:nvCxnSpPr>
          <p:cNvPr id="21" name="Straight Arrow Connector 20">
            <a:extLst>
              <a:ext uri="{FF2B5EF4-FFF2-40B4-BE49-F238E27FC236}">
                <a16:creationId xmlns:a16="http://schemas.microsoft.com/office/drawing/2014/main" id="{01CF2472-3C12-BA41-86C8-29686EBF6DBB}"/>
              </a:ext>
            </a:extLst>
          </p:cNvPr>
          <p:cNvCxnSpPr>
            <a:cxnSpLocks noChangeShapeType="1"/>
          </p:cNvCxnSpPr>
          <p:nvPr/>
        </p:nvCxnSpPr>
        <p:spPr bwMode="auto">
          <a:xfrm>
            <a:off x="7072884" y="2363216"/>
            <a:ext cx="1752600" cy="0"/>
          </a:xfrm>
          <a:prstGeom prst="straightConnector1">
            <a:avLst/>
          </a:prstGeom>
          <a:noFill/>
          <a:ln w="34925" algn="ctr">
            <a:solidFill>
              <a:srgbClr val="7030A0"/>
            </a:solidFill>
            <a:round/>
            <a:headEnd type="triangle" w="med" len="med"/>
            <a:tailEnd type="triangle" w="med" len="med"/>
          </a:ln>
          <a:extLst>
            <a:ext uri="{909E8E84-426E-40DD-AFC4-6F175D3DCCD1}">
              <a14:hiddenFill xmlns:a14="http://schemas.microsoft.com/office/drawing/2010/main">
                <a:noFill/>
              </a14:hiddenFill>
            </a:ext>
          </a:extLst>
        </p:spPr>
      </p:cxnSp>
      <p:sp>
        <p:nvSpPr>
          <p:cNvPr id="43" name="TextBox 42">
            <a:extLst>
              <a:ext uri="{FF2B5EF4-FFF2-40B4-BE49-F238E27FC236}">
                <a16:creationId xmlns:a16="http://schemas.microsoft.com/office/drawing/2014/main" id="{218E775A-DF8F-7E4A-BB1A-70932402AF9F}"/>
              </a:ext>
            </a:extLst>
          </p:cNvPr>
          <p:cNvSpPr txBox="1">
            <a:spLocks noChangeArrowheads="1"/>
          </p:cNvSpPr>
          <p:nvPr/>
        </p:nvSpPr>
        <p:spPr bwMode="auto">
          <a:xfrm>
            <a:off x="7207823" y="2329880"/>
            <a:ext cx="1475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7030A0"/>
                </a:solidFill>
              </a:rPr>
              <a:t>Bytes per block</a:t>
            </a:r>
          </a:p>
        </p:txBody>
      </p:sp>
      <p:cxnSp>
        <p:nvCxnSpPr>
          <p:cNvPr id="46" name="Straight Arrow Connector 45">
            <a:extLst>
              <a:ext uri="{FF2B5EF4-FFF2-40B4-BE49-F238E27FC236}">
                <a16:creationId xmlns:a16="http://schemas.microsoft.com/office/drawing/2014/main" id="{A39618FB-B756-EA49-A6B9-EF77F7DC3B96}"/>
              </a:ext>
            </a:extLst>
          </p:cNvPr>
          <p:cNvCxnSpPr>
            <a:cxnSpLocks noChangeShapeType="1"/>
          </p:cNvCxnSpPr>
          <p:nvPr/>
        </p:nvCxnSpPr>
        <p:spPr bwMode="auto">
          <a:xfrm>
            <a:off x="3501009" y="4998467"/>
            <a:ext cx="5324475" cy="0"/>
          </a:xfrm>
          <a:prstGeom prst="straightConnector1">
            <a:avLst/>
          </a:prstGeom>
          <a:noFill/>
          <a:ln w="34925" algn="ctr">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sp>
        <p:nvSpPr>
          <p:cNvPr id="47" name="TextBox 46">
            <a:extLst>
              <a:ext uri="{FF2B5EF4-FFF2-40B4-BE49-F238E27FC236}">
                <a16:creationId xmlns:a16="http://schemas.microsoft.com/office/drawing/2014/main" id="{315D3D32-3600-7146-9DA7-BF30B8A259F3}"/>
              </a:ext>
            </a:extLst>
          </p:cNvPr>
          <p:cNvSpPr txBox="1">
            <a:spLocks noChangeArrowheads="1"/>
          </p:cNvSpPr>
          <p:nvPr/>
        </p:nvSpPr>
        <p:spPr bwMode="auto">
          <a:xfrm>
            <a:off x="5258373" y="5004818"/>
            <a:ext cx="1474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66FF"/>
                </a:solidFill>
              </a:rPr>
              <a:t>Blocks per set</a:t>
            </a:r>
          </a:p>
        </p:txBody>
      </p:sp>
      <p:cxnSp>
        <p:nvCxnSpPr>
          <p:cNvPr id="49" name="Straight Arrow Connector 48">
            <a:extLst>
              <a:ext uri="{FF2B5EF4-FFF2-40B4-BE49-F238E27FC236}">
                <a16:creationId xmlns:a16="http://schemas.microsoft.com/office/drawing/2014/main" id="{E8D96D48-EA7C-E645-8899-8153538F8772}"/>
              </a:ext>
            </a:extLst>
          </p:cNvPr>
          <p:cNvCxnSpPr>
            <a:cxnSpLocks noChangeShapeType="1"/>
          </p:cNvCxnSpPr>
          <p:nvPr/>
        </p:nvCxnSpPr>
        <p:spPr bwMode="auto">
          <a:xfrm flipH="1" flipV="1">
            <a:off x="3196209" y="2304481"/>
            <a:ext cx="0" cy="2395537"/>
          </a:xfrm>
          <a:prstGeom prst="straightConnector1">
            <a:avLst/>
          </a:prstGeom>
          <a:noFill/>
          <a:ln w="34925" algn="ctr">
            <a:solidFill>
              <a:srgbClr val="00B050"/>
            </a:solidFill>
            <a:round/>
            <a:headEnd type="triangle" w="med" len="med"/>
            <a:tailEnd type="triangle" w="med" len="med"/>
          </a:ln>
          <a:extLst>
            <a:ext uri="{909E8E84-426E-40DD-AFC4-6F175D3DCCD1}">
              <a14:hiddenFill xmlns:a14="http://schemas.microsoft.com/office/drawing/2010/main">
                <a:noFill/>
              </a14:hiddenFill>
            </a:ext>
          </a:extLst>
        </p:spPr>
      </p:cxnSp>
      <p:sp>
        <p:nvSpPr>
          <p:cNvPr id="50" name="TextBox 49">
            <a:extLst>
              <a:ext uri="{FF2B5EF4-FFF2-40B4-BE49-F238E27FC236}">
                <a16:creationId xmlns:a16="http://schemas.microsoft.com/office/drawing/2014/main" id="{9C053167-B4F7-5D41-82CA-BAC54FE96D20}"/>
              </a:ext>
            </a:extLst>
          </p:cNvPr>
          <p:cNvSpPr txBox="1">
            <a:spLocks noChangeArrowheads="1"/>
          </p:cNvSpPr>
          <p:nvPr/>
        </p:nvSpPr>
        <p:spPr bwMode="auto">
          <a:xfrm rot="16200000">
            <a:off x="2236750" y="3317891"/>
            <a:ext cx="14061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B050"/>
                </a:solidFill>
              </a:rPr>
              <a:t>Sets per Cache</a:t>
            </a:r>
          </a:p>
        </p:txBody>
      </p:sp>
      <p:sp>
        <p:nvSpPr>
          <p:cNvPr id="42" name="Rectangle 3">
            <a:extLst>
              <a:ext uri="{FF2B5EF4-FFF2-40B4-BE49-F238E27FC236}">
                <a16:creationId xmlns:a16="http://schemas.microsoft.com/office/drawing/2014/main" id="{EC0410A7-4044-304F-88F5-6D2A83400C14}"/>
              </a:ext>
            </a:extLst>
          </p:cNvPr>
          <p:cNvSpPr txBox="1">
            <a:spLocks noChangeArrowheads="1"/>
          </p:cNvSpPr>
          <p:nvPr>
            <p:custDataLst>
              <p:tags r:id="rId7"/>
            </p:custDataLst>
          </p:nvPr>
        </p:nvSpPr>
        <p:spPr>
          <a:xfrm>
            <a:off x="551543" y="5391152"/>
            <a:ext cx="10972800" cy="914400"/>
          </a:xfrm>
          <a:prstGeom prst="rect">
            <a:avLst/>
          </a:prstGeom>
          <a:noFill/>
        </p:spPr>
        <p:txBody>
          <a:bodyPr vert="horz" lIns="121920" tIns="60960" rIns="121920" bIns="6096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lgn="ctr" defTabSz="609585">
              <a:buNone/>
            </a:pPr>
            <a:r>
              <a:rPr lang="en-US" altLang="en-US" sz="2667" b="1" dirty="0">
                <a:solidFill>
                  <a:srgbClr val="FF0000"/>
                </a:solidFill>
              </a:rPr>
              <a:t>Warning / Notice—</a:t>
            </a:r>
            <a:r>
              <a:rPr lang="en-US" altLang="en-US" sz="2667" dirty="0">
                <a:solidFill>
                  <a:prstClr val="black"/>
                </a:solidFill>
              </a:rPr>
              <a:t>Things that count towards </a:t>
            </a:r>
            <a:r>
              <a:rPr lang="en-US" altLang="en-US" sz="2667" u="sng" dirty="0">
                <a:solidFill>
                  <a:prstClr val="black"/>
                </a:solidFill>
              </a:rPr>
              <a:t>“cache size”: cache </a:t>
            </a:r>
            <a:r>
              <a:rPr lang="en-US" altLang="en-US" sz="2667" b="1" u="sng" dirty="0">
                <a:solidFill>
                  <a:prstClr val="black"/>
                </a:solidFill>
              </a:rPr>
              <a:t>data</a:t>
            </a:r>
            <a:endParaRPr lang="en-US" altLang="en-US" sz="2667" u="sng" dirty="0">
              <a:solidFill>
                <a:prstClr val="black"/>
              </a:solidFill>
            </a:endParaRPr>
          </a:p>
          <a:p>
            <a:pPr marL="457189" indent="-457189" algn="ctr" defTabSz="609585">
              <a:buNone/>
            </a:pPr>
            <a:r>
              <a:rPr lang="en-US" altLang="en-US" sz="2667" dirty="0">
                <a:solidFill>
                  <a:prstClr val="black"/>
                </a:solidFill>
              </a:rPr>
              <a:t>Things that </a:t>
            </a:r>
            <a:r>
              <a:rPr lang="en-US" altLang="en-US" sz="2667" b="1" dirty="0">
                <a:solidFill>
                  <a:prstClr val="black"/>
                </a:solidFill>
              </a:rPr>
              <a:t>do not count </a:t>
            </a:r>
            <a:r>
              <a:rPr lang="en-US" altLang="en-US" sz="2667" dirty="0">
                <a:solidFill>
                  <a:prstClr val="black"/>
                </a:solidFill>
              </a:rPr>
              <a:t>towards “cache size”: tags, valid bits, </a:t>
            </a:r>
            <a:r>
              <a:rPr lang="en-US" altLang="en-US" sz="2667" dirty="0" err="1">
                <a:solidFill>
                  <a:prstClr val="black"/>
                </a:solidFill>
              </a:rPr>
              <a:t>etc</a:t>
            </a:r>
            <a:r>
              <a:rPr lang="en-US" altLang="en-US" sz="2667" dirty="0">
                <a:solidFill>
                  <a:prstClr val="black"/>
                </a:solidFill>
              </a:rPr>
              <a:t>…</a:t>
            </a:r>
          </a:p>
          <a:p>
            <a:pPr marL="457189" indent="-457189" algn="ctr" defTabSz="609585">
              <a:buNone/>
            </a:pPr>
            <a:endParaRPr lang="en-US" altLang="en-US" sz="2667" dirty="0">
              <a:solidFill>
                <a:prstClr val="black"/>
              </a:solidFill>
            </a:endParaRPr>
          </a:p>
        </p:txBody>
      </p:sp>
    </p:spTree>
    <p:extLst>
      <p:ext uri="{BB962C8B-B14F-4D97-AF65-F5344CB8AC3E}">
        <p14:creationId xmlns:p14="http://schemas.microsoft.com/office/powerpoint/2010/main" val="7426267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50"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F94BF07-AEF3-5347-9CF2-9A917EE2F09D}"/>
              </a:ext>
            </a:extLst>
          </p:cNvPr>
          <p:cNvSpPr>
            <a:spLocks noGrp="1" noChangeArrowheads="1"/>
          </p:cNvSpPr>
          <p:nvPr>
            <p:ph type="title"/>
            <p:custDataLst>
              <p:tags r:id="rId1"/>
            </p:custDataLst>
          </p:nvPr>
        </p:nvSpPr>
        <p:spPr>
          <a:xfrm>
            <a:off x="609600" y="274639"/>
            <a:ext cx="10972800" cy="1143000"/>
          </a:xfrm>
          <a:noFill/>
        </p:spPr>
        <p:txBody>
          <a:bodyPr/>
          <a:lstStyle/>
          <a:p>
            <a:r>
              <a:rPr lang="en-US" altLang="en-US" dirty="0"/>
              <a:t>Cache Parameters</a:t>
            </a:r>
          </a:p>
        </p:txBody>
      </p:sp>
      <p:sp>
        <p:nvSpPr>
          <p:cNvPr id="65539" name="Rectangle 3">
            <a:extLst>
              <a:ext uri="{FF2B5EF4-FFF2-40B4-BE49-F238E27FC236}">
                <a16:creationId xmlns:a16="http://schemas.microsoft.com/office/drawing/2014/main" id="{A10A767B-3D2E-B742-BD47-9E597F3B989E}"/>
              </a:ext>
            </a:extLst>
          </p:cNvPr>
          <p:cNvSpPr>
            <a:spLocks noGrp="1" noChangeArrowheads="1"/>
          </p:cNvSpPr>
          <p:nvPr>
            <p:ph type="body" idx="1"/>
            <p:custDataLst>
              <p:tags r:id="rId2"/>
            </p:custDataLst>
          </p:nvPr>
        </p:nvSpPr>
        <p:spPr>
          <a:xfrm>
            <a:off x="126484" y="1373155"/>
            <a:ext cx="8001000" cy="914400"/>
          </a:xfrm>
          <a:noFill/>
        </p:spPr>
        <p:txBody>
          <a:bodyPr/>
          <a:lstStyle/>
          <a:p>
            <a:pPr>
              <a:buFontTx/>
              <a:buNone/>
            </a:pPr>
            <a:r>
              <a:rPr lang="en-US" altLang="en-US" dirty="0"/>
              <a:t>Cache size = </a:t>
            </a:r>
            <a:r>
              <a:rPr lang="en-US" altLang="en-US" dirty="0">
                <a:solidFill>
                  <a:srgbClr val="00B050"/>
                </a:solidFill>
              </a:rPr>
              <a:t>Number of sets </a:t>
            </a:r>
            <a:r>
              <a:rPr lang="en-US" altLang="en-US" dirty="0"/>
              <a:t>* </a:t>
            </a:r>
            <a:r>
              <a:rPr lang="en-US" altLang="en-US" dirty="0">
                <a:solidFill>
                  <a:srgbClr val="7030A0"/>
                </a:solidFill>
              </a:rPr>
              <a:t>block size </a:t>
            </a:r>
            <a:r>
              <a:rPr lang="en-US" altLang="en-US" dirty="0"/>
              <a:t>* </a:t>
            </a:r>
            <a:r>
              <a:rPr lang="en-US" altLang="en-US" dirty="0">
                <a:solidFill>
                  <a:srgbClr val="0070C0"/>
                </a:solidFill>
              </a:rPr>
              <a:t>associativity</a:t>
            </a:r>
          </a:p>
          <a:p>
            <a:pPr>
              <a:buFontTx/>
              <a:buNone/>
            </a:pPr>
            <a:endParaRPr lang="en-US" altLang="en-US" dirty="0"/>
          </a:p>
        </p:txBody>
      </p:sp>
      <p:sp>
        <p:nvSpPr>
          <p:cNvPr id="65540" name="Rectangle 7">
            <a:extLst>
              <a:ext uri="{FF2B5EF4-FFF2-40B4-BE49-F238E27FC236}">
                <a16:creationId xmlns:a16="http://schemas.microsoft.com/office/drawing/2014/main" id="{480C47FB-9687-5C4D-822C-119C622B37E8}"/>
              </a:ext>
            </a:extLst>
          </p:cNvPr>
          <p:cNvSpPr>
            <a:spLocks noChangeArrowheads="1"/>
          </p:cNvSpPr>
          <p:nvPr>
            <p:custDataLst>
              <p:tags r:id="rId3"/>
            </p:custDataLst>
          </p:nvPr>
        </p:nvSpPr>
        <p:spPr bwMode="auto">
          <a:xfrm>
            <a:off x="1852766" y="197586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65541" name="Rectangle 8">
            <a:extLst>
              <a:ext uri="{FF2B5EF4-FFF2-40B4-BE49-F238E27FC236}">
                <a16:creationId xmlns:a16="http://schemas.microsoft.com/office/drawing/2014/main" id="{4A1D5298-6168-D240-9A36-FCC91344FC5D}"/>
              </a:ext>
            </a:extLst>
          </p:cNvPr>
          <p:cNvSpPr>
            <a:spLocks noChangeArrowheads="1"/>
          </p:cNvSpPr>
          <p:nvPr>
            <p:custDataLst>
              <p:tags r:id="rId4"/>
            </p:custDataLst>
          </p:nvPr>
        </p:nvSpPr>
        <p:spPr bwMode="auto">
          <a:xfrm>
            <a:off x="3148167" y="197586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grpSp>
        <p:nvGrpSpPr>
          <p:cNvPr id="65542" name="Group 1">
            <a:extLst>
              <a:ext uri="{FF2B5EF4-FFF2-40B4-BE49-F238E27FC236}">
                <a16:creationId xmlns:a16="http://schemas.microsoft.com/office/drawing/2014/main" id="{6AF069E5-55D3-D04C-850C-916B42E86636}"/>
              </a:ext>
            </a:extLst>
          </p:cNvPr>
          <p:cNvGrpSpPr>
            <a:grpSpLocks/>
          </p:cNvGrpSpPr>
          <p:nvPr/>
        </p:nvGrpSpPr>
        <p:grpSpPr bwMode="auto">
          <a:xfrm>
            <a:off x="1708303" y="2280667"/>
            <a:ext cx="5334000" cy="609600"/>
            <a:chOff x="1746250" y="2508250"/>
            <a:chExt cx="5334000" cy="609600"/>
          </a:xfrm>
        </p:grpSpPr>
        <p:sp>
          <p:nvSpPr>
            <p:cNvPr id="65572" name="Rectangle 4">
              <a:extLst>
                <a:ext uri="{FF2B5EF4-FFF2-40B4-BE49-F238E27FC236}">
                  <a16:creationId xmlns:a16="http://schemas.microsoft.com/office/drawing/2014/main" id="{76067247-3E47-F546-98B2-0470CDE5053C}"/>
                </a:ext>
              </a:extLst>
            </p:cNvPr>
            <p:cNvSpPr>
              <a:spLocks noChangeArrowheads="1"/>
            </p:cNvSpPr>
            <p:nvPr>
              <p:custDataLst>
                <p:tags r:id="rId26"/>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3" name="Line 5">
              <a:extLst>
                <a:ext uri="{FF2B5EF4-FFF2-40B4-BE49-F238E27FC236}">
                  <a16:creationId xmlns:a16="http://schemas.microsoft.com/office/drawing/2014/main" id="{7B164A98-C7D0-2342-B2F2-B3780C22A91B}"/>
                </a:ext>
              </a:extLst>
            </p:cNvPr>
            <p:cNvSpPr>
              <a:spLocks noChangeShapeType="1"/>
            </p:cNvSpPr>
            <p:nvPr>
              <p:custDataLst>
                <p:tags r:id="rId27"/>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4" name="Line 6">
              <a:extLst>
                <a:ext uri="{FF2B5EF4-FFF2-40B4-BE49-F238E27FC236}">
                  <a16:creationId xmlns:a16="http://schemas.microsoft.com/office/drawing/2014/main" id="{E572F1DE-A65B-0042-837F-46FE2B9A4F1B}"/>
                </a:ext>
              </a:extLst>
            </p:cNvPr>
            <p:cNvSpPr>
              <a:spLocks noChangeShapeType="1"/>
            </p:cNvSpPr>
            <p:nvPr>
              <p:custDataLst>
                <p:tags r:id="rId28"/>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5" name="Rectangle 14">
              <a:extLst>
                <a:ext uri="{FF2B5EF4-FFF2-40B4-BE49-F238E27FC236}">
                  <a16:creationId xmlns:a16="http://schemas.microsoft.com/office/drawing/2014/main" id="{2C19E982-5B0D-9F40-97B9-1E74D613243B}"/>
                </a:ext>
              </a:extLst>
            </p:cNvPr>
            <p:cNvSpPr>
              <a:spLocks noChangeArrowheads="1"/>
            </p:cNvSpPr>
            <p:nvPr>
              <p:custDataLst>
                <p:tags r:id="rId29"/>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6" name="Line 15">
              <a:extLst>
                <a:ext uri="{FF2B5EF4-FFF2-40B4-BE49-F238E27FC236}">
                  <a16:creationId xmlns:a16="http://schemas.microsoft.com/office/drawing/2014/main" id="{89E122CD-4732-7A42-A1CF-0FFB25CCC697}"/>
                </a:ext>
              </a:extLst>
            </p:cNvPr>
            <p:cNvSpPr>
              <a:spLocks noChangeShapeType="1"/>
            </p:cNvSpPr>
            <p:nvPr>
              <p:custDataLst>
                <p:tags r:id="rId30"/>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7" name="Line 16">
              <a:extLst>
                <a:ext uri="{FF2B5EF4-FFF2-40B4-BE49-F238E27FC236}">
                  <a16:creationId xmlns:a16="http://schemas.microsoft.com/office/drawing/2014/main" id="{222F62EE-2B31-2C4D-9716-F78A3E44C9D2}"/>
                </a:ext>
              </a:extLst>
            </p:cNvPr>
            <p:cNvSpPr>
              <a:spLocks noChangeShapeType="1"/>
            </p:cNvSpPr>
            <p:nvPr>
              <p:custDataLst>
                <p:tags r:id="rId31"/>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65543" name="Rectangle 17">
            <a:extLst>
              <a:ext uri="{FF2B5EF4-FFF2-40B4-BE49-F238E27FC236}">
                <a16:creationId xmlns:a16="http://schemas.microsoft.com/office/drawing/2014/main" id="{E367CDB3-B230-8045-B105-B564E8A80698}"/>
              </a:ext>
            </a:extLst>
          </p:cNvPr>
          <p:cNvSpPr>
            <a:spLocks noChangeArrowheads="1"/>
          </p:cNvSpPr>
          <p:nvPr>
            <p:custDataLst>
              <p:tags r:id="rId5"/>
            </p:custDataLst>
          </p:nvPr>
        </p:nvSpPr>
        <p:spPr bwMode="auto">
          <a:xfrm>
            <a:off x="4519766" y="1975865"/>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65544" name="Rectangle 18">
            <a:extLst>
              <a:ext uri="{FF2B5EF4-FFF2-40B4-BE49-F238E27FC236}">
                <a16:creationId xmlns:a16="http://schemas.microsoft.com/office/drawing/2014/main" id="{B23B711C-B6C8-644A-9536-685CB4132CA4}"/>
              </a:ext>
            </a:extLst>
          </p:cNvPr>
          <p:cNvSpPr>
            <a:spLocks noChangeArrowheads="1"/>
          </p:cNvSpPr>
          <p:nvPr>
            <p:custDataLst>
              <p:tags r:id="rId6"/>
            </p:custDataLst>
          </p:nvPr>
        </p:nvSpPr>
        <p:spPr bwMode="auto">
          <a:xfrm>
            <a:off x="5815167" y="1975865"/>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grpSp>
        <p:nvGrpSpPr>
          <p:cNvPr id="65545" name="Group 21">
            <a:extLst>
              <a:ext uri="{FF2B5EF4-FFF2-40B4-BE49-F238E27FC236}">
                <a16:creationId xmlns:a16="http://schemas.microsoft.com/office/drawing/2014/main" id="{B68791F3-F1ED-5441-B664-2FCF5CEB41ED}"/>
              </a:ext>
            </a:extLst>
          </p:cNvPr>
          <p:cNvGrpSpPr>
            <a:grpSpLocks/>
          </p:cNvGrpSpPr>
          <p:nvPr/>
        </p:nvGrpSpPr>
        <p:grpSpPr bwMode="auto">
          <a:xfrm>
            <a:off x="1708303" y="2883916"/>
            <a:ext cx="5334000" cy="609600"/>
            <a:chOff x="1746250" y="2508250"/>
            <a:chExt cx="5334000" cy="609600"/>
          </a:xfrm>
        </p:grpSpPr>
        <p:sp>
          <p:nvSpPr>
            <p:cNvPr id="65566" name="Rectangle 4">
              <a:extLst>
                <a:ext uri="{FF2B5EF4-FFF2-40B4-BE49-F238E27FC236}">
                  <a16:creationId xmlns:a16="http://schemas.microsoft.com/office/drawing/2014/main" id="{94ECDB3F-18FE-FA4C-97D7-11B7E699FC67}"/>
                </a:ext>
              </a:extLst>
            </p:cNvPr>
            <p:cNvSpPr>
              <a:spLocks noChangeArrowheads="1"/>
            </p:cNvSpPr>
            <p:nvPr>
              <p:custDataLst>
                <p:tags r:id="rId20"/>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7" name="Line 5">
              <a:extLst>
                <a:ext uri="{FF2B5EF4-FFF2-40B4-BE49-F238E27FC236}">
                  <a16:creationId xmlns:a16="http://schemas.microsoft.com/office/drawing/2014/main" id="{4FF80DF4-D3A5-A64A-BDC2-3C643D666FED}"/>
                </a:ext>
              </a:extLst>
            </p:cNvPr>
            <p:cNvSpPr>
              <a:spLocks noChangeShapeType="1"/>
            </p:cNvSpPr>
            <p:nvPr>
              <p:custDataLst>
                <p:tags r:id="rId21"/>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8" name="Line 6">
              <a:extLst>
                <a:ext uri="{FF2B5EF4-FFF2-40B4-BE49-F238E27FC236}">
                  <a16:creationId xmlns:a16="http://schemas.microsoft.com/office/drawing/2014/main" id="{E66F840A-1D4F-A745-B15D-E63AA36D3E94}"/>
                </a:ext>
              </a:extLst>
            </p:cNvPr>
            <p:cNvSpPr>
              <a:spLocks noChangeShapeType="1"/>
            </p:cNvSpPr>
            <p:nvPr>
              <p:custDataLst>
                <p:tags r:id="rId22"/>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9" name="Rectangle 14">
              <a:extLst>
                <a:ext uri="{FF2B5EF4-FFF2-40B4-BE49-F238E27FC236}">
                  <a16:creationId xmlns:a16="http://schemas.microsoft.com/office/drawing/2014/main" id="{EC438CD1-4C86-CF4D-93F2-00B8AA8EB8A6}"/>
                </a:ext>
              </a:extLst>
            </p:cNvPr>
            <p:cNvSpPr>
              <a:spLocks noChangeArrowheads="1"/>
            </p:cNvSpPr>
            <p:nvPr>
              <p:custDataLst>
                <p:tags r:id="rId23"/>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70" name="Line 15">
              <a:extLst>
                <a:ext uri="{FF2B5EF4-FFF2-40B4-BE49-F238E27FC236}">
                  <a16:creationId xmlns:a16="http://schemas.microsoft.com/office/drawing/2014/main" id="{7FBE7F20-BC53-C143-8799-1FDB971F72C2}"/>
                </a:ext>
              </a:extLst>
            </p:cNvPr>
            <p:cNvSpPr>
              <a:spLocks noChangeShapeType="1"/>
            </p:cNvSpPr>
            <p:nvPr>
              <p:custDataLst>
                <p:tags r:id="rId24"/>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71" name="Line 16">
              <a:extLst>
                <a:ext uri="{FF2B5EF4-FFF2-40B4-BE49-F238E27FC236}">
                  <a16:creationId xmlns:a16="http://schemas.microsoft.com/office/drawing/2014/main" id="{D0DB43A0-CDBE-FD4A-8E3A-6674F8FA39E7}"/>
                </a:ext>
              </a:extLst>
            </p:cNvPr>
            <p:cNvSpPr>
              <a:spLocks noChangeShapeType="1"/>
            </p:cNvSpPr>
            <p:nvPr>
              <p:custDataLst>
                <p:tags r:id="rId25"/>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grpSp>
        <p:nvGrpSpPr>
          <p:cNvPr id="65546" name="Group 28">
            <a:extLst>
              <a:ext uri="{FF2B5EF4-FFF2-40B4-BE49-F238E27FC236}">
                <a16:creationId xmlns:a16="http://schemas.microsoft.com/office/drawing/2014/main" id="{123AC300-5AB2-F442-A79A-2EA69DD1D46C}"/>
              </a:ext>
            </a:extLst>
          </p:cNvPr>
          <p:cNvGrpSpPr>
            <a:grpSpLocks/>
          </p:cNvGrpSpPr>
          <p:nvPr/>
        </p:nvGrpSpPr>
        <p:grpSpPr bwMode="auto">
          <a:xfrm>
            <a:off x="1708303" y="3487167"/>
            <a:ext cx="5334000" cy="609600"/>
            <a:chOff x="1746250" y="2508250"/>
            <a:chExt cx="5334000" cy="609600"/>
          </a:xfrm>
        </p:grpSpPr>
        <p:sp>
          <p:nvSpPr>
            <p:cNvPr id="65560" name="Rectangle 4">
              <a:extLst>
                <a:ext uri="{FF2B5EF4-FFF2-40B4-BE49-F238E27FC236}">
                  <a16:creationId xmlns:a16="http://schemas.microsoft.com/office/drawing/2014/main" id="{2A35A3D6-2B2A-6143-8E5E-8C35ED9A3C06}"/>
                </a:ext>
              </a:extLst>
            </p:cNvPr>
            <p:cNvSpPr>
              <a:spLocks noChangeArrowheads="1"/>
            </p:cNvSpPr>
            <p:nvPr>
              <p:custDataLst>
                <p:tags r:id="rId14"/>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1" name="Line 5">
              <a:extLst>
                <a:ext uri="{FF2B5EF4-FFF2-40B4-BE49-F238E27FC236}">
                  <a16:creationId xmlns:a16="http://schemas.microsoft.com/office/drawing/2014/main" id="{98312EB9-5D02-4A43-A0D7-FB1D130CC1AB}"/>
                </a:ext>
              </a:extLst>
            </p:cNvPr>
            <p:cNvSpPr>
              <a:spLocks noChangeShapeType="1"/>
            </p:cNvSpPr>
            <p:nvPr>
              <p:custDataLst>
                <p:tags r:id="rId15"/>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2" name="Line 6">
              <a:extLst>
                <a:ext uri="{FF2B5EF4-FFF2-40B4-BE49-F238E27FC236}">
                  <a16:creationId xmlns:a16="http://schemas.microsoft.com/office/drawing/2014/main" id="{05797B2E-8D3A-5E4C-BD6E-EACADB7D70FC}"/>
                </a:ext>
              </a:extLst>
            </p:cNvPr>
            <p:cNvSpPr>
              <a:spLocks noChangeShapeType="1"/>
            </p:cNvSpPr>
            <p:nvPr>
              <p:custDataLst>
                <p:tags r:id="rId16"/>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3" name="Rectangle 14">
              <a:extLst>
                <a:ext uri="{FF2B5EF4-FFF2-40B4-BE49-F238E27FC236}">
                  <a16:creationId xmlns:a16="http://schemas.microsoft.com/office/drawing/2014/main" id="{768C6ED7-63C3-684D-96ED-5BB26DABC07B}"/>
                </a:ext>
              </a:extLst>
            </p:cNvPr>
            <p:cNvSpPr>
              <a:spLocks noChangeArrowheads="1"/>
            </p:cNvSpPr>
            <p:nvPr>
              <p:custDataLst>
                <p:tags r:id="rId17"/>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64" name="Line 15">
              <a:extLst>
                <a:ext uri="{FF2B5EF4-FFF2-40B4-BE49-F238E27FC236}">
                  <a16:creationId xmlns:a16="http://schemas.microsoft.com/office/drawing/2014/main" id="{496E54AA-3D6E-5D4A-8659-2775F4806758}"/>
                </a:ext>
              </a:extLst>
            </p:cNvPr>
            <p:cNvSpPr>
              <a:spLocks noChangeShapeType="1"/>
            </p:cNvSpPr>
            <p:nvPr>
              <p:custDataLst>
                <p:tags r:id="rId18"/>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65" name="Line 16">
              <a:extLst>
                <a:ext uri="{FF2B5EF4-FFF2-40B4-BE49-F238E27FC236}">
                  <a16:creationId xmlns:a16="http://schemas.microsoft.com/office/drawing/2014/main" id="{1A7F2EC1-FC20-0A4F-B793-15131EB4F94D}"/>
                </a:ext>
              </a:extLst>
            </p:cNvPr>
            <p:cNvSpPr>
              <a:spLocks noChangeShapeType="1"/>
            </p:cNvSpPr>
            <p:nvPr>
              <p:custDataLst>
                <p:tags r:id="rId19"/>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grpSp>
        <p:nvGrpSpPr>
          <p:cNvPr id="65547" name="Group 35">
            <a:extLst>
              <a:ext uri="{FF2B5EF4-FFF2-40B4-BE49-F238E27FC236}">
                <a16:creationId xmlns:a16="http://schemas.microsoft.com/office/drawing/2014/main" id="{D2DDC10B-DE5E-5542-9E71-6514CF172435}"/>
              </a:ext>
            </a:extLst>
          </p:cNvPr>
          <p:cNvGrpSpPr>
            <a:grpSpLocks/>
          </p:cNvGrpSpPr>
          <p:nvPr/>
        </p:nvGrpSpPr>
        <p:grpSpPr bwMode="auto">
          <a:xfrm>
            <a:off x="1708303" y="4090416"/>
            <a:ext cx="5334000" cy="609600"/>
            <a:chOff x="1746250" y="2508250"/>
            <a:chExt cx="5334000" cy="609600"/>
          </a:xfrm>
        </p:grpSpPr>
        <p:sp>
          <p:nvSpPr>
            <p:cNvPr id="65554" name="Rectangle 4">
              <a:extLst>
                <a:ext uri="{FF2B5EF4-FFF2-40B4-BE49-F238E27FC236}">
                  <a16:creationId xmlns:a16="http://schemas.microsoft.com/office/drawing/2014/main" id="{F618BA8A-8A15-3244-AAC9-0C6E240FC9EB}"/>
                </a:ext>
              </a:extLst>
            </p:cNvPr>
            <p:cNvSpPr>
              <a:spLocks noChangeArrowheads="1"/>
            </p:cNvSpPr>
            <p:nvPr>
              <p:custDataLst>
                <p:tags r:id="rId8"/>
              </p:custDataLst>
            </p:nvPr>
          </p:nvSpPr>
          <p:spPr bwMode="auto">
            <a:xfrm>
              <a:off x="1752600" y="2514600"/>
              <a:ext cx="265430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55" name="Line 5">
              <a:extLst>
                <a:ext uri="{FF2B5EF4-FFF2-40B4-BE49-F238E27FC236}">
                  <a16:creationId xmlns:a16="http://schemas.microsoft.com/office/drawing/2014/main" id="{C73E1E66-6B5E-BD4F-AC2B-4CDB92DA1F29}"/>
                </a:ext>
              </a:extLst>
            </p:cNvPr>
            <p:cNvSpPr>
              <a:spLocks noChangeShapeType="1"/>
            </p:cNvSpPr>
            <p:nvPr>
              <p:custDataLst>
                <p:tags r:id="rId9"/>
              </p:custDataLst>
            </p:nvPr>
          </p:nvSpPr>
          <p:spPr bwMode="auto">
            <a:xfrm>
              <a:off x="1746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6" name="Line 6">
              <a:extLst>
                <a:ext uri="{FF2B5EF4-FFF2-40B4-BE49-F238E27FC236}">
                  <a16:creationId xmlns:a16="http://schemas.microsoft.com/office/drawing/2014/main" id="{249FE3F1-A6CC-7947-A0C6-FC1B12879468}"/>
                </a:ext>
              </a:extLst>
            </p:cNvPr>
            <p:cNvSpPr>
              <a:spLocks noChangeShapeType="1"/>
            </p:cNvSpPr>
            <p:nvPr>
              <p:custDataLst>
                <p:tags r:id="rId10"/>
              </p:custDataLst>
            </p:nvPr>
          </p:nvSpPr>
          <p:spPr bwMode="auto">
            <a:xfrm>
              <a:off x="2660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7" name="Rectangle 14">
              <a:extLst>
                <a:ext uri="{FF2B5EF4-FFF2-40B4-BE49-F238E27FC236}">
                  <a16:creationId xmlns:a16="http://schemas.microsoft.com/office/drawing/2014/main" id="{24E94564-E040-7345-91AD-6AE1666AF493}"/>
                </a:ext>
              </a:extLst>
            </p:cNvPr>
            <p:cNvSpPr>
              <a:spLocks noChangeArrowheads="1"/>
            </p:cNvSpPr>
            <p:nvPr>
              <p:custDataLst>
                <p:tags r:id="rId11"/>
              </p:custDataLst>
            </p:nvPr>
          </p:nvSpPr>
          <p:spPr bwMode="auto">
            <a:xfrm>
              <a:off x="4413250" y="2514600"/>
              <a:ext cx="2660650" cy="6032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65558" name="Line 15">
              <a:extLst>
                <a:ext uri="{FF2B5EF4-FFF2-40B4-BE49-F238E27FC236}">
                  <a16:creationId xmlns:a16="http://schemas.microsoft.com/office/drawing/2014/main" id="{69D7635F-468A-DD47-96F0-F8EB3A0A25B9}"/>
                </a:ext>
              </a:extLst>
            </p:cNvPr>
            <p:cNvSpPr>
              <a:spLocks noChangeShapeType="1"/>
            </p:cNvSpPr>
            <p:nvPr>
              <p:custDataLst>
                <p:tags r:id="rId12"/>
              </p:custDataLst>
            </p:nvPr>
          </p:nvSpPr>
          <p:spPr bwMode="auto">
            <a:xfrm>
              <a:off x="4413250" y="2813050"/>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65559" name="Line 16">
              <a:extLst>
                <a:ext uri="{FF2B5EF4-FFF2-40B4-BE49-F238E27FC236}">
                  <a16:creationId xmlns:a16="http://schemas.microsoft.com/office/drawing/2014/main" id="{88591D3F-8B7D-7449-8ECE-79A81140DD50}"/>
                </a:ext>
              </a:extLst>
            </p:cNvPr>
            <p:cNvSpPr>
              <a:spLocks noChangeShapeType="1"/>
            </p:cNvSpPr>
            <p:nvPr>
              <p:custDataLst>
                <p:tags r:id="rId13"/>
              </p:custDataLst>
            </p:nvPr>
          </p:nvSpPr>
          <p:spPr bwMode="auto">
            <a:xfrm>
              <a:off x="5327650" y="2508250"/>
              <a:ext cx="0" cy="609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cxnSp>
        <p:nvCxnSpPr>
          <p:cNvPr id="21" name="Straight Arrow Connector 20">
            <a:extLst>
              <a:ext uri="{FF2B5EF4-FFF2-40B4-BE49-F238E27FC236}">
                <a16:creationId xmlns:a16="http://schemas.microsoft.com/office/drawing/2014/main" id="{01CF2472-3C12-BA41-86C8-29686EBF6DBB}"/>
              </a:ext>
            </a:extLst>
          </p:cNvPr>
          <p:cNvCxnSpPr>
            <a:cxnSpLocks noChangeShapeType="1"/>
          </p:cNvCxnSpPr>
          <p:nvPr/>
        </p:nvCxnSpPr>
        <p:spPr bwMode="auto">
          <a:xfrm>
            <a:off x="5289703" y="2363216"/>
            <a:ext cx="1752600" cy="0"/>
          </a:xfrm>
          <a:prstGeom prst="straightConnector1">
            <a:avLst/>
          </a:prstGeom>
          <a:noFill/>
          <a:ln w="34925" algn="ctr">
            <a:solidFill>
              <a:srgbClr val="7030A0"/>
            </a:solidFill>
            <a:round/>
            <a:headEnd type="triangle" w="med" len="med"/>
            <a:tailEnd type="triangle" w="med" len="med"/>
          </a:ln>
          <a:extLst>
            <a:ext uri="{909E8E84-426E-40DD-AFC4-6F175D3DCCD1}">
              <a14:hiddenFill xmlns:a14="http://schemas.microsoft.com/office/drawing/2010/main">
                <a:noFill/>
              </a14:hiddenFill>
            </a:ext>
          </a:extLst>
        </p:spPr>
      </p:cxnSp>
      <p:sp>
        <p:nvSpPr>
          <p:cNvPr id="43" name="TextBox 42">
            <a:extLst>
              <a:ext uri="{FF2B5EF4-FFF2-40B4-BE49-F238E27FC236}">
                <a16:creationId xmlns:a16="http://schemas.microsoft.com/office/drawing/2014/main" id="{218E775A-DF8F-7E4A-BB1A-70932402AF9F}"/>
              </a:ext>
            </a:extLst>
          </p:cNvPr>
          <p:cNvSpPr txBox="1">
            <a:spLocks noChangeArrowheads="1"/>
          </p:cNvSpPr>
          <p:nvPr/>
        </p:nvSpPr>
        <p:spPr bwMode="auto">
          <a:xfrm>
            <a:off x="5424641" y="2329880"/>
            <a:ext cx="1475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7030A0"/>
                </a:solidFill>
              </a:rPr>
              <a:t>Bytes per block</a:t>
            </a:r>
          </a:p>
        </p:txBody>
      </p:sp>
      <p:cxnSp>
        <p:nvCxnSpPr>
          <p:cNvPr id="46" name="Straight Arrow Connector 45">
            <a:extLst>
              <a:ext uri="{FF2B5EF4-FFF2-40B4-BE49-F238E27FC236}">
                <a16:creationId xmlns:a16="http://schemas.microsoft.com/office/drawing/2014/main" id="{A39618FB-B756-EA49-A6B9-EF77F7DC3B96}"/>
              </a:ext>
            </a:extLst>
          </p:cNvPr>
          <p:cNvCxnSpPr>
            <a:cxnSpLocks noChangeShapeType="1"/>
          </p:cNvCxnSpPr>
          <p:nvPr/>
        </p:nvCxnSpPr>
        <p:spPr bwMode="auto">
          <a:xfrm>
            <a:off x="1717828" y="4998467"/>
            <a:ext cx="5324475" cy="0"/>
          </a:xfrm>
          <a:prstGeom prst="straightConnector1">
            <a:avLst/>
          </a:prstGeom>
          <a:noFill/>
          <a:ln w="34925" algn="ctr">
            <a:solidFill>
              <a:srgbClr val="0066FF"/>
            </a:solidFill>
            <a:round/>
            <a:headEnd type="triangle" w="med" len="med"/>
            <a:tailEnd type="triangle" w="med" len="med"/>
          </a:ln>
          <a:extLst>
            <a:ext uri="{909E8E84-426E-40DD-AFC4-6F175D3DCCD1}">
              <a14:hiddenFill xmlns:a14="http://schemas.microsoft.com/office/drawing/2010/main">
                <a:noFill/>
              </a14:hiddenFill>
            </a:ext>
          </a:extLst>
        </p:spPr>
      </p:cxnSp>
      <p:sp>
        <p:nvSpPr>
          <p:cNvPr id="47" name="TextBox 46">
            <a:extLst>
              <a:ext uri="{FF2B5EF4-FFF2-40B4-BE49-F238E27FC236}">
                <a16:creationId xmlns:a16="http://schemas.microsoft.com/office/drawing/2014/main" id="{315D3D32-3600-7146-9DA7-BF30B8A259F3}"/>
              </a:ext>
            </a:extLst>
          </p:cNvPr>
          <p:cNvSpPr txBox="1">
            <a:spLocks noChangeArrowheads="1"/>
          </p:cNvSpPr>
          <p:nvPr/>
        </p:nvSpPr>
        <p:spPr bwMode="auto">
          <a:xfrm>
            <a:off x="3475192" y="5004818"/>
            <a:ext cx="14747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66FF"/>
                </a:solidFill>
              </a:rPr>
              <a:t>Blocks per set</a:t>
            </a:r>
          </a:p>
        </p:txBody>
      </p:sp>
      <p:cxnSp>
        <p:nvCxnSpPr>
          <p:cNvPr id="49" name="Straight Arrow Connector 48">
            <a:extLst>
              <a:ext uri="{FF2B5EF4-FFF2-40B4-BE49-F238E27FC236}">
                <a16:creationId xmlns:a16="http://schemas.microsoft.com/office/drawing/2014/main" id="{E8D96D48-EA7C-E645-8899-8153538F8772}"/>
              </a:ext>
            </a:extLst>
          </p:cNvPr>
          <p:cNvCxnSpPr>
            <a:cxnSpLocks noChangeShapeType="1"/>
          </p:cNvCxnSpPr>
          <p:nvPr/>
        </p:nvCxnSpPr>
        <p:spPr bwMode="auto">
          <a:xfrm flipH="1" flipV="1">
            <a:off x="1413028" y="2304481"/>
            <a:ext cx="0" cy="2395537"/>
          </a:xfrm>
          <a:prstGeom prst="straightConnector1">
            <a:avLst/>
          </a:prstGeom>
          <a:noFill/>
          <a:ln w="34925" algn="ctr">
            <a:solidFill>
              <a:srgbClr val="00B050"/>
            </a:solidFill>
            <a:round/>
            <a:headEnd type="triangle" w="med" len="med"/>
            <a:tailEnd type="triangle" w="med" len="med"/>
          </a:ln>
          <a:extLst>
            <a:ext uri="{909E8E84-426E-40DD-AFC4-6F175D3DCCD1}">
              <a14:hiddenFill xmlns:a14="http://schemas.microsoft.com/office/drawing/2010/main">
                <a:noFill/>
              </a14:hiddenFill>
            </a:ext>
          </a:extLst>
        </p:spPr>
      </p:cxnSp>
      <p:sp>
        <p:nvSpPr>
          <p:cNvPr id="50" name="TextBox 49">
            <a:extLst>
              <a:ext uri="{FF2B5EF4-FFF2-40B4-BE49-F238E27FC236}">
                <a16:creationId xmlns:a16="http://schemas.microsoft.com/office/drawing/2014/main" id="{9C053167-B4F7-5D41-82CA-BAC54FE96D20}"/>
              </a:ext>
            </a:extLst>
          </p:cNvPr>
          <p:cNvSpPr txBox="1">
            <a:spLocks noChangeArrowheads="1"/>
          </p:cNvSpPr>
          <p:nvPr/>
        </p:nvSpPr>
        <p:spPr bwMode="auto">
          <a:xfrm rot="16200000">
            <a:off x="453568" y="3317891"/>
            <a:ext cx="14061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B050"/>
                </a:solidFill>
              </a:rPr>
              <a:t>Sets per Cache</a:t>
            </a:r>
          </a:p>
        </p:txBody>
      </p:sp>
      <p:sp>
        <p:nvSpPr>
          <p:cNvPr id="42" name="Rectangle 3">
            <a:extLst>
              <a:ext uri="{FF2B5EF4-FFF2-40B4-BE49-F238E27FC236}">
                <a16:creationId xmlns:a16="http://schemas.microsoft.com/office/drawing/2014/main" id="{EC0410A7-4044-304F-88F5-6D2A83400C14}"/>
              </a:ext>
            </a:extLst>
          </p:cNvPr>
          <p:cNvSpPr txBox="1">
            <a:spLocks noChangeArrowheads="1"/>
          </p:cNvSpPr>
          <p:nvPr>
            <p:custDataLst>
              <p:tags r:id="rId7"/>
            </p:custDataLst>
          </p:nvPr>
        </p:nvSpPr>
        <p:spPr>
          <a:xfrm>
            <a:off x="551543" y="5391152"/>
            <a:ext cx="10972800" cy="914400"/>
          </a:xfrm>
          <a:prstGeom prst="rect">
            <a:avLst/>
          </a:prstGeom>
          <a:noFill/>
        </p:spPr>
        <p:txBody>
          <a:bodyPr vert="horz" lIns="121920" tIns="60960" rIns="121920" bIns="60960" rtlCol="0">
            <a:normAutofit fontScale="92500" lnSpcReduction="10000"/>
          </a:bodyPr>
          <a:lst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lgn="ctr" defTabSz="609585">
              <a:buNone/>
            </a:pPr>
            <a:r>
              <a:rPr lang="en-US" altLang="en-US" sz="2667" b="1" dirty="0">
                <a:solidFill>
                  <a:srgbClr val="FF0000"/>
                </a:solidFill>
              </a:rPr>
              <a:t>Warning / Notice—</a:t>
            </a:r>
            <a:r>
              <a:rPr lang="en-US" altLang="en-US" sz="2667" dirty="0">
                <a:solidFill>
                  <a:prstClr val="black"/>
                </a:solidFill>
              </a:rPr>
              <a:t>Things that count towards </a:t>
            </a:r>
            <a:r>
              <a:rPr lang="en-US" altLang="en-US" sz="2667" u="sng" dirty="0">
                <a:solidFill>
                  <a:prstClr val="black"/>
                </a:solidFill>
              </a:rPr>
              <a:t>“cache size”: cache </a:t>
            </a:r>
            <a:r>
              <a:rPr lang="en-US" altLang="en-US" sz="2667" b="1" u="sng" dirty="0">
                <a:solidFill>
                  <a:prstClr val="black"/>
                </a:solidFill>
              </a:rPr>
              <a:t>data</a:t>
            </a:r>
            <a:endParaRPr lang="en-US" altLang="en-US" sz="2667" u="sng" dirty="0">
              <a:solidFill>
                <a:prstClr val="black"/>
              </a:solidFill>
            </a:endParaRPr>
          </a:p>
          <a:p>
            <a:pPr marL="457189" indent="-457189" algn="ctr" defTabSz="609585">
              <a:buNone/>
            </a:pPr>
            <a:r>
              <a:rPr lang="en-US" altLang="en-US" sz="2667" dirty="0">
                <a:solidFill>
                  <a:prstClr val="black"/>
                </a:solidFill>
              </a:rPr>
              <a:t>Things that </a:t>
            </a:r>
            <a:r>
              <a:rPr lang="en-US" altLang="en-US" sz="2667" b="1" dirty="0">
                <a:solidFill>
                  <a:prstClr val="black"/>
                </a:solidFill>
              </a:rPr>
              <a:t>do not count </a:t>
            </a:r>
            <a:r>
              <a:rPr lang="en-US" altLang="en-US" sz="2667" dirty="0">
                <a:solidFill>
                  <a:prstClr val="black"/>
                </a:solidFill>
              </a:rPr>
              <a:t>towards “cache size”: tags, valid bits, </a:t>
            </a:r>
            <a:r>
              <a:rPr lang="en-US" altLang="en-US" sz="2667" dirty="0" err="1">
                <a:solidFill>
                  <a:prstClr val="black"/>
                </a:solidFill>
              </a:rPr>
              <a:t>etc</a:t>
            </a:r>
            <a:r>
              <a:rPr lang="en-US" altLang="en-US" sz="2667" dirty="0">
                <a:solidFill>
                  <a:prstClr val="black"/>
                </a:solidFill>
              </a:rPr>
              <a:t>…</a:t>
            </a:r>
          </a:p>
          <a:p>
            <a:pPr marL="457189" indent="-457189" algn="ctr" defTabSz="609585">
              <a:buNone/>
            </a:pPr>
            <a:endParaRPr lang="en-US" altLang="en-US" sz="2667" dirty="0">
              <a:solidFill>
                <a:prstClr val="black"/>
              </a:solidFill>
            </a:endParaRPr>
          </a:p>
        </p:txBody>
      </p:sp>
      <p:cxnSp>
        <p:nvCxnSpPr>
          <p:cNvPr id="5" name="Straight Connector 4">
            <a:extLst>
              <a:ext uri="{FF2B5EF4-FFF2-40B4-BE49-F238E27FC236}">
                <a16:creationId xmlns:a16="http://schemas.microsoft.com/office/drawing/2014/main" id="{0D107D02-1ADD-124D-BBC8-4606627C9B32}"/>
              </a:ext>
            </a:extLst>
          </p:cNvPr>
          <p:cNvCxnSpPr>
            <a:cxnSpLocks/>
            <a:stCxn id="2" idx="0"/>
            <a:endCxn id="3" idx="2"/>
          </p:cNvCxnSpPr>
          <p:nvPr/>
        </p:nvCxnSpPr>
        <p:spPr>
          <a:xfrm flipV="1">
            <a:off x="8812246" y="5004818"/>
            <a:ext cx="1218134" cy="74283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3D76F523-B4C0-1743-9955-849A68099FE7}"/>
              </a:ext>
            </a:extLst>
          </p:cNvPr>
          <p:cNvSpPr/>
          <p:nvPr/>
        </p:nvSpPr>
        <p:spPr>
          <a:xfrm>
            <a:off x="7721601" y="5747657"/>
            <a:ext cx="2181289" cy="63033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3" name="TextBox 2">
            <a:extLst>
              <a:ext uri="{FF2B5EF4-FFF2-40B4-BE49-F238E27FC236}">
                <a16:creationId xmlns:a16="http://schemas.microsoft.com/office/drawing/2014/main" id="{94049C8E-A3DF-FC4B-8D76-67F100E6521A}"/>
              </a:ext>
            </a:extLst>
          </p:cNvPr>
          <p:cNvSpPr txBox="1"/>
          <p:nvPr/>
        </p:nvSpPr>
        <p:spPr>
          <a:xfrm>
            <a:off x="7979406" y="1957830"/>
            <a:ext cx="4101947" cy="3046988"/>
          </a:xfrm>
          <a:prstGeom prst="rect">
            <a:avLst/>
          </a:prstGeom>
          <a:noFill/>
          <a:ln w="38100">
            <a:solidFill>
              <a:srgbClr val="FF0000"/>
            </a:solidFill>
          </a:ln>
        </p:spPr>
        <p:txBody>
          <a:bodyPr wrap="square" rtlCol="0">
            <a:spAutoFit/>
          </a:bodyPr>
          <a:lstStyle/>
          <a:p>
            <a:pPr algn="ctr" defTabSz="609585"/>
            <a:r>
              <a:rPr lang="en-US" sz="2400" b="1" dirty="0">
                <a:solidFill>
                  <a:srgbClr val="FF0000"/>
                </a:solidFill>
                <a:latin typeface="Seravek Light"/>
                <a:cs typeface="Seravek Light"/>
              </a:rPr>
              <a:t>Is this very confusing?</a:t>
            </a:r>
          </a:p>
          <a:p>
            <a:pPr algn="ctr" defTabSz="609585"/>
            <a:endParaRPr lang="en-US" sz="2400" dirty="0">
              <a:solidFill>
                <a:prstClr val="black"/>
              </a:solidFill>
              <a:latin typeface="Seravek Light"/>
              <a:cs typeface="Seravek Light"/>
            </a:endParaRPr>
          </a:p>
          <a:p>
            <a:pPr algn="ctr" defTabSz="609585"/>
            <a:r>
              <a:rPr lang="en-US" sz="2400" dirty="0">
                <a:solidFill>
                  <a:prstClr val="black"/>
                </a:solidFill>
                <a:latin typeface="Seravek Light"/>
                <a:cs typeface="Seravek Light"/>
              </a:rPr>
              <a:t>Yes, until you implement one.</a:t>
            </a:r>
          </a:p>
          <a:p>
            <a:pPr algn="ctr" defTabSz="609585"/>
            <a:endParaRPr lang="en-US" sz="2400" dirty="0">
              <a:solidFill>
                <a:prstClr val="black"/>
              </a:solidFill>
              <a:latin typeface="Seravek Light"/>
              <a:cs typeface="Seravek Light"/>
            </a:endParaRPr>
          </a:p>
          <a:p>
            <a:pPr algn="ctr" defTabSz="609585"/>
            <a:r>
              <a:rPr lang="en-US" sz="2400" dirty="0">
                <a:solidFill>
                  <a:prstClr val="black"/>
                </a:solidFill>
                <a:latin typeface="Seravek Light"/>
                <a:cs typeface="Seravek Light"/>
              </a:rPr>
              <a:t>It is what the world has settled on, so you need to know this and become comfortable with it.</a:t>
            </a:r>
          </a:p>
        </p:txBody>
      </p:sp>
    </p:spTree>
    <p:extLst>
      <p:ext uri="{BB962C8B-B14F-4D97-AF65-F5344CB8AC3E}">
        <p14:creationId xmlns:p14="http://schemas.microsoft.com/office/powerpoint/2010/main" val="6449639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7" grpId="0"/>
      <p:bldP spid="50"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BF6FC7A-57DA-8944-82D6-6131B949972A}"/>
              </a:ext>
            </a:extLst>
          </p:cNvPr>
          <p:cNvSpPr>
            <a:spLocks noGrp="1" noChangeArrowheads="1"/>
          </p:cNvSpPr>
          <p:nvPr>
            <p:ph type="title"/>
            <p:custDataLst>
              <p:tags r:id="rId1"/>
            </p:custDataLst>
          </p:nvPr>
        </p:nvSpPr>
        <p:spPr/>
        <p:txBody>
          <a:bodyPr/>
          <a:lstStyle/>
          <a:p>
            <a:r>
              <a:rPr lang="en-US" altLang="en-US"/>
              <a:t>Cache Parameters</a:t>
            </a:r>
          </a:p>
        </p:txBody>
      </p:sp>
      <p:sp>
        <p:nvSpPr>
          <p:cNvPr id="67587" name="Rectangle 3">
            <a:extLst>
              <a:ext uri="{FF2B5EF4-FFF2-40B4-BE49-F238E27FC236}">
                <a16:creationId xmlns:a16="http://schemas.microsoft.com/office/drawing/2014/main" id="{6FD39F0F-00C5-BC44-8A19-A25C815131AA}"/>
              </a:ext>
            </a:extLst>
          </p:cNvPr>
          <p:cNvSpPr>
            <a:spLocks noGrp="1" noChangeArrowheads="1"/>
          </p:cNvSpPr>
          <p:nvPr>
            <p:ph type="body" idx="1"/>
            <p:custDataLst>
              <p:tags r:id="rId2"/>
            </p:custDataLst>
          </p:nvPr>
        </p:nvSpPr>
        <p:spPr/>
        <p:txBody>
          <a:bodyPr>
            <a:normAutofit lnSpcReduction="10000"/>
          </a:bodyPr>
          <a:lstStyle/>
          <a:p>
            <a:pPr marL="0" indent="0">
              <a:buNone/>
            </a:pPr>
            <a:r>
              <a:rPr lang="en-US" altLang="en-US" dirty="0"/>
              <a:t>Cache size = Number of sets * block size * associativity</a:t>
            </a:r>
          </a:p>
          <a:p>
            <a:endParaRPr lang="en-US" altLang="en-US" dirty="0"/>
          </a:p>
          <a:p>
            <a:r>
              <a:rPr lang="en-US" altLang="en-US" dirty="0"/>
              <a:t>128 blocks, 32-byte block size, direct mapped, size = ?</a:t>
            </a:r>
          </a:p>
          <a:p>
            <a:endParaRPr lang="en-US" altLang="en-US" dirty="0"/>
          </a:p>
          <a:p>
            <a:endParaRPr lang="en-US" altLang="en-US" dirty="0"/>
          </a:p>
          <a:p>
            <a:endParaRPr lang="en-US" altLang="en-US" dirty="0"/>
          </a:p>
          <a:p>
            <a:r>
              <a:rPr lang="en-US" altLang="en-US" dirty="0"/>
              <a:t>128 KB cache, 64-byte blocks, 512 sets, associativity = ?</a:t>
            </a:r>
          </a:p>
          <a:p>
            <a:endParaRPr lang="en-US" altLang="en-US" dirty="0"/>
          </a:p>
          <a:p>
            <a:endParaRPr lang="en-US" altLang="en-US" dirty="0"/>
          </a:p>
          <a:p>
            <a:pPr marL="0" indent="0" algn="ctr">
              <a:buNone/>
            </a:pPr>
            <a:r>
              <a:rPr lang="en-US" altLang="en-US" i="1" dirty="0"/>
              <a:t>(always keep in mind “cache size” only counts the data storage)</a:t>
            </a:r>
          </a:p>
        </p:txBody>
      </p:sp>
    </p:spTree>
    <p:extLst>
      <p:ext uri="{BB962C8B-B14F-4D97-AF65-F5344CB8AC3E}">
        <p14:creationId xmlns:p14="http://schemas.microsoft.com/office/powerpoint/2010/main" val="175348155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6358" name="Rectangle 3">
            <a:extLst>
              <a:ext uri="{FF2B5EF4-FFF2-40B4-BE49-F238E27FC236}">
                <a16:creationId xmlns:a16="http://schemas.microsoft.com/office/drawing/2014/main" id="{30D1FF4C-9478-D143-9C91-0A92B1F68BD1}"/>
              </a:ext>
            </a:extLst>
          </p:cNvPr>
          <p:cNvSpPr>
            <a:spLocks noChangeArrowheads="1"/>
          </p:cNvSpPr>
          <p:nvPr>
            <p:custDataLst>
              <p:tags r:id="rId1"/>
            </p:custDataLst>
          </p:nvPr>
        </p:nvSpPr>
        <p:spPr bwMode="auto">
          <a:xfrm>
            <a:off x="7391399" y="1142267"/>
            <a:ext cx="4191000" cy="304800"/>
          </a:xfrm>
          <a:prstGeom prst="rect">
            <a:avLst/>
          </a:prstGeom>
          <a:solidFill>
            <a:schemeClr val="bg2"/>
          </a:solidFill>
          <a:ln w="12700" algn="ctr">
            <a:solidFill>
              <a:schemeClr val="tx1"/>
            </a:solidFill>
            <a:round/>
            <a:headEnd/>
            <a:tailEnd/>
          </a:ln>
        </p:spPr>
        <p:txBody>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tag                   index                   block offset</a:t>
            </a:r>
          </a:p>
        </p:txBody>
      </p:sp>
      <p:cxnSp>
        <p:nvCxnSpPr>
          <p:cNvPr id="56359" name="Straight Connector 5">
            <a:extLst>
              <a:ext uri="{FF2B5EF4-FFF2-40B4-BE49-F238E27FC236}">
                <a16:creationId xmlns:a16="http://schemas.microsoft.com/office/drawing/2014/main" id="{1E376428-D494-3246-949B-80D0FB18FE33}"/>
              </a:ext>
            </a:extLst>
          </p:cNvPr>
          <p:cNvCxnSpPr>
            <a:cxnSpLocks noChangeShapeType="1"/>
          </p:cNvCxnSpPr>
          <p:nvPr>
            <p:custDataLst>
              <p:tags r:id="rId2"/>
            </p:custDataLst>
          </p:nvPr>
        </p:nvCxnSpPr>
        <p:spPr bwMode="auto">
          <a:xfrm>
            <a:off x="8534399" y="1142267"/>
            <a:ext cx="0" cy="3048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56360" name="Straight Connector 7">
            <a:extLst>
              <a:ext uri="{FF2B5EF4-FFF2-40B4-BE49-F238E27FC236}">
                <a16:creationId xmlns:a16="http://schemas.microsoft.com/office/drawing/2014/main" id="{8F267D95-2B3A-B349-A915-6915290AB99B}"/>
              </a:ext>
            </a:extLst>
          </p:cNvPr>
          <p:cNvCxnSpPr>
            <a:cxnSpLocks noChangeShapeType="1"/>
          </p:cNvCxnSpPr>
          <p:nvPr>
            <p:custDataLst>
              <p:tags r:id="rId3"/>
            </p:custDataLst>
          </p:nvPr>
        </p:nvCxnSpPr>
        <p:spPr bwMode="auto">
          <a:xfrm>
            <a:off x="10058399" y="1142267"/>
            <a:ext cx="0" cy="3048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56362" name="TextBox 10">
            <a:extLst>
              <a:ext uri="{FF2B5EF4-FFF2-40B4-BE49-F238E27FC236}">
                <a16:creationId xmlns:a16="http://schemas.microsoft.com/office/drawing/2014/main" id="{EAF10305-18E1-784B-AD97-9A648590BF9C}"/>
              </a:ext>
            </a:extLst>
          </p:cNvPr>
          <p:cNvSpPr txBox="1">
            <a:spLocks noChangeArrowheads="1"/>
          </p:cNvSpPr>
          <p:nvPr>
            <p:custDataLst>
              <p:tags r:id="rId4"/>
            </p:custDataLst>
          </p:nvPr>
        </p:nvSpPr>
        <p:spPr bwMode="auto">
          <a:xfrm>
            <a:off x="8822820" y="317523"/>
            <a:ext cx="12875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1F497D"/>
                </a:solidFill>
              </a:rPr>
              <a:t>N-bit address</a:t>
            </a:r>
          </a:p>
        </p:txBody>
      </p:sp>
      <p:sp>
        <p:nvSpPr>
          <p:cNvPr id="3" name="Left Brace 2">
            <a:extLst>
              <a:ext uri="{FF2B5EF4-FFF2-40B4-BE49-F238E27FC236}">
                <a16:creationId xmlns:a16="http://schemas.microsoft.com/office/drawing/2014/main" id="{E2B9305F-4973-0F43-B493-5ABDC8EE431B}"/>
              </a:ext>
            </a:extLst>
          </p:cNvPr>
          <p:cNvSpPr/>
          <p:nvPr/>
        </p:nvSpPr>
        <p:spPr>
          <a:xfrm rot="5400000">
            <a:off x="9364980" y="-1273272"/>
            <a:ext cx="243840" cy="4191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Calibri"/>
            </a:endParaRPr>
          </a:p>
        </p:txBody>
      </p:sp>
      <p:sp>
        <p:nvSpPr>
          <p:cNvPr id="4" name="Title 3">
            <a:extLst>
              <a:ext uri="{FF2B5EF4-FFF2-40B4-BE49-F238E27FC236}">
                <a16:creationId xmlns:a16="http://schemas.microsoft.com/office/drawing/2014/main" id="{2ABACA76-E33F-344D-9EF2-F73619798B05}"/>
              </a:ext>
            </a:extLst>
          </p:cNvPr>
          <p:cNvSpPr>
            <a:spLocks noGrp="1"/>
          </p:cNvSpPr>
          <p:nvPr>
            <p:ph type="title"/>
          </p:nvPr>
        </p:nvSpPr>
        <p:spPr/>
        <p:txBody>
          <a:bodyPr/>
          <a:lstStyle/>
          <a:p>
            <a:r>
              <a:rPr lang="en-US" dirty="0"/>
              <a:t>Q: How many bits for each field?</a:t>
            </a:r>
          </a:p>
        </p:txBody>
      </p:sp>
      <p:sp>
        <p:nvSpPr>
          <p:cNvPr id="5" name="Content Placeholder 4">
            <a:extLst>
              <a:ext uri="{FF2B5EF4-FFF2-40B4-BE49-F238E27FC236}">
                <a16:creationId xmlns:a16="http://schemas.microsoft.com/office/drawing/2014/main" id="{45DA3E41-391F-4C45-AAFD-F44D7E4C23EF}"/>
              </a:ext>
            </a:extLst>
          </p:cNvPr>
          <p:cNvSpPr>
            <a:spLocks noGrp="1"/>
          </p:cNvSpPr>
          <p:nvPr>
            <p:ph idx="1"/>
          </p:nvPr>
        </p:nvSpPr>
        <p:spPr/>
        <p:txBody>
          <a:bodyPr>
            <a:normAutofit/>
          </a:bodyPr>
          <a:lstStyle/>
          <a:p>
            <a:r>
              <a:rPr lang="en-US" dirty="0"/>
              <a:t>Generally, we have variables </a:t>
            </a:r>
            <a:r>
              <a:rPr lang="en-US" b="1" dirty="0" err="1"/>
              <a:t>block_size</a:t>
            </a:r>
            <a:r>
              <a:rPr lang="en-US" b="1" dirty="0"/>
              <a:t>, </a:t>
            </a:r>
            <a:r>
              <a:rPr lang="en-US" b="1" dirty="0" err="1"/>
              <a:t>cache_size</a:t>
            </a:r>
            <a:r>
              <a:rPr lang="en-US" b="1" dirty="0"/>
              <a:t>, </a:t>
            </a:r>
            <a:r>
              <a:rPr lang="en-US" dirty="0"/>
              <a:t>and </a:t>
            </a:r>
            <a:r>
              <a:rPr lang="en-US" b="1" dirty="0" err="1"/>
              <a:t>memory_size</a:t>
            </a:r>
            <a:endParaRPr lang="en-US" dirty="0"/>
          </a:p>
          <a:p>
            <a:pPr lvl="1"/>
            <a:r>
              <a:rPr lang="en-US" dirty="0"/>
              <a:t>Let’s work it out for</a:t>
            </a:r>
          </a:p>
          <a:p>
            <a:pPr lvl="2"/>
            <a:r>
              <a:rPr lang="en-US" dirty="0"/>
              <a:t>BS = 8 bytes</a:t>
            </a:r>
          </a:p>
          <a:p>
            <a:pPr lvl="2"/>
            <a:r>
              <a:rPr lang="en-US" dirty="0"/>
              <a:t>CS = 1 KB</a:t>
            </a:r>
          </a:p>
          <a:p>
            <a:pPr lvl="2"/>
            <a:r>
              <a:rPr lang="en-US" dirty="0"/>
              <a:t>MS = 4 MB</a:t>
            </a:r>
          </a:p>
          <a:p>
            <a:pPr lvl="1"/>
            <a:r>
              <a:rPr lang="en-US" dirty="0"/>
              <a:t>And we have a 4-way set-associative cache?</a:t>
            </a:r>
          </a:p>
          <a:p>
            <a:r>
              <a:rPr lang="en-US" b="1" dirty="0"/>
              <a:t>What is the…</a:t>
            </a:r>
          </a:p>
          <a:p>
            <a:pPr lvl="1"/>
            <a:r>
              <a:rPr lang="en-US" dirty="0"/>
              <a:t>Number of bits for the block offset: ____</a:t>
            </a:r>
          </a:p>
          <a:p>
            <a:pPr lvl="1"/>
            <a:r>
              <a:rPr lang="en-US" dirty="0"/>
              <a:t>Number of bits for the index: ____</a:t>
            </a:r>
          </a:p>
          <a:p>
            <a:pPr lvl="1"/>
            <a:r>
              <a:rPr lang="en-US" dirty="0"/>
              <a:t>Number of bits for the tag: ____</a:t>
            </a:r>
          </a:p>
        </p:txBody>
      </p:sp>
    </p:spTree>
    <p:extLst>
      <p:ext uri="{BB962C8B-B14F-4D97-AF65-F5344CB8AC3E}">
        <p14:creationId xmlns:p14="http://schemas.microsoft.com/office/powerpoint/2010/main" val="360053697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Recap</a:t>
            </a:r>
            <a:endParaRPr lang="en-US" dirty="0"/>
          </a:p>
        </p:txBody>
      </p:sp>
      <p:sp>
        <p:nvSpPr>
          <p:cNvPr id="3" name="Content Placeholder 2"/>
          <p:cNvSpPr>
            <a:spLocks noGrp="1"/>
          </p:cNvSpPr>
          <p:nvPr>
            <p:ph idx="1"/>
          </p:nvPr>
        </p:nvSpPr>
        <p:spPr/>
        <p:txBody>
          <a:bodyPr/>
          <a:lstStyle/>
          <a:p>
            <a:r>
              <a:rPr lang="en-US" dirty="0"/>
              <a:t>Measuring Performance</a:t>
            </a:r>
          </a:p>
          <a:p>
            <a:pPr lvl="1"/>
            <a:r>
              <a:rPr lang="en-US" dirty="0"/>
              <a:t>Speedup / performance always </a:t>
            </a:r>
            <a:r>
              <a:rPr lang="en-US" u="sng" dirty="0"/>
              <a:t>relative</a:t>
            </a:r>
            <a:r>
              <a:rPr lang="en-US" dirty="0"/>
              <a:t> and </a:t>
            </a:r>
            <a:r>
              <a:rPr lang="en-US" u="sng" dirty="0"/>
              <a:t>workload specific</a:t>
            </a:r>
            <a:endParaRPr lang="en-US" dirty="0"/>
          </a:p>
          <a:p>
            <a:pPr lvl="1"/>
            <a:r>
              <a:rPr lang="en-US" dirty="0"/>
              <a:t>Amdahl’s Law: Optimization benefit limited to proportion it improves</a:t>
            </a:r>
          </a:p>
          <a:p>
            <a:r>
              <a:rPr lang="en-US" dirty="0"/>
              <a:t>Optimizations</a:t>
            </a:r>
          </a:p>
          <a:p>
            <a:pPr lvl="1"/>
            <a:r>
              <a:rPr lang="en-US" dirty="0"/>
              <a:t>Hard &amp; Getting Harder due to heterogeneity</a:t>
            </a:r>
          </a:p>
          <a:p>
            <a:pPr lvl="1"/>
            <a:r>
              <a:rPr lang="en-US" dirty="0"/>
              <a:t>Must learn systems-level design and analysis</a:t>
            </a:r>
          </a:p>
          <a:p>
            <a:r>
              <a:rPr lang="en-US" dirty="0"/>
              <a:t>Microarchitecture</a:t>
            </a:r>
          </a:p>
          <a:p>
            <a:pPr lvl="1"/>
            <a:r>
              <a:rPr lang="en-US" dirty="0"/>
              <a:t>ILP, Superscalar, SIMD, and Pipelining</a:t>
            </a:r>
          </a:p>
          <a:p>
            <a:pPr lvl="1"/>
            <a:r>
              <a:rPr lang="en-US" dirty="0"/>
              <a:t>(perf: </a:t>
            </a:r>
            <a:r>
              <a:rPr lang="en-US" u="sng" dirty="0"/>
              <a:t>throughput</a:t>
            </a:r>
            <a:r>
              <a:rPr lang="en-US" dirty="0"/>
              <a:t>)</a:t>
            </a:r>
          </a:p>
          <a:p>
            <a:r>
              <a:rPr lang="en-US" dirty="0"/>
              <a:t>Memory Hierarchy</a:t>
            </a:r>
          </a:p>
          <a:p>
            <a:pPr lvl="1"/>
            <a:r>
              <a:rPr lang="en-US" dirty="0"/>
              <a:t>Memory is </a:t>
            </a:r>
            <a:r>
              <a:rPr lang="en-US" u="sng" dirty="0"/>
              <a:t>slow</a:t>
            </a:r>
            <a:r>
              <a:rPr lang="en-US" dirty="0"/>
              <a:t>, exploit </a:t>
            </a:r>
            <a:r>
              <a:rPr lang="en-US" u="sng" dirty="0"/>
              <a:t>spatial and temporal locality</a:t>
            </a:r>
            <a:r>
              <a:rPr lang="en-US" dirty="0"/>
              <a:t> for performance</a:t>
            </a:r>
          </a:p>
        </p:txBody>
      </p:sp>
      <p:sp>
        <p:nvSpPr>
          <p:cNvPr id="30" name="Footer Placeholder 29">
            <a:extLst>
              <a:ext uri="{FF2B5EF4-FFF2-40B4-BE49-F238E27FC236}">
                <a16:creationId xmlns:a16="http://schemas.microsoft.com/office/drawing/2014/main" id="{2DBB60F4-1A26-0A4A-85B9-DC76B0F99AFD}"/>
              </a:ext>
            </a:extLst>
          </p:cNvPr>
          <p:cNvSpPr>
            <a:spLocks noGrp="1"/>
          </p:cNvSpPr>
          <p:nvPr>
            <p:ph type="ftr" sz="quarter" idx="11"/>
          </p:nvPr>
        </p:nvSpPr>
        <p:spPr/>
        <p:txBody>
          <a:bodyPr/>
          <a:lstStyle/>
          <a:p>
            <a:r>
              <a:rPr lang="en-US"/>
              <a:t>CC BY-NC-ND Pat Pannuto – Many slides adapted from Janarbek Matai</a:t>
            </a:r>
            <a:endParaRPr lang="en-US" dirty="0"/>
          </a:p>
        </p:txBody>
      </p:sp>
      <p:pic>
        <p:nvPicPr>
          <p:cNvPr id="4" name="Picture 3">
            <a:extLst>
              <a:ext uri="{FF2B5EF4-FFF2-40B4-BE49-F238E27FC236}">
                <a16:creationId xmlns:a16="http://schemas.microsoft.com/office/drawing/2014/main" id="{C2D54D03-7376-BB47-959D-CCFAB5FE0595}"/>
              </a:ext>
            </a:extLst>
          </p:cNvPr>
          <p:cNvPicPr>
            <a:picLocks noChangeAspect="1"/>
          </p:cNvPicPr>
          <p:nvPr/>
        </p:nvPicPr>
        <p:blipFill>
          <a:blip r:embed="rId3"/>
          <a:stretch>
            <a:fillRect/>
          </a:stretch>
        </p:blipFill>
        <p:spPr>
          <a:xfrm>
            <a:off x="7556500" y="2914506"/>
            <a:ext cx="4305300" cy="2533793"/>
          </a:xfrm>
          <a:prstGeom prst="rect">
            <a:avLst/>
          </a:prstGeom>
          <a:ln>
            <a:solidFill>
              <a:schemeClr val="tx1"/>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6358" name="Rectangle 3">
            <a:extLst>
              <a:ext uri="{FF2B5EF4-FFF2-40B4-BE49-F238E27FC236}">
                <a16:creationId xmlns:a16="http://schemas.microsoft.com/office/drawing/2014/main" id="{30D1FF4C-9478-D143-9C91-0A92B1F68BD1}"/>
              </a:ext>
            </a:extLst>
          </p:cNvPr>
          <p:cNvSpPr>
            <a:spLocks noChangeArrowheads="1"/>
          </p:cNvSpPr>
          <p:nvPr>
            <p:custDataLst>
              <p:tags r:id="rId1"/>
            </p:custDataLst>
          </p:nvPr>
        </p:nvSpPr>
        <p:spPr bwMode="auto">
          <a:xfrm>
            <a:off x="7391399" y="1142267"/>
            <a:ext cx="4191000" cy="304800"/>
          </a:xfrm>
          <a:prstGeom prst="rect">
            <a:avLst/>
          </a:prstGeom>
          <a:solidFill>
            <a:schemeClr val="bg2"/>
          </a:solidFill>
          <a:ln w="12700" algn="ctr">
            <a:solidFill>
              <a:schemeClr val="tx1"/>
            </a:solidFill>
            <a:round/>
            <a:headEnd/>
            <a:tailEnd/>
          </a:ln>
        </p:spPr>
        <p:txBody>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tag                   index                   block offset</a:t>
            </a:r>
          </a:p>
        </p:txBody>
      </p:sp>
      <p:cxnSp>
        <p:nvCxnSpPr>
          <p:cNvPr id="56359" name="Straight Connector 5">
            <a:extLst>
              <a:ext uri="{FF2B5EF4-FFF2-40B4-BE49-F238E27FC236}">
                <a16:creationId xmlns:a16="http://schemas.microsoft.com/office/drawing/2014/main" id="{1E376428-D494-3246-949B-80D0FB18FE33}"/>
              </a:ext>
            </a:extLst>
          </p:cNvPr>
          <p:cNvCxnSpPr>
            <a:cxnSpLocks noChangeShapeType="1"/>
          </p:cNvCxnSpPr>
          <p:nvPr>
            <p:custDataLst>
              <p:tags r:id="rId2"/>
            </p:custDataLst>
          </p:nvPr>
        </p:nvCxnSpPr>
        <p:spPr bwMode="auto">
          <a:xfrm>
            <a:off x="8534399" y="1142267"/>
            <a:ext cx="0" cy="3048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56360" name="Straight Connector 7">
            <a:extLst>
              <a:ext uri="{FF2B5EF4-FFF2-40B4-BE49-F238E27FC236}">
                <a16:creationId xmlns:a16="http://schemas.microsoft.com/office/drawing/2014/main" id="{8F267D95-2B3A-B349-A915-6915290AB99B}"/>
              </a:ext>
            </a:extLst>
          </p:cNvPr>
          <p:cNvCxnSpPr>
            <a:cxnSpLocks noChangeShapeType="1"/>
          </p:cNvCxnSpPr>
          <p:nvPr>
            <p:custDataLst>
              <p:tags r:id="rId3"/>
            </p:custDataLst>
          </p:nvPr>
        </p:nvCxnSpPr>
        <p:spPr bwMode="auto">
          <a:xfrm>
            <a:off x="10058399" y="1142267"/>
            <a:ext cx="0" cy="30480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sp>
        <p:nvSpPr>
          <p:cNvPr id="56362" name="TextBox 10">
            <a:extLst>
              <a:ext uri="{FF2B5EF4-FFF2-40B4-BE49-F238E27FC236}">
                <a16:creationId xmlns:a16="http://schemas.microsoft.com/office/drawing/2014/main" id="{EAF10305-18E1-784B-AD97-9A648590BF9C}"/>
              </a:ext>
            </a:extLst>
          </p:cNvPr>
          <p:cNvSpPr txBox="1">
            <a:spLocks noChangeArrowheads="1"/>
          </p:cNvSpPr>
          <p:nvPr>
            <p:custDataLst>
              <p:tags r:id="rId4"/>
            </p:custDataLst>
          </p:nvPr>
        </p:nvSpPr>
        <p:spPr bwMode="auto">
          <a:xfrm>
            <a:off x="8822820" y="317523"/>
            <a:ext cx="12875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1F497D"/>
                </a:solidFill>
              </a:rPr>
              <a:t>N-bit address</a:t>
            </a:r>
          </a:p>
        </p:txBody>
      </p:sp>
      <p:sp>
        <p:nvSpPr>
          <p:cNvPr id="3" name="Left Brace 2">
            <a:extLst>
              <a:ext uri="{FF2B5EF4-FFF2-40B4-BE49-F238E27FC236}">
                <a16:creationId xmlns:a16="http://schemas.microsoft.com/office/drawing/2014/main" id="{E2B9305F-4973-0F43-B493-5ABDC8EE431B}"/>
              </a:ext>
            </a:extLst>
          </p:cNvPr>
          <p:cNvSpPr/>
          <p:nvPr/>
        </p:nvSpPr>
        <p:spPr>
          <a:xfrm rot="5400000">
            <a:off x="9364980" y="-1273272"/>
            <a:ext cx="243840" cy="4191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609585"/>
            <a:endParaRPr lang="en-US" sz="2400">
              <a:solidFill>
                <a:prstClr val="black"/>
              </a:solidFill>
              <a:latin typeface="Calibri"/>
            </a:endParaRPr>
          </a:p>
        </p:txBody>
      </p:sp>
      <p:sp>
        <p:nvSpPr>
          <p:cNvPr id="4" name="Title 3">
            <a:extLst>
              <a:ext uri="{FF2B5EF4-FFF2-40B4-BE49-F238E27FC236}">
                <a16:creationId xmlns:a16="http://schemas.microsoft.com/office/drawing/2014/main" id="{2ABACA76-E33F-344D-9EF2-F73619798B05}"/>
              </a:ext>
            </a:extLst>
          </p:cNvPr>
          <p:cNvSpPr>
            <a:spLocks noGrp="1"/>
          </p:cNvSpPr>
          <p:nvPr>
            <p:ph type="title"/>
          </p:nvPr>
        </p:nvSpPr>
        <p:spPr/>
        <p:txBody>
          <a:bodyPr/>
          <a:lstStyle/>
          <a:p>
            <a:r>
              <a:rPr lang="en-US" dirty="0"/>
              <a:t>Q: How many bits for each field?</a:t>
            </a:r>
          </a:p>
        </p:txBody>
      </p:sp>
      <p:sp>
        <p:nvSpPr>
          <p:cNvPr id="5" name="Content Placeholder 4">
            <a:extLst>
              <a:ext uri="{FF2B5EF4-FFF2-40B4-BE49-F238E27FC236}">
                <a16:creationId xmlns:a16="http://schemas.microsoft.com/office/drawing/2014/main" id="{45DA3E41-391F-4C45-AAFD-F44D7E4C23EF}"/>
              </a:ext>
            </a:extLst>
          </p:cNvPr>
          <p:cNvSpPr>
            <a:spLocks noGrp="1"/>
          </p:cNvSpPr>
          <p:nvPr>
            <p:ph idx="1"/>
          </p:nvPr>
        </p:nvSpPr>
        <p:spPr/>
        <p:txBody>
          <a:bodyPr>
            <a:normAutofit/>
          </a:bodyPr>
          <a:lstStyle/>
          <a:p>
            <a:r>
              <a:rPr lang="en-US" dirty="0"/>
              <a:t>Generally, we have variables </a:t>
            </a:r>
            <a:r>
              <a:rPr lang="en-US" b="1" dirty="0" err="1"/>
              <a:t>block_size</a:t>
            </a:r>
            <a:r>
              <a:rPr lang="en-US" b="1" dirty="0"/>
              <a:t>, </a:t>
            </a:r>
            <a:r>
              <a:rPr lang="en-US" b="1" dirty="0" err="1"/>
              <a:t>cache_size</a:t>
            </a:r>
            <a:r>
              <a:rPr lang="en-US" b="1" dirty="0"/>
              <a:t>, </a:t>
            </a:r>
            <a:r>
              <a:rPr lang="en-US" dirty="0"/>
              <a:t>and </a:t>
            </a:r>
            <a:r>
              <a:rPr lang="en-US" b="1" dirty="0" err="1"/>
              <a:t>memory_size</a:t>
            </a:r>
            <a:endParaRPr lang="en-US" dirty="0"/>
          </a:p>
          <a:p>
            <a:pPr lvl="1"/>
            <a:r>
              <a:rPr lang="en-US" dirty="0"/>
              <a:t>Let’s work it out for</a:t>
            </a:r>
          </a:p>
          <a:p>
            <a:pPr lvl="2"/>
            <a:r>
              <a:rPr lang="en-US" dirty="0"/>
              <a:t>BS = 32 bytes</a:t>
            </a:r>
          </a:p>
          <a:p>
            <a:pPr lvl="2"/>
            <a:r>
              <a:rPr lang="en-US" dirty="0"/>
              <a:t>CS = 16 KB</a:t>
            </a:r>
          </a:p>
          <a:p>
            <a:pPr lvl="2"/>
            <a:r>
              <a:rPr lang="en-US" dirty="0"/>
              <a:t>MS = 8 MB</a:t>
            </a:r>
          </a:p>
          <a:p>
            <a:pPr lvl="1"/>
            <a:r>
              <a:rPr lang="en-US" dirty="0"/>
              <a:t>And we have a 8-way set-associative cache?</a:t>
            </a:r>
          </a:p>
          <a:p>
            <a:r>
              <a:rPr lang="en-US" b="1" dirty="0"/>
              <a:t>What is the…</a:t>
            </a:r>
          </a:p>
          <a:p>
            <a:pPr lvl="1"/>
            <a:r>
              <a:rPr lang="en-US" dirty="0"/>
              <a:t>Number of bits for the block offset: ____</a:t>
            </a:r>
          </a:p>
          <a:p>
            <a:pPr lvl="1"/>
            <a:r>
              <a:rPr lang="en-US" dirty="0"/>
              <a:t>Number of bits for the index: ____</a:t>
            </a:r>
          </a:p>
          <a:p>
            <a:pPr lvl="1"/>
            <a:r>
              <a:rPr lang="en-US" dirty="0"/>
              <a:t>Number of bits for the tag: ____</a:t>
            </a:r>
          </a:p>
        </p:txBody>
      </p:sp>
    </p:spTree>
    <p:extLst>
      <p:ext uri="{BB962C8B-B14F-4D97-AF65-F5344CB8AC3E}">
        <p14:creationId xmlns:p14="http://schemas.microsoft.com/office/powerpoint/2010/main" val="62695086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B46DE6A7-60B7-234F-8158-413806262E60}"/>
              </a:ext>
            </a:extLst>
          </p:cNvPr>
          <p:cNvSpPr>
            <a:spLocks noGrp="1" noChangeArrowheads="1"/>
          </p:cNvSpPr>
          <p:nvPr>
            <p:ph type="title"/>
            <p:custDataLst>
              <p:tags r:id="rId1"/>
            </p:custDataLst>
          </p:nvPr>
        </p:nvSpPr>
        <p:spPr/>
        <p:txBody>
          <a:bodyPr/>
          <a:lstStyle/>
          <a:p>
            <a:r>
              <a:rPr lang="en-US" altLang="en-US"/>
              <a:t>Handling a Cache Access</a:t>
            </a:r>
          </a:p>
        </p:txBody>
      </p:sp>
      <p:sp>
        <p:nvSpPr>
          <p:cNvPr id="69635" name="Rectangle 3">
            <a:extLst>
              <a:ext uri="{FF2B5EF4-FFF2-40B4-BE49-F238E27FC236}">
                <a16:creationId xmlns:a16="http://schemas.microsoft.com/office/drawing/2014/main" id="{38813A09-0D82-4E48-865C-6F02B41EF165}"/>
              </a:ext>
            </a:extLst>
          </p:cNvPr>
          <p:cNvSpPr>
            <a:spLocks noGrp="1" noChangeArrowheads="1"/>
          </p:cNvSpPr>
          <p:nvPr>
            <p:ph type="body" idx="1"/>
            <p:custDataLst>
              <p:tags r:id="rId2"/>
            </p:custDataLst>
          </p:nvPr>
        </p:nvSpPr>
        <p:spPr/>
        <p:txBody>
          <a:bodyPr/>
          <a:lstStyle/>
          <a:p>
            <a:r>
              <a:rPr lang="en-US" altLang="en-US" dirty="0"/>
              <a:t>1.  Use index and tag to access cache and determine hit/miss.</a:t>
            </a:r>
          </a:p>
          <a:p>
            <a:r>
              <a:rPr lang="en-US" altLang="en-US" dirty="0"/>
              <a:t>2.  If hit, return requested data.</a:t>
            </a:r>
          </a:p>
          <a:p>
            <a:r>
              <a:rPr lang="en-US" altLang="en-US" dirty="0"/>
              <a:t>3.  If miss, select a cache block to be replaced, and access memory or next lower cache (possibly stalling the processor).</a:t>
            </a:r>
          </a:p>
          <a:p>
            <a:pPr lvl="1"/>
            <a:r>
              <a:rPr lang="en-US" altLang="en-US" dirty="0"/>
              <a:t>load entire missed cache line into cache</a:t>
            </a:r>
          </a:p>
          <a:p>
            <a:pPr lvl="1"/>
            <a:r>
              <a:rPr lang="en-US" altLang="en-US" dirty="0"/>
              <a:t>return requested data to CPU (or higher cache)</a:t>
            </a:r>
          </a:p>
          <a:p>
            <a:r>
              <a:rPr lang="en-US" altLang="en-US" dirty="0"/>
              <a:t>4.  If next lower memory is a cache, </a:t>
            </a:r>
            <a:r>
              <a:rPr lang="en-US" altLang="en-US" dirty="0" err="1"/>
              <a:t>goto</a:t>
            </a:r>
            <a:r>
              <a:rPr lang="en-US" altLang="en-US" dirty="0"/>
              <a:t> step 1 for that cache.</a:t>
            </a:r>
          </a:p>
        </p:txBody>
      </p:sp>
    </p:spTree>
    <p:extLst>
      <p:ext uri="{BB962C8B-B14F-4D97-AF65-F5344CB8AC3E}">
        <p14:creationId xmlns:p14="http://schemas.microsoft.com/office/powerpoint/2010/main" val="295497805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2AAC2B6-1F43-8147-968F-0FF8F96488AE}"/>
              </a:ext>
            </a:extLst>
          </p:cNvPr>
          <p:cNvSpPr>
            <a:spLocks noChangeArrowheads="1"/>
          </p:cNvSpPr>
          <p:nvPr>
            <p:custDataLst>
              <p:tags r:id="rId1"/>
            </p:custDataLst>
          </p:nvPr>
        </p:nvSpPr>
        <p:spPr bwMode="auto">
          <a:xfrm>
            <a:off x="4806951" y="3968751"/>
            <a:ext cx="4025900" cy="13970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683" name="Rectangle 3">
            <a:extLst>
              <a:ext uri="{FF2B5EF4-FFF2-40B4-BE49-F238E27FC236}">
                <a16:creationId xmlns:a16="http://schemas.microsoft.com/office/drawing/2014/main" id="{3EAB1318-AB4B-5F49-904E-0B72D80E32ED}"/>
              </a:ext>
            </a:extLst>
          </p:cNvPr>
          <p:cNvSpPr>
            <a:spLocks noGrp="1" noChangeArrowheads="1"/>
          </p:cNvSpPr>
          <p:nvPr>
            <p:ph type="title"/>
            <p:custDataLst>
              <p:tags r:id="rId2"/>
            </p:custDataLst>
          </p:nvPr>
        </p:nvSpPr>
        <p:spPr>
          <a:noFill/>
        </p:spPr>
        <p:txBody>
          <a:bodyPr/>
          <a:lstStyle/>
          <a:p>
            <a:r>
              <a:rPr lang="en-US" altLang="en-US" dirty="0"/>
              <a:t>Accessing a Sample Cache</a:t>
            </a:r>
          </a:p>
        </p:txBody>
      </p:sp>
      <p:sp>
        <p:nvSpPr>
          <p:cNvPr id="71684" name="Rectangle 4">
            <a:extLst>
              <a:ext uri="{FF2B5EF4-FFF2-40B4-BE49-F238E27FC236}">
                <a16:creationId xmlns:a16="http://schemas.microsoft.com/office/drawing/2014/main" id="{766A3B37-24BC-ED46-9A0E-C2D485CB34CC}"/>
              </a:ext>
            </a:extLst>
          </p:cNvPr>
          <p:cNvSpPr>
            <a:spLocks noGrp="1" noChangeArrowheads="1"/>
          </p:cNvSpPr>
          <p:nvPr>
            <p:ph type="body" idx="1"/>
            <p:custDataLst>
              <p:tags r:id="rId3"/>
            </p:custDataLst>
          </p:nvPr>
        </p:nvSpPr>
        <p:spPr>
          <a:xfrm>
            <a:off x="2117791" y="1183483"/>
            <a:ext cx="7772400" cy="533400"/>
          </a:xfrm>
          <a:noFill/>
        </p:spPr>
        <p:txBody>
          <a:bodyPr>
            <a:normAutofit fontScale="92500"/>
          </a:bodyPr>
          <a:lstStyle/>
          <a:p>
            <a:r>
              <a:rPr lang="en-US" altLang="en-US" dirty="0"/>
              <a:t>64 KB cache, direct-mapped, 32-byte cache block size </a:t>
            </a:r>
          </a:p>
        </p:txBody>
      </p:sp>
      <p:sp>
        <p:nvSpPr>
          <p:cNvPr id="71685" name="Rectangle 5">
            <a:extLst>
              <a:ext uri="{FF2B5EF4-FFF2-40B4-BE49-F238E27FC236}">
                <a16:creationId xmlns:a16="http://schemas.microsoft.com/office/drawing/2014/main" id="{620FC4F8-7B3C-BF49-BF06-36D0BA71B7A9}"/>
              </a:ext>
            </a:extLst>
          </p:cNvPr>
          <p:cNvSpPr>
            <a:spLocks noChangeArrowheads="1"/>
          </p:cNvSpPr>
          <p:nvPr>
            <p:custDataLst>
              <p:tags r:id="rId4"/>
            </p:custDataLst>
          </p:nvPr>
        </p:nvSpPr>
        <p:spPr bwMode="auto">
          <a:xfrm>
            <a:off x="3054351" y="2063751"/>
            <a:ext cx="4787900" cy="215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686" name="Rectangle 7">
            <a:extLst>
              <a:ext uri="{FF2B5EF4-FFF2-40B4-BE49-F238E27FC236}">
                <a16:creationId xmlns:a16="http://schemas.microsoft.com/office/drawing/2014/main" id="{4D870C4E-4B29-184B-AD9E-78BA72B4D0C9}"/>
              </a:ext>
            </a:extLst>
          </p:cNvPr>
          <p:cNvSpPr>
            <a:spLocks noChangeArrowheads="1"/>
          </p:cNvSpPr>
          <p:nvPr>
            <p:custDataLst>
              <p:tags r:id="rId5"/>
            </p:custDataLst>
          </p:nvPr>
        </p:nvSpPr>
        <p:spPr bwMode="auto">
          <a:xfrm>
            <a:off x="3033714" y="1776414"/>
            <a:ext cx="4948535"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dirty="0">
                <a:solidFill>
                  <a:srgbClr val="1F497D"/>
                </a:solidFill>
              </a:rPr>
              <a:t>31 30 29 28 27 .......... 17 16 |</a:t>
            </a:r>
            <a:r>
              <a:rPr lang="en-US" altLang="en-US" sz="1333" dirty="0">
                <a:solidFill>
                  <a:srgbClr val="1F497D"/>
                </a:solidFill>
              </a:rPr>
              <a:t> 15 14 13 12 11 10 9 8 7 6 5 </a:t>
            </a:r>
            <a:r>
              <a:rPr lang="en-US" altLang="en-US" sz="1400" dirty="0">
                <a:solidFill>
                  <a:srgbClr val="1F497D"/>
                </a:solidFill>
              </a:rPr>
              <a:t>| 4 3 2 1 0</a:t>
            </a:r>
          </a:p>
        </p:txBody>
      </p:sp>
      <p:sp>
        <p:nvSpPr>
          <p:cNvPr id="71687" name="Line 8">
            <a:extLst>
              <a:ext uri="{FF2B5EF4-FFF2-40B4-BE49-F238E27FC236}">
                <a16:creationId xmlns:a16="http://schemas.microsoft.com/office/drawing/2014/main" id="{5AB87CC0-FB9C-2A42-BB5F-0A77DFF54C71}"/>
              </a:ext>
            </a:extLst>
          </p:cNvPr>
          <p:cNvSpPr>
            <a:spLocks noChangeShapeType="1"/>
          </p:cNvSpPr>
          <p:nvPr>
            <p:custDataLst>
              <p:tags r:id="rId6"/>
            </p:custDataLst>
          </p:nvPr>
        </p:nvSpPr>
        <p:spPr bwMode="auto">
          <a:xfrm>
            <a:off x="7162800" y="2057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88" name="Line 9">
            <a:extLst>
              <a:ext uri="{FF2B5EF4-FFF2-40B4-BE49-F238E27FC236}">
                <a16:creationId xmlns:a16="http://schemas.microsoft.com/office/drawing/2014/main" id="{509B5B45-B81A-704D-B093-FE2B75EA9700}"/>
              </a:ext>
            </a:extLst>
          </p:cNvPr>
          <p:cNvSpPr>
            <a:spLocks noChangeShapeType="1"/>
          </p:cNvSpPr>
          <p:nvPr>
            <p:custDataLst>
              <p:tags r:id="rId7"/>
            </p:custDataLst>
          </p:nvPr>
        </p:nvSpPr>
        <p:spPr bwMode="auto">
          <a:xfrm>
            <a:off x="5181600" y="2057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89" name="Rectangle 10">
            <a:extLst>
              <a:ext uri="{FF2B5EF4-FFF2-40B4-BE49-F238E27FC236}">
                <a16:creationId xmlns:a16="http://schemas.microsoft.com/office/drawing/2014/main" id="{100DBEBF-9D74-044F-83A7-6A53E3125C41}"/>
              </a:ext>
            </a:extLst>
          </p:cNvPr>
          <p:cNvSpPr>
            <a:spLocks noChangeArrowheads="1"/>
          </p:cNvSpPr>
          <p:nvPr>
            <p:custDataLst>
              <p:tags r:id="rId8"/>
            </p:custDataLst>
          </p:nvPr>
        </p:nvSpPr>
        <p:spPr bwMode="auto">
          <a:xfrm>
            <a:off x="3719514" y="1981200"/>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71690" name="Rectangle 11">
            <a:extLst>
              <a:ext uri="{FF2B5EF4-FFF2-40B4-BE49-F238E27FC236}">
                <a16:creationId xmlns:a16="http://schemas.microsoft.com/office/drawing/2014/main" id="{7BA687A9-0B16-BD4E-9E99-8980E894A4E0}"/>
              </a:ext>
            </a:extLst>
          </p:cNvPr>
          <p:cNvSpPr>
            <a:spLocks noChangeArrowheads="1"/>
          </p:cNvSpPr>
          <p:nvPr>
            <p:custDataLst>
              <p:tags r:id="rId9"/>
            </p:custDataLst>
          </p:nvPr>
        </p:nvSpPr>
        <p:spPr bwMode="auto">
          <a:xfrm>
            <a:off x="5853114" y="1981200"/>
            <a:ext cx="63960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index</a:t>
            </a:r>
          </a:p>
        </p:txBody>
      </p:sp>
      <p:sp>
        <p:nvSpPr>
          <p:cNvPr id="71691" name="Rectangle 12">
            <a:extLst>
              <a:ext uri="{FF2B5EF4-FFF2-40B4-BE49-F238E27FC236}">
                <a16:creationId xmlns:a16="http://schemas.microsoft.com/office/drawing/2014/main" id="{5DAE09D7-CFF7-2141-A68F-836A9D38825E}"/>
              </a:ext>
            </a:extLst>
          </p:cNvPr>
          <p:cNvSpPr>
            <a:spLocks noChangeArrowheads="1"/>
          </p:cNvSpPr>
          <p:nvPr>
            <p:custDataLst>
              <p:tags r:id="rId10"/>
            </p:custDataLst>
          </p:nvPr>
        </p:nvSpPr>
        <p:spPr bwMode="auto">
          <a:xfrm>
            <a:off x="4806951" y="2901951"/>
            <a:ext cx="4025900" cy="2120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692" name="Line 13">
            <a:extLst>
              <a:ext uri="{FF2B5EF4-FFF2-40B4-BE49-F238E27FC236}">
                <a16:creationId xmlns:a16="http://schemas.microsoft.com/office/drawing/2014/main" id="{0905AF59-D0EE-DA47-ACB2-17DE7CAF06CC}"/>
              </a:ext>
            </a:extLst>
          </p:cNvPr>
          <p:cNvSpPr>
            <a:spLocks noChangeShapeType="1"/>
          </p:cNvSpPr>
          <p:nvPr>
            <p:custDataLst>
              <p:tags r:id="rId11"/>
            </p:custDataLst>
          </p:nvPr>
        </p:nvSpPr>
        <p:spPr bwMode="auto">
          <a:xfrm>
            <a:off x="4800600" y="3048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3" name="Line 14">
            <a:extLst>
              <a:ext uri="{FF2B5EF4-FFF2-40B4-BE49-F238E27FC236}">
                <a16:creationId xmlns:a16="http://schemas.microsoft.com/office/drawing/2014/main" id="{8A20A542-2E42-9946-923A-0BDD5C514580}"/>
              </a:ext>
            </a:extLst>
          </p:cNvPr>
          <p:cNvSpPr>
            <a:spLocks noChangeShapeType="1"/>
          </p:cNvSpPr>
          <p:nvPr>
            <p:custDataLst>
              <p:tags r:id="rId12"/>
            </p:custDataLst>
          </p:nvPr>
        </p:nvSpPr>
        <p:spPr bwMode="auto">
          <a:xfrm>
            <a:off x="4800600" y="3200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4" name="Line 15">
            <a:extLst>
              <a:ext uri="{FF2B5EF4-FFF2-40B4-BE49-F238E27FC236}">
                <a16:creationId xmlns:a16="http://schemas.microsoft.com/office/drawing/2014/main" id="{27571F98-7BA1-0148-A584-9C5FE0B0A540}"/>
              </a:ext>
            </a:extLst>
          </p:cNvPr>
          <p:cNvSpPr>
            <a:spLocks noChangeShapeType="1"/>
          </p:cNvSpPr>
          <p:nvPr>
            <p:custDataLst>
              <p:tags r:id="rId13"/>
            </p:custDataLst>
          </p:nvPr>
        </p:nvSpPr>
        <p:spPr bwMode="auto">
          <a:xfrm>
            <a:off x="4800600" y="3352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5" name="Line 16">
            <a:extLst>
              <a:ext uri="{FF2B5EF4-FFF2-40B4-BE49-F238E27FC236}">
                <a16:creationId xmlns:a16="http://schemas.microsoft.com/office/drawing/2014/main" id="{D27FF77A-7348-094E-AD8E-C3F3DC1E523D}"/>
              </a:ext>
            </a:extLst>
          </p:cNvPr>
          <p:cNvSpPr>
            <a:spLocks noChangeShapeType="1"/>
          </p:cNvSpPr>
          <p:nvPr>
            <p:custDataLst>
              <p:tags r:id="rId14"/>
            </p:custDataLst>
          </p:nvPr>
        </p:nvSpPr>
        <p:spPr bwMode="auto">
          <a:xfrm>
            <a:off x="4800600" y="35052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6" name="Line 17">
            <a:extLst>
              <a:ext uri="{FF2B5EF4-FFF2-40B4-BE49-F238E27FC236}">
                <a16:creationId xmlns:a16="http://schemas.microsoft.com/office/drawing/2014/main" id="{F417D5F1-0063-A84E-9A4B-388B5BB224DF}"/>
              </a:ext>
            </a:extLst>
          </p:cNvPr>
          <p:cNvSpPr>
            <a:spLocks noChangeShapeType="1"/>
          </p:cNvSpPr>
          <p:nvPr>
            <p:custDataLst>
              <p:tags r:id="rId15"/>
            </p:custDataLst>
          </p:nvPr>
        </p:nvSpPr>
        <p:spPr bwMode="auto">
          <a:xfrm>
            <a:off x="4800600" y="36576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7" name="Line 18">
            <a:extLst>
              <a:ext uri="{FF2B5EF4-FFF2-40B4-BE49-F238E27FC236}">
                <a16:creationId xmlns:a16="http://schemas.microsoft.com/office/drawing/2014/main" id="{6583F814-E7E8-0645-A460-5A7774AB687A}"/>
              </a:ext>
            </a:extLst>
          </p:cNvPr>
          <p:cNvSpPr>
            <a:spLocks noChangeShapeType="1"/>
          </p:cNvSpPr>
          <p:nvPr>
            <p:custDataLst>
              <p:tags r:id="rId16"/>
            </p:custDataLst>
          </p:nvPr>
        </p:nvSpPr>
        <p:spPr bwMode="auto">
          <a:xfrm>
            <a:off x="4800600" y="3810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8" name="Line 19">
            <a:extLst>
              <a:ext uri="{FF2B5EF4-FFF2-40B4-BE49-F238E27FC236}">
                <a16:creationId xmlns:a16="http://schemas.microsoft.com/office/drawing/2014/main" id="{63E962EB-F52E-2041-9C4F-DCFAEEF131D5}"/>
              </a:ext>
            </a:extLst>
          </p:cNvPr>
          <p:cNvSpPr>
            <a:spLocks noChangeShapeType="1"/>
          </p:cNvSpPr>
          <p:nvPr>
            <p:custDataLst>
              <p:tags r:id="rId17"/>
            </p:custDataLst>
          </p:nvPr>
        </p:nvSpPr>
        <p:spPr bwMode="auto">
          <a:xfrm>
            <a:off x="4800600" y="3962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699" name="Line 20">
            <a:extLst>
              <a:ext uri="{FF2B5EF4-FFF2-40B4-BE49-F238E27FC236}">
                <a16:creationId xmlns:a16="http://schemas.microsoft.com/office/drawing/2014/main" id="{E22CA21E-FD87-E041-BFE2-03833F04902C}"/>
              </a:ext>
            </a:extLst>
          </p:cNvPr>
          <p:cNvSpPr>
            <a:spLocks noChangeShapeType="1"/>
          </p:cNvSpPr>
          <p:nvPr>
            <p:custDataLst>
              <p:tags r:id="rId18"/>
            </p:custDataLst>
          </p:nvPr>
        </p:nvSpPr>
        <p:spPr bwMode="auto">
          <a:xfrm>
            <a:off x="4800600" y="4114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0" name="Line 21">
            <a:extLst>
              <a:ext uri="{FF2B5EF4-FFF2-40B4-BE49-F238E27FC236}">
                <a16:creationId xmlns:a16="http://schemas.microsoft.com/office/drawing/2014/main" id="{1AB95BFB-9A40-D043-84CF-62ECB58C81D7}"/>
              </a:ext>
            </a:extLst>
          </p:cNvPr>
          <p:cNvSpPr>
            <a:spLocks noChangeShapeType="1"/>
          </p:cNvSpPr>
          <p:nvPr>
            <p:custDataLst>
              <p:tags r:id="rId19"/>
            </p:custDataLst>
          </p:nvPr>
        </p:nvSpPr>
        <p:spPr bwMode="auto">
          <a:xfrm>
            <a:off x="4800600" y="42672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1" name="Line 22">
            <a:extLst>
              <a:ext uri="{FF2B5EF4-FFF2-40B4-BE49-F238E27FC236}">
                <a16:creationId xmlns:a16="http://schemas.microsoft.com/office/drawing/2014/main" id="{3DE089D5-5AB3-4846-A956-41D60686DB9B}"/>
              </a:ext>
            </a:extLst>
          </p:cNvPr>
          <p:cNvSpPr>
            <a:spLocks noChangeShapeType="1"/>
          </p:cNvSpPr>
          <p:nvPr>
            <p:custDataLst>
              <p:tags r:id="rId20"/>
            </p:custDataLst>
          </p:nvPr>
        </p:nvSpPr>
        <p:spPr bwMode="auto">
          <a:xfrm>
            <a:off x="4800600" y="44196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2" name="Line 23">
            <a:extLst>
              <a:ext uri="{FF2B5EF4-FFF2-40B4-BE49-F238E27FC236}">
                <a16:creationId xmlns:a16="http://schemas.microsoft.com/office/drawing/2014/main" id="{2E6988B0-93EA-264F-AB67-5FE539E877CF}"/>
              </a:ext>
            </a:extLst>
          </p:cNvPr>
          <p:cNvSpPr>
            <a:spLocks noChangeShapeType="1"/>
          </p:cNvSpPr>
          <p:nvPr>
            <p:custDataLst>
              <p:tags r:id="rId21"/>
            </p:custDataLst>
          </p:nvPr>
        </p:nvSpPr>
        <p:spPr bwMode="auto">
          <a:xfrm>
            <a:off x="4800600" y="4572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3" name="Line 24">
            <a:extLst>
              <a:ext uri="{FF2B5EF4-FFF2-40B4-BE49-F238E27FC236}">
                <a16:creationId xmlns:a16="http://schemas.microsoft.com/office/drawing/2014/main" id="{AB1A366D-6DCE-4D41-9328-A6C635ABC690}"/>
              </a:ext>
            </a:extLst>
          </p:cNvPr>
          <p:cNvSpPr>
            <a:spLocks noChangeShapeType="1"/>
          </p:cNvSpPr>
          <p:nvPr>
            <p:custDataLst>
              <p:tags r:id="rId22"/>
            </p:custDataLst>
          </p:nvPr>
        </p:nvSpPr>
        <p:spPr bwMode="auto">
          <a:xfrm>
            <a:off x="4800600" y="4724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4" name="Line 25">
            <a:extLst>
              <a:ext uri="{FF2B5EF4-FFF2-40B4-BE49-F238E27FC236}">
                <a16:creationId xmlns:a16="http://schemas.microsoft.com/office/drawing/2014/main" id="{0FF95266-48E8-F04F-BB32-074E56CAB743}"/>
              </a:ext>
            </a:extLst>
          </p:cNvPr>
          <p:cNvSpPr>
            <a:spLocks noChangeShapeType="1"/>
          </p:cNvSpPr>
          <p:nvPr>
            <p:custDataLst>
              <p:tags r:id="rId23"/>
            </p:custDataLst>
          </p:nvPr>
        </p:nvSpPr>
        <p:spPr bwMode="auto">
          <a:xfrm>
            <a:off x="4800600" y="4876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5" name="Line 26">
            <a:extLst>
              <a:ext uri="{FF2B5EF4-FFF2-40B4-BE49-F238E27FC236}">
                <a16:creationId xmlns:a16="http://schemas.microsoft.com/office/drawing/2014/main" id="{B1417909-90BF-7D4E-BA72-E509CD15448B}"/>
              </a:ext>
            </a:extLst>
          </p:cNvPr>
          <p:cNvSpPr>
            <a:spLocks noChangeShapeType="1"/>
          </p:cNvSpPr>
          <p:nvPr>
            <p:custDataLst>
              <p:tags r:id="rId24"/>
            </p:custDataLst>
          </p:nvPr>
        </p:nvSpPr>
        <p:spPr bwMode="auto">
          <a:xfrm>
            <a:off x="50292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06" name="Rectangle 27">
            <a:extLst>
              <a:ext uri="{FF2B5EF4-FFF2-40B4-BE49-F238E27FC236}">
                <a16:creationId xmlns:a16="http://schemas.microsoft.com/office/drawing/2014/main" id="{C421A117-03BD-3343-BEAD-FE52B614AF1F}"/>
              </a:ext>
            </a:extLst>
          </p:cNvPr>
          <p:cNvSpPr>
            <a:spLocks noChangeArrowheads="1"/>
          </p:cNvSpPr>
          <p:nvPr>
            <p:custDataLst>
              <p:tags r:id="rId25"/>
            </p:custDataLst>
          </p:nvPr>
        </p:nvSpPr>
        <p:spPr bwMode="auto">
          <a:xfrm>
            <a:off x="4633913" y="2638426"/>
            <a:ext cx="492123" cy="27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200">
                <a:solidFill>
                  <a:srgbClr val="1F497D"/>
                </a:solidFill>
              </a:rPr>
              <a:t>valid</a:t>
            </a:r>
          </a:p>
        </p:txBody>
      </p:sp>
      <p:sp>
        <p:nvSpPr>
          <p:cNvPr id="71707" name="Rectangle 28">
            <a:extLst>
              <a:ext uri="{FF2B5EF4-FFF2-40B4-BE49-F238E27FC236}">
                <a16:creationId xmlns:a16="http://schemas.microsoft.com/office/drawing/2014/main" id="{371A3DF0-A8D8-214F-AD6F-27E20061D6D0}"/>
              </a:ext>
            </a:extLst>
          </p:cNvPr>
          <p:cNvSpPr>
            <a:spLocks noChangeArrowheads="1"/>
          </p:cNvSpPr>
          <p:nvPr>
            <p:custDataLst>
              <p:tags r:id="rId26"/>
            </p:custDataLst>
          </p:nvPr>
        </p:nvSpPr>
        <p:spPr bwMode="auto">
          <a:xfrm>
            <a:off x="5319714" y="2590800"/>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71708" name="Rectangle 29">
            <a:extLst>
              <a:ext uri="{FF2B5EF4-FFF2-40B4-BE49-F238E27FC236}">
                <a16:creationId xmlns:a16="http://schemas.microsoft.com/office/drawing/2014/main" id="{28A13D09-1D47-594D-909F-17CCC090CE8C}"/>
              </a:ext>
            </a:extLst>
          </p:cNvPr>
          <p:cNvSpPr>
            <a:spLocks noChangeArrowheads="1"/>
          </p:cNvSpPr>
          <p:nvPr>
            <p:custDataLst>
              <p:tags r:id="rId27"/>
            </p:custDataLst>
          </p:nvPr>
        </p:nvSpPr>
        <p:spPr bwMode="auto">
          <a:xfrm>
            <a:off x="6919914" y="2590800"/>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71709" name="Line 30">
            <a:extLst>
              <a:ext uri="{FF2B5EF4-FFF2-40B4-BE49-F238E27FC236}">
                <a16:creationId xmlns:a16="http://schemas.microsoft.com/office/drawing/2014/main" id="{E313C74A-7F0B-9A42-A655-3C738E26A3DB}"/>
              </a:ext>
            </a:extLst>
          </p:cNvPr>
          <p:cNvSpPr>
            <a:spLocks noChangeShapeType="1"/>
          </p:cNvSpPr>
          <p:nvPr>
            <p:custDataLst>
              <p:tags r:id="rId28"/>
            </p:custDataLst>
          </p:nvPr>
        </p:nvSpPr>
        <p:spPr bwMode="auto">
          <a:xfrm>
            <a:off x="92964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0" name="Line 31">
            <a:extLst>
              <a:ext uri="{FF2B5EF4-FFF2-40B4-BE49-F238E27FC236}">
                <a16:creationId xmlns:a16="http://schemas.microsoft.com/office/drawing/2014/main" id="{987A3DD4-EC6A-3F41-93B6-855E945FBE26}"/>
              </a:ext>
            </a:extLst>
          </p:cNvPr>
          <p:cNvSpPr>
            <a:spLocks noChangeShapeType="1"/>
          </p:cNvSpPr>
          <p:nvPr>
            <p:custDataLst>
              <p:tags r:id="rId29"/>
            </p:custDataLst>
          </p:nvPr>
        </p:nvSpPr>
        <p:spPr bwMode="auto">
          <a:xfrm>
            <a:off x="9220200" y="2895600"/>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1" name="Line 32">
            <a:extLst>
              <a:ext uri="{FF2B5EF4-FFF2-40B4-BE49-F238E27FC236}">
                <a16:creationId xmlns:a16="http://schemas.microsoft.com/office/drawing/2014/main" id="{9D197B3A-FD38-B142-9419-AE3D7A1D4B55}"/>
              </a:ext>
            </a:extLst>
          </p:cNvPr>
          <p:cNvSpPr>
            <a:spLocks noChangeShapeType="1"/>
          </p:cNvSpPr>
          <p:nvPr>
            <p:custDataLst>
              <p:tags r:id="rId30"/>
            </p:custDataLst>
          </p:nvPr>
        </p:nvSpPr>
        <p:spPr bwMode="auto">
          <a:xfrm>
            <a:off x="9220200" y="5029200"/>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2" name="Rectangle 33">
            <a:extLst>
              <a:ext uri="{FF2B5EF4-FFF2-40B4-BE49-F238E27FC236}">
                <a16:creationId xmlns:a16="http://schemas.microsoft.com/office/drawing/2014/main" id="{BD380189-0073-344C-A4FA-E14827214849}"/>
              </a:ext>
            </a:extLst>
          </p:cNvPr>
          <p:cNvSpPr>
            <a:spLocks noChangeArrowheads="1"/>
          </p:cNvSpPr>
          <p:nvPr>
            <p:custDataLst>
              <p:tags r:id="rId31"/>
            </p:custDataLst>
          </p:nvPr>
        </p:nvSpPr>
        <p:spPr bwMode="auto">
          <a:xfrm rot="5400000">
            <a:off x="8591603" y="3647482"/>
            <a:ext cx="1958871"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64 KB / 32 bytes = </a:t>
            </a:r>
          </a:p>
          <a:p>
            <a:pPr defTabSz="609585">
              <a:spcBef>
                <a:spcPct val="0"/>
              </a:spcBef>
              <a:buClrTx/>
              <a:buSzTx/>
              <a:buNone/>
            </a:pPr>
            <a:r>
              <a:rPr lang="en-US" altLang="en-US" sz="1600">
                <a:solidFill>
                  <a:srgbClr val="1F497D"/>
                </a:solidFill>
              </a:rPr>
              <a:t>2 K cache blocks/sets</a:t>
            </a:r>
          </a:p>
        </p:txBody>
      </p:sp>
      <p:sp>
        <p:nvSpPr>
          <p:cNvPr id="71713" name="Line 34">
            <a:extLst>
              <a:ext uri="{FF2B5EF4-FFF2-40B4-BE49-F238E27FC236}">
                <a16:creationId xmlns:a16="http://schemas.microsoft.com/office/drawing/2014/main" id="{1E268638-5744-5D44-993D-986D54540822}"/>
              </a:ext>
            </a:extLst>
          </p:cNvPr>
          <p:cNvSpPr>
            <a:spLocks noChangeShapeType="1"/>
          </p:cNvSpPr>
          <p:nvPr>
            <p:custDataLst>
              <p:tags r:id="rId32"/>
            </p:custDataLst>
          </p:nvPr>
        </p:nvSpPr>
        <p:spPr bwMode="auto">
          <a:xfrm>
            <a:off x="60960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4" name="Line 35">
            <a:extLst>
              <a:ext uri="{FF2B5EF4-FFF2-40B4-BE49-F238E27FC236}">
                <a16:creationId xmlns:a16="http://schemas.microsoft.com/office/drawing/2014/main" id="{614F1832-9F58-CE40-A85E-7743845556F9}"/>
              </a:ext>
            </a:extLst>
          </p:cNvPr>
          <p:cNvSpPr>
            <a:spLocks noChangeShapeType="1"/>
          </p:cNvSpPr>
          <p:nvPr>
            <p:custDataLst>
              <p:tags r:id="rId33"/>
            </p:custDataLst>
          </p:nvPr>
        </p:nvSpPr>
        <p:spPr bwMode="auto">
          <a:xfrm>
            <a:off x="6096000" y="22860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5" name="Line 36">
            <a:extLst>
              <a:ext uri="{FF2B5EF4-FFF2-40B4-BE49-F238E27FC236}">
                <a16:creationId xmlns:a16="http://schemas.microsoft.com/office/drawing/2014/main" id="{5C2DF463-2BFD-C241-BF16-092EFC097D16}"/>
              </a:ext>
            </a:extLst>
          </p:cNvPr>
          <p:cNvSpPr>
            <a:spLocks noChangeShapeType="1"/>
          </p:cNvSpPr>
          <p:nvPr>
            <p:custDataLst>
              <p:tags r:id="rId34"/>
            </p:custDataLst>
          </p:nvPr>
        </p:nvSpPr>
        <p:spPr bwMode="auto">
          <a:xfrm flipH="1">
            <a:off x="4343400" y="25146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6" name="Line 37">
            <a:extLst>
              <a:ext uri="{FF2B5EF4-FFF2-40B4-BE49-F238E27FC236}">
                <a16:creationId xmlns:a16="http://schemas.microsoft.com/office/drawing/2014/main" id="{8C96E0EF-8216-9147-BF45-45827552E9E3}"/>
              </a:ext>
            </a:extLst>
          </p:cNvPr>
          <p:cNvSpPr>
            <a:spLocks noChangeShapeType="1"/>
          </p:cNvSpPr>
          <p:nvPr>
            <p:custDataLst>
              <p:tags r:id="rId35"/>
            </p:custDataLst>
          </p:nvPr>
        </p:nvSpPr>
        <p:spPr bwMode="auto">
          <a:xfrm>
            <a:off x="4343400" y="2514600"/>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7" name="Line 38">
            <a:extLst>
              <a:ext uri="{FF2B5EF4-FFF2-40B4-BE49-F238E27FC236}">
                <a16:creationId xmlns:a16="http://schemas.microsoft.com/office/drawing/2014/main" id="{CA0F2388-361B-D94B-81F8-374A42D1E7D7}"/>
              </a:ext>
            </a:extLst>
          </p:cNvPr>
          <p:cNvSpPr>
            <a:spLocks noChangeShapeType="1"/>
          </p:cNvSpPr>
          <p:nvPr>
            <p:custDataLst>
              <p:tags r:id="rId36"/>
            </p:custDataLst>
          </p:nvPr>
        </p:nvSpPr>
        <p:spPr bwMode="auto">
          <a:xfrm>
            <a:off x="4343400" y="4038600"/>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8" name="Line 39">
            <a:extLst>
              <a:ext uri="{FF2B5EF4-FFF2-40B4-BE49-F238E27FC236}">
                <a16:creationId xmlns:a16="http://schemas.microsoft.com/office/drawing/2014/main" id="{446702C7-7357-A441-AAED-CF371D63BFCF}"/>
              </a:ext>
            </a:extLst>
          </p:cNvPr>
          <p:cNvSpPr>
            <a:spLocks noChangeShapeType="1"/>
          </p:cNvSpPr>
          <p:nvPr>
            <p:custDataLst>
              <p:tags r:id="rId37"/>
            </p:custDataLst>
          </p:nvPr>
        </p:nvSpPr>
        <p:spPr bwMode="auto">
          <a:xfrm>
            <a:off x="6019800" y="23622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19" name="Rectangle 40">
            <a:extLst>
              <a:ext uri="{FF2B5EF4-FFF2-40B4-BE49-F238E27FC236}">
                <a16:creationId xmlns:a16="http://schemas.microsoft.com/office/drawing/2014/main" id="{7C69F537-CE0A-5842-81BF-D1BFE1D34742}"/>
              </a:ext>
            </a:extLst>
          </p:cNvPr>
          <p:cNvSpPr>
            <a:spLocks noChangeArrowheads="1"/>
          </p:cNvSpPr>
          <p:nvPr>
            <p:custDataLst>
              <p:tags r:id="rId38"/>
            </p:custDataLst>
          </p:nvPr>
        </p:nvSpPr>
        <p:spPr bwMode="auto">
          <a:xfrm>
            <a:off x="6081714" y="2309814"/>
            <a:ext cx="355611"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11</a:t>
            </a:r>
          </a:p>
        </p:txBody>
      </p:sp>
      <p:sp>
        <p:nvSpPr>
          <p:cNvPr id="71720" name="Line 41">
            <a:extLst>
              <a:ext uri="{FF2B5EF4-FFF2-40B4-BE49-F238E27FC236}">
                <a16:creationId xmlns:a16="http://schemas.microsoft.com/office/drawing/2014/main" id="{DD107A3E-1569-ED48-BB3E-0D1FF0E463FE}"/>
              </a:ext>
            </a:extLst>
          </p:cNvPr>
          <p:cNvSpPr>
            <a:spLocks noChangeShapeType="1"/>
          </p:cNvSpPr>
          <p:nvPr>
            <p:custDataLst>
              <p:tags r:id="rId39"/>
            </p:custDataLst>
          </p:nvPr>
        </p:nvSpPr>
        <p:spPr bwMode="auto">
          <a:xfrm>
            <a:off x="3733800" y="2286000"/>
            <a:ext cx="0" cy="3200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1" name="Oval 42">
            <a:extLst>
              <a:ext uri="{FF2B5EF4-FFF2-40B4-BE49-F238E27FC236}">
                <a16:creationId xmlns:a16="http://schemas.microsoft.com/office/drawing/2014/main" id="{05DAEBCE-DB03-FF48-B9F0-3730D7A27488}"/>
              </a:ext>
            </a:extLst>
          </p:cNvPr>
          <p:cNvSpPr>
            <a:spLocks noChangeArrowheads="1"/>
          </p:cNvSpPr>
          <p:nvPr>
            <p:custDataLst>
              <p:tags r:id="rId40"/>
            </p:custDataLst>
          </p:nvPr>
        </p:nvSpPr>
        <p:spPr bwMode="auto">
          <a:xfrm>
            <a:off x="5340351" y="5340351"/>
            <a:ext cx="292100" cy="292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a:t>
            </a:r>
          </a:p>
        </p:txBody>
      </p:sp>
      <p:sp>
        <p:nvSpPr>
          <p:cNvPr id="71722" name="Line 43">
            <a:extLst>
              <a:ext uri="{FF2B5EF4-FFF2-40B4-BE49-F238E27FC236}">
                <a16:creationId xmlns:a16="http://schemas.microsoft.com/office/drawing/2014/main" id="{37128881-7381-7945-B9EE-49DFF79F576D}"/>
              </a:ext>
            </a:extLst>
          </p:cNvPr>
          <p:cNvSpPr>
            <a:spLocks noChangeShapeType="1"/>
          </p:cNvSpPr>
          <p:nvPr>
            <p:custDataLst>
              <p:tags r:id="rId41"/>
            </p:custDataLst>
          </p:nvPr>
        </p:nvSpPr>
        <p:spPr bwMode="auto">
          <a:xfrm>
            <a:off x="3733800" y="5486400"/>
            <a:ext cx="1600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3" name="Line 44">
            <a:extLst>
              <a:ext uri="{FF2B5EF4-FFF2-40B4-BE49-F238E27FC236}">
                <a16:creationId xmlns:a16="http://schemas.microsoft.com/office/drawing/2014/main" id="{87E21ADE-2A4B-6B4F-83C9-0D9CB418897A}"/>
              </a:ext>
            </a:extLst>
          </p:cNvPr>
          <p:cNvSpPr>
            <a:spLocks noChangeShapeType="1"/>
          </p:cNvSpPr>
          <p:nvPr>
            <p:custDataLst>
              <p:tags r:id="rId42"/>
            </p:custDataLst>
          </p:nvPr>
        </p:nvSpPr>
        <p:spPr bwMode="auto">
          <a:xfrm>
            <a:off x="5486400" y="40386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4" name="Line 45">
            <a:extLst>
              <a:ext uri="{FF2B5EF4-FFF2-40B4-BE49-F238E27FC236}">
                <a16:creationId xmlns:a16="http://schemas.microsoft.com/office/drawing/2014/main" id="{579CB6FB-2ACE-6A40-9FA8-337766D91A1E}"/>
              </a:ext>
            </a:extLst>
          </p:cNvPr>
          <p:cNvSpPr>
            <a:spLocks noChangeShapeType="1"/>
          </p:cNvSpPr>
          <p:nvPr>
            <p:custDataLst>
              <p:tags r:id="rId43"/>
            </p:custDataLst>
          </p:nvPr>
        </p:nvSpPr>
        <p:spPr bwMode="auto">
          <a:xfrm>
            <a:off x="7391400" y="4038600"/>
            <a:ext cx="0" cy="1371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5" name="Rectangle 46">
            <a:extLst>
              <a:ext uri="{FF2B5EF4-FFF2-40B4-BE49-F238E27FC236}">
                <a16:creationId xmlns:a16="http://schemas.microsoft.com/office/drawing/2014/main" id="{8EBDC3AE-476E-8E40-BE8D-F4F6BC252772}"/>
              </a:ext>
            </a:extLst>
          </p:cNvPr>
          <p:cNvSpPr>
            <a:spLocks noChangeArrowheads="1"/>
          </p:cNvSpPr>
          <p:nvPr>
            <p:custDataLst>
              <p:tags r:id="rId44"/>
            </p:custDataLst>
          </p:nvPr>
        </p:nvSpPr>
        <p:spPr bwMode="auto">
          <a:xfrm>
            <a:off x="6102351" y="5416551"/>
            <a:ext cx="2730500" cy="13970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726" name="Line 47">
            <a:extLst>
              <a:ext uri="{FF2B5EF4-FFF2-40B4-BE49-F238E27FC236}">
                <a16:creationId xmlns:a16="http://schemas.microsoft.com/office/drawing/2014/main" id="{9598C91E-53E4-9E40-A40B-3D9C461F018E}"/>
              </a:ext>
            </a:extLst>
          </p:cNvPr>
          <p:cNvSpPr>
            <a:spLocks noChangeShapeType="1"/>
          </p:cNvSpPr>
          <p:nvPr>
            <p:custDataLst>
              <p:tags r:id="rId45"/>
            </p:custDataLst>
          </p:nvPr>
        </p:nvSpPr>
        <p:spPr bwMode="auto">
          <a:xfrm>
            <a:off x="7467600" y="2286000"/>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7" name="Line 48">
            <a:extLst>
              <a:ext uri="{FF2B5EF4-FFF2-40B4-BE49-F238E27FC236}">
                <a16:creationId xmlns:a16="http://schemas.microsoft.com/office/drawing/2014/main" id="{5B725C7D-DE34-404B-9D4F-6FFDB99949ED}"/>
              </a:ext>
            </a:extLst>
          </p:cNvPr>
          <p:cNvSpPr>
            <a:spLocks noChangeShapeType="1"/>
          </p:cNvSpPr>
          <p:nvPr>
            <p:custDataLst>
              <p:tags r:id="rId46"/>
            </p:custDataLst>
          </p:nvPr>
        </p:nvSpPr>
        <p:spPr bwMode="auto">
          <a:xfrm>
            <a:off x="7467600" y="2438400"/>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8" name="Line 49">
            <a:extLst>
              <a:ext uri="{FF2B5EF4-FFF2-40B4-BE49-F238E27FC236}">
                <a16:creationId xmlns:a16="http://schemas.microsoft.com/office/drawing/2014/main" id="{4516E918-B2B1-B546-9E5E-1E7572A00408}"/>
              </a:ext>
            </a:extLst>
          </p:cNvPr>
          <p:cNvSpPr>
            <a:spLocks noChangeShapeType="1"/>
          </p:cNvSpPr>
          <p:nvPr>
            <p:custDataLst>
              <p:tags r:id="rId47"/>
            </p:custDataLst>
          </p:nvPr>
        </p:nvSpPr>
        <p:spPr bwMode="auto">
          <a:xfrm>
            <a:off x="7924800" y="5105400"/>
            <a:ext cx="0" cy="3048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29" name="Line 50">
            <a:extLst>
              <a:ext uri="{FF2B5EF4-FFF2-40B4-BE49-F238E27FC236}">
                <a16:creationId xmlns:a16="http://schemas.microsoft.com/office/drawing/2014/main" id="{C560EA40-22C9-1740-9391-DAB254658D91}"/>
              </a:ext>
            </a:extLst>
          </p:cNvPr>
          <p:cNvSpPr>
            <a:spLocks noChangeShapeType="1"/>
          </p:cNvSpPr>
          <p:nvPr>
            <p:custDataLst>
              <p:tags r:id="rId48"/>
            </p:custDataLst>
          </p:nvPr>
        </p:nvSpPr>
        <p:spPr bwMode="auto">
          <a:xfrm>
            <a:off x="7696200" y="5410200"/>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0" name="Line 51">
            <a:extLst>
              <a:ext uri="{FF2B5EF4-FFF2-40B4-BE49-F238E27FC236}">
                <a16:creationId xmlns:a16="http://schemas.microsoft.com/office/drawing/2014/main" id="{4F57F858-0280-7E4A-9AB0-BF255A989DA5}"/>
              </a:ext>
            </a:extLst>
          </p:cNvPr>
          <p:cNvSpPr>
            <a:spLocks noChangeShapeType="1"/>
          </p:cNvSpPr>
          <p:nvPr>
            <p:custDataLst>
              <p:tags r:id="rId49"/>
            </p:custDataLst>
          </p:nvPr>
        </p:nvSpPr>
        <p:spPr bwMode="auto">
          <a:xfrm>
            <a:off x="8229600" y="5410200"/>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1" name="Line 52">
            <a:extLst>
              <a:ext uri="{FF2B5EF4-FFF2-40B4-BE49-F238E27FC236}">
                <a16:creationId xmlns:a16="http://schemas.microsoft.com/office/drawing/2014/main" id="{95EEDB91-C5F6-7545-BB75-1D8D0AA8A07F}"/>
              </a:ext>
            </a:extLst>
          </p:cNvPr>
          <p:cNvSpPr>
            <a:spLocks noChangeShapeType="1"/>
          </p:cNvSpPr>
          <p:nvPr>
            <p:custDataLst>
              <p:tags r:id="rId50"/>
            </p:custDataLst>
          </p:nvPr>
        </p:nvSpPr>
        <p:spPr bwMode="auto">
          <a:xfrm>
            <a:off x="7924800" y="5562600"/>
            <a:ext cx="0" cy="381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2" name="Line 53">
            <a:extLst>
              <a:ext uri="{FF2B5EF4-FFF2-40B4-BE49-F238E27FC236}">
                <a16:creationId xmlns:a16="http://schemas.microsoft.com/office/drawing/2014/main" id="{D32C65CB-5863-E44A-A1BA-187C068EE55A}"/>
              </a:ext>
            </a:extLst>
          </p:cNvPr>
          <p:cNvSpPr>
            <a:spLocks noChangeShapeType="1"/>
          </p:cNvSpPr>
          <p:nvPr>
            <p:custDataLst>
              <p:tags r:id="rId51"/>
            </p:custDataLst>
          </p:nvPr>
        </p:nvSpPr>
        <p:spPr bwMode="auto">
          <a:xfrm>
            <a:off x="7315200" y="51054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3" name="Rectangle 54">
            <a:extLst>
              <a:ext uri="{FF2B5EF4-FFF2-40B4-BE49-F238E27FC236}">
                <a16:creationId xmlns:a16="http://schemas.microsoft.com/office/drawing/2014/main" id="{BF515D8B-36EF-6B40-B9DF-498CE48C2902}"/>
              </a:ext>
            </a:extLst>
          </p:cNvPr>
          <p:cNvSpPr>
            <a:spLocks noChangeArrowheads="1"/>
          </p:cNvSpPr>
          <p:nvPr>
            <p:custDataLst>
              <p:tags r:id="rId52"/>
            </p:custDataLst>
          </p:nvPr>
        </p:nvSpPr>
        <p:spPr bwMode="auto">
          <a:xfrm>
            <a:off x="6919913" y="5053014"/>
            <a:ext cx="452048"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256</a:t>
            </a:r>
          </a:p>
        </p:txBody>
      </p:sp>
      <p:sp>
        <p:nvSpPr>
          <p:cNvPr id="71734" name="Line 55">
            <a:extLst>
              <a:ext uri="{FF2B5EF4-FFF2-40B4-BE49-F238E27FC236}">
                <a16:creationId xmlns:a16="http://schemas.microsoft.com/office/drawing/2014/main" id="{8F8947F5-4892-6E4E-87F5-336821A02729}"/>
              </a:ext>
            </a:extLst>
          </p:cNvPr>
          <p:cNvSpPr>
            <a:spLocks noChangeShapeType="1"/>
          </p:cNvSpPr>
          <p:nvPr>
            <p:custDataLst>
              <p:tags r:id="rId53"/>
            </p:custDataLst>
          </p:nvPr>
        </p:nvSpPr>
        <p:spPr bwMode="auto">
          <a:xfrm>
            <a:off x="7848600" y="56388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5" name="Rectangle 56">
            <a:extLst>
              <a:ext uri="{FF2B5EF4-FFF2-40B4-BE49-F238E27FC236}">
                <a16:creationId xmlns:a16="http://schemas.microsoft.com/office/drawing/2014/main" id="{B2BA5DB7-DF2A-F14E-BE85-7738DF392255}"/>
              </a:ext>
            </a:extLst>
          </p:cNvPr>
          <p:cNvSpPr>
            <a:spLocks noChangeArrowheads="1"/>
          </p:cNvSpPr>
          <p:nvPr>
            <p:custDataLst>
              <p:tags r:id="rId54"/>
            </p:custDataLst>
          </p:nvPr>
        </p:nvSpPr>
        <p:spPr bwMode="auto">
          <a:xfrm>
            <a:off x="7910514" y="5586414"/>
            <a:ext cx="362280"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32</a:t>
            </a:r>
          </a:p>
        </p:txBody>
      </p:sp>
      <p:sp>
        <p:nvSpPr>
          <p:cNvPr id="71736" name="Line 57">
            <a:extLst>
              <a:ext uri="{FF2B5EF4-FFF2-40B4-BE49-F238E27FC236}">
                <a16:creationId xmlns:a16="http://schemas.microsoft.com/office/drawing/2014/main" id="{49BC7AB9-8C4D-EA4C-9589-81FC2AC1CAD2}"/>
              </a:ext>
            </a:extLst>
          </p:cNvPr>
          <p:cNvSpPr>
            <a:spLocks noChangeShapeType="1"/>
          </p:cNvSpPr>
          <p:nvPr>
            <p:custDataLst>
              <p:tags r:id="rId55"/>
            </p:custDataLst>
          </p:nvPr>
        </p:nvSpPr>
        <p:spPr bwMode="auto">
          <a:xfrm>
            <a:off x="3657600" y="24384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7" name="Rectangle 58">
            <a:extLst>
              <a:ext uri="{FF2B5EF4-FFF2-40B4-BE49-F238E27FC236}">
                <a16:creationId xmlns:a16="http://schemas.microsoft.com/office/drawing/2014/main" id="{6149E14F-D31E-924B-A65E-A5572705B64F}"/>
              </a:ext>
            </a:extLst>
          </p:cNvPr>
          <p:cNvSpPr>
            <a:spLocks noChangeArrowheads="1"/>
          </p:cNvSpPr>
          <p:nvPr>
            <p:custDataLst>
              <p:tags r:id="rId56"/>
            </p:custDataLst>
          </p:nvPr>
        </p:nvSpPr>
        <p:spPr bwMode="auto">
          <a:xfrm>
            <a:off x="3719514" y="2386014"/>
            <a:ext cx="362280"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16</a:t>
            </a:r>
          </a:p>
        </p:txBody>
      </p:sp>
      <p:sp>
        <p:nvSpPr>
          <p:cNvPr id="71738" name="Line 59">
            <a:extLst>
              <a:ext uri="{FF2B5EF4-FFF2-40B4-BE49-F238E27FC236}">
                <a16:creationId xmlns:a16="http://schemas.microsoft.com/office/drawing/2014/main" id="{F3C35A0D-A152-B240-A3DD-9BCC5758D77B}"/>
              </a:ext>
            </a:extLst>
          </p:cNvPr>
          <p:cNvSpPr>
            <a:spLocks noChangeShapeType="1"/>
          </p:cNvSpPr>
          <p:nvPr>
            <p:custDataLst>
              <p:tags r:id="rId57"/>
            </p:custDataLst>
          </p:nvPr>
        </p:nvSpPr>
        <p:spPr bwMode="auto">
          <a:xfrm>
            <a:off x="7924800" y="5105400"/>
            <a:ext cx="1066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39" name="Line 60">
            <a:extLst>
              <a:ext uri="{FF2B5EF4-FFF2-40B4-BE49-F238E27FC236}">
                <a16:creationId xmlns:a16="http://schemas.microsoft.com/office/drawing/2014/main" id="{58AED368-3431-8348-B0F5-5DFC74D87557}"/>
              </a:ext>
            </a:extLst>
          </p:cNvPr>
          <p:cNvSpPr>
            <a:spLocks noChangeShapeType="1"/>
          </p:cNvSpPr>
          <p:nvPr>
            <p:custDataLst>
              <p:tags r:id="rId58"/>
            </p:custDataLst>
          </p:nvPr>
        </p:nvSpPr>
        <p:spPr bwMode="auto">
          <a:xfrm flipV="1">
            <a:off x="8991600" y="2438400"/>
            <a:ext cx="0" cy="2667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40" name="Line 61">
            <a:extLst>
              <a:ext uri="{FF2B5EF4-FFF2-40B4-BE49-F238E27FC236}">
                <a16:creationId xmlns:a16="http://schemas.microsoft.com/office/drawing/2014/main" id="{08026A3D-B7E7-F74F-8EE9-DF0E478EAD4C}"/>
              </a:ext>
            </a:extLst>
          </p:cNvPr>
          <p:cNvSpPr>
            <a:spLocks noChangeShapeType="1"/>
          </p:cNvSpPr>
          <p:nvPr>
            <p:custDataLst>
              <p:tags r:id="rId59"/>
            </p:custDataLst>
          </p:nvPr>
        </p:nvSpPr>
        <p:spPr bwMode="auto">
          <a:xfrm>
            <a:off x="5486400" y="5638800"/>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71741" name="Group 65">
            <a:extLst>
              <a:ext uri="{FF2B5EF4-FFF2-40B4-BE49-F238E27FC236}">
                <a16:creationId xmlns:a16="http://schemas.microsoft.com/office/drawing/2014/main" id="{B014B126-E578-234D-AB50-880E83843ED1}"/>
              </a:ext>
            </a:extLst>
          </p:cNvPr>
          <p:cNvGrpSpPr>
            <a:grpSpLocks/>
          </p:cNvGrpSpPr>
          <p:nvPr>
            <p:custDataLst>
              <p:tags r:id="rId60"/>
            </p:custDataLst>
          </p:nvPr>
        </p:nvGrpSpPr>
        <p:grpSpPr bwMode="auto">
          <a:xfrm>
            <a:off x="4273549" y="5715000"/>
            <a:ext cx="831851" cy="381000"/>
            <a:chOff x="1732" y="3600"/>
            <a:chExt cx="524" cy="240"/>
          </a:xfrm>
        </p:grpSpPr>
        <p:sp>
          <p:nvSpPr>
            <p:cNvPr id="71749" name="AutoShape 62">
              <a:extLst>
                <a:ext uri="{FF2B5EF4-FFF2-40B4-BE49-F238E27FC236}">
                  <a16:creationId xmlns:a16="http://schemas.microsoft.com/office/drawing/2014/main" id="{837C50F8-CD01-4A49-A195-F7E4E707B0D0}"/>
                </a:ext>
              </a:extLst>
            </p:cNvPr>
            <p:cNvSpPr>
              <a:spLocks noChangeArrowheads="1"/>
            </p:cNvSpPr>
            <p:nvPr>
              <p:custDataLst>
                <p:tags r:id="rId68"/>
              </p:custDataLst>
            </p:nvPr>
          </p:nvSpPr>
          <p:spPr bwMode="auto">
            <a:xfrm>
              <a:off x="1732" y="3604"/>
              <a:ext cx="376" cy="232"/>
            </a:xfrm>
            <a:prstGeom prst="roundRect">
              <a:avLst>
                <a:gd name="adj" fmla="val 49995"/>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750" name="Rectangle 63">
              <a:extLst>
                <a:ext uri="{FF2B5EF4-FFF2-40B4-BE49-F238E27FC236}">
                  <a16:creationId xmlns:a16="http://schemas.microsoft.com/office/drawing/2014/main" id="{7B4A92AA-1669-7F43-AF5A-3473D33129FD}"/>
                </a:ext>
              </a:extLst>
            </p:cNvPr>
            <p:cNvSpPr>
              <a:spLocks noChangeArrowheads="1"/>
            </p:cNvSpPr>
            <p:nvPr>
              <p:custDataLst>
                <p:tags r:id="rId69"/>
              </p:custDataLst>
            </p:nvPr>
          </p:nvSpPr>
          <p:spPr bwMode="auto">
            <a:xfrm>
              <a:off x="1968" y="3600"/>
              <a:ext cx="288"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1751" name="Line 64">
              <a:extLst>
                <a:ext uri="{FF2B5EF4-FFF2-40B4-BE49-F238E27FC236}">
                  <a16:creationId xmlns:a16="http://schemas.microsoft.com/office/drawing/2014/main" id="{31BCC869-C3B9-B240-8F37-69C6DF5887C5}"/>
                </a:ext>
              </a:extLst>
            </p:cNvPr>
            <p:cNvSpPr>
              <a:spLocks noChangeShapeType="1"/>
            </p:cNvSpPr>
            <p:nvPr>
              <p:custDataLst>
                <p:tags r:id="rId70"/>
              </p:custDataLst>
            </p:nvPr>
          </p:nvSpPr>
          <p:spPr bwMode="auto">
            <a:xfrm flipV="1">
              <a:off x="1968" y="360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71742" name="Line 66">
            <a:extLst>
              <a:ext uri="{FF2B5EF4-FFF2-40B4-BE49-F238E27FC236}">
                <a16:creationId xmlns:a16="http://schemas.microsoft.com/office/drawing/2014/main" id="{A5300576-B4CC-564E-9951-4DAAAEBF2530}"/>
              </a:ext>
            </a:extLst>
          </p:cNvPr>
          <p:cNvSpPr>
            <a:spLocks noChangeShapeType="1"/>
          </p:cNvSpPr>
          <p:nvPr>
            <p:custDataLst>
              <p:tags r:id="rId61"/>
            </p:custDataLst>
          </p:nvPr>
        </p:nvSpPr>
        <p:spPr bwMode="auto">
          <a:xfrm flipH="1">
            <a:off x="4648200" y="6019800"/>
            <a:ext cx="838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43" name="Line 67">
            <a:extLst>
              <a:ext uri="{FF2B5EF4-FFF2-40B4-BE49-F238E27FC236}">
                <a16:creationId xmlns:a16="http://schemas.microsoft.com/office/drawing/2014/main" id="{F8FC6F23-7F75-A04E-B3B5-406357AAAFFB}"/>
              </a:ext>
            </a:extLst>
          </p:cNvPr>
          <p:cNvSpPr>
            <a:spLocks noChangeShapeType="1"/>
          </p:cNvSpPr>
          <p:nvPr>
            <p:custDataLst>
              <p:tags r:id="rId62"/>
            </p:custDataLst>
          </p:nvPr>
        </p:nvSpPr>
        <p:spPr bwMode="auto">
          <a:xfrm>
            <a:off x="4876800" y="4038600"/>
            <a:ext cx="0" cy="175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44" name="Line 68">
            <a:extLst>
              <a:ext uri="{FF2B5EF4-FFF2-40B4-BE49-F238E27FC236}">
                <a16:creationId xmlns:a16="http://schemas.microsoft.com/office/drawing/2014/main" id="{FAC98E06-055A-654E-BAFC-80D3635F5EFA}"/>
              </a:ext>
            </a:extLst>
          </p:cNvPr>
          <p:cNvSpPr>
            <a:spLocks noChangeShapeType="1"/>
          </p:cNvSpPr>
          <p:nvPr>
            <p:custDataLst>
              <p:tags r:id="rId63"/>
            </p:custDataLst>
          </p:nvPr>
        </p:nvSpPr>
        <p:spPr bwMode="auto">
          <a:xfrm flipH="1">
            <a:off x="4648200" y="5791200"/>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45" name="Line 69">
            <a:extLst>
              <a:ext uri="{FF2B5EF4-FFF2-40B4-BE49-F238E27FC236}">
                <a16:creationId xmlns:a16="http://schemas.microsoft.com/office/drawing/2014/main" id="{9AFD9C36-DC0D-CF43-A60B-08069651C197}"/>
              </a:ext>
            </a:extLst>
          </p:cNvPr>
          <p:cNvSpPr>
            <a:spLocks noChangeShapeType="1"/>
          </p:cNvSpPr>
          <p:nvPr>
            <p:custDataLst>
              <p:tags r:id="rId64"/>
            </p:custDataLst>
          </p:nvPr>
        </p:nvSpPr>
        <p:spPr bwMode="auto">
          <a:xfrm flipH="1">
            <a:off x="3886200" y="5867400"/>
            <a:ext cx="381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1746" name="Rectangle 70">
            <a:extLst>
              <a:ext uri="{FF2B5EF4-FFF2-40B4-BE49-F238E27FC236}">
                <a16:creationId xmlns:a16="http://schemas.microsoft.com/office/drawing/2014/main" id="{5F4BFB5B-4D47-A048-B453-14F877FF2B46}"/>
              </a:ext>
            </a:extLst>
          </p:cNvPr>
          <p:cNvSpPr>
            <a:spLocks noChangeArrowheads="1"/>
          </p:cNvSpPr>
          <p:nvPr>
            <p:custDataLst>
              <p:tags r:id="rId65"/>
            </p:custDataLst>
          </p:nvPr>
        </p:nvSpPr>
        <p:spPr bwMode="auto">
          <a:xfrm>
            <a:off x="3109914" y="5715000"/>
            <a:ext cx="836769"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hit/miss</a:t>
            </a:r>
          </a:p>
        </p:txBody>
      </p:sp>
      <p:sp>
        <p:nvSpPr>
          <p:cNvPr id="71747" name="Rectangle 71">
            <a:extLst>
              <a:ext uri="{FF2B5EF4-FFF2-40B4-BE49-F238E27FC236}">
                <a16:creationId xmlns:a16="http://schemas.microsoft.com/office/drawing/2014/main" id="{89135F33-6B4A-D44C-93CC-BA9CC20ABCE0}"/>
              </a:ext>
            </a:extLst>
          </p:cNvPr>
          <p:cNvSpPr>
            <a:spLocks noChangeArrowheads="1"/>
          </p:cNvSpPr>
          <p:nvPr>
            <p:custDataLst>
              <p:tags r:id="rId66"/>
            </p:custDataLst>
          </p:nvPr>
        </p:nvSpPr>
        <p:spPr bwMode="auto">
          <a:xfrm>
            <a:off x="4426650" y="2900365"/>
            <a:ext cx="413639" cy="21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r" defTabSz="609585">
              <a:spcBef>
                <a:spcPct val="0"/>
              </a:spcBef>
              <a:buClrTx/>
              <a:buSzTx/>
              <a:buNone/>
            </a:pPr>
            <a:r>
              <a:rPr lang="en-US" altLang="en-US" sz="900">
                <a:solidFill>
                  <a:srgbClr val="1F497D"/>
                </a:solidFill>
              </a:rPr>
              <a:t>0</a:t>
            </a:r>
          </a:p>
          <a:p>
            <a:pPr algn="r" defTabSz="609585">
              <a:spcBef>
                <a:spcPct val="0"/>
              </a:spcBef>
              <a:buClrTx/>
              <a:buSzTx/>
              <a:buNone/>
            </a:pPr>
            <a:r>
              <a:rPr lang="en-US" altLang="en-US" sz="900">
                <a:solidFill>
                  <a:srgbClr val="1F497D"/>
                </a:solidFill>
              </a:rPr>
              <a:t>1</a:t>
            </a:r>
          </a:p>
          <a:p>
            <a:pPr algn="r" defTabSz="609585">
              <a:spcBef>
                <a:spcPct val="0"/>
              </a:spcBef>
              <a:buClrTx/>
              <a:buSzTx/>
              <a:buNone/>
            </a:pPr>
            <a:r>
              <a:rPr lang="en-US" altLang="en-US" sz="900">
                <a:solidFill>
                  <a:srgbClr val="1F497D"/>
                </a:solidFill>
              </a:rPr>
              <a:t>2</a:t>
            </a: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a:t>
            </a: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2045</a:t>
            </a:r>
          </a:p>
          <a:p>
            <a:pPr algn="r" defTabSz="609585">
              <a:spcBef>
                <a:spcPct val="0"/>
              </a:spcBef>
              <a:buClrTx/>
              <a:buSzTx/>
              <a:buNone/>
            </a:pPr>
            <a:r>
              <a:rPr lang="en-US" altLang="en-US" sz="900">
                <a:solidFill>
                  <a:srgbClr val="1F497D"/>
                </a:solidFill>
              </a:rPr>
              <a:t>2046</a:t>
            </a:r>
          </a:p>
          <a:p>
            <a:pPr algn="r" defTabSz="609585">
              <a:spcBef>
                <a:spcPct val="0"/>
              </a:spcBef>
              <a:buClrTx/>
              <a:buSzTx/>
              <a:buNone/>
            </a:pPr>
            <a:r>
              <a:rPr lang="en-US" altLang="en-US" sz="900">
                <a:solidFill>
                  <a:srgbClr val="1F497D"/>
                </a:solidFill>
              </a:rPr>
              <a:t>2047</a:t>
            </a:r>
          </a:p>
        </p:txBody>
      </p:sp>
      <p:sp>
        <p:nvSpPr>
          <p:cNvPr id="71748" name="Rectangle 72">
            <a:extLst>
              <a:ext uri="{FF2B5EF4-FFF2-40B4-BE49-F238E27FC236}">
                <a16:creationId xmlns:a16="http://schemas.microsoft.com/office/drawing/2014/main" id="{58326B4C-5140-B044-80D7-EAAA7E3D8CB1}"/>
              </a:ext>
            </a:extLst>
          </p:cNvPr>
          <p:cNvSpPr>
            <a:spLocks noChangeArrowheads="1"/>
          </p:cNvSpPr>
          <p:nvPr>
            <p:custDataLst>
              <p:tags r:id="rId67"/>
            </p:custDataLst>
          </p:nvPr>
        </p:nvSpPr>
        <p:spPr bwMode="auto">
          <a:xfrm>
            <a:off x="7834314" y="2209802"/>
            <a:ext cx="1032271"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block offset</a:t>
            </a:r>
          </a:p>
        </p:txBody>
      </p:sp>
    </p:spTree>
    <p:extLst>
      <p:ext uri="{BB962C8B-B14F-4D97-AF65-F5344CB8AC3E}">
        <p14:creationId xmlns:p14="http://schemas.microsoft.com/office/powerpoint/2010/main" val="102369803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060746AA-F7BC-A342-8C52-250622F4CFA1}"/>
              </a:ext>
            </a:extLst>
          </p:cNvPr>
          <p:cNvSpPr>
            <a:spLocks noChangeArrowheads="1"/>
          </p:cNvSpPr>
          <p:nvPr>
            <p:custDataLst>
              <p:tags r:id="rId1"/>
            </p:custDataLst>
          </p:nvPr>
        </p:nvSpPr>
        <p:spPr bwMode="auto">
          <a:xfrm>
            <a:off x="3962400" y="5867400"/>
            <a:ext cx="457200" cy="381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731" name="Rectangle 3">
            <a:extLst>
              <a:ext uri="{FF2B5EF4-FFF2-40B4-BE49-F238E27FC236}">
                <a16:creationId xmlns:a16="http://schemas.microsoft.com/office/drawing/2014/main" id="{5A1CCA22-0A17-5847-B11E-F323FDB7AB82}"/>
              </a:ext>
            </a:extLst>
          </p:cNvPr>
          <p:cNvSpPr>
            <a:spLocks noChangeArrowheads="1"/>
          </p:cNvSpPr>
          <p:nvPr>
            <p:custDataLst>
              <p:tags r:id="rId2"/>
            </p:custDataLst>
          </p:nvPr>
        </p:nvSpPr>
        <p:spPr bwMode="auto">
          <a:xfrm>
            <a:off x="4806951" y="3968751"/>
            <a:ext cx="4025900" cy="139700"/>
          </a:xfrm>
          <a:prstGeom prst="rect">
            <a:avLst/>
          </a:prstGeom>
          <a:solidFill>
            <a:schemeClr val="accent1"/>
          </a:solidFill>
          <a:ln w="12700">
            <a:solidFill>
              <a:schemeClr val="tx1"/>
            </a:solidFill>
            <a:miter lim="800000"/>
            <a:headEnd/>
            <a:tailEnd/>
          </a:ln>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732" name="Rectangle 4">
            <a:extLst>
              <a:ext uri="{FF2B5EF4-FFF2-40B4-BE49-F238E27FC236}">
                <a16:creationId xmlns:a16="http://schemas.microsoft.com/office/drawing/2014/main" id="{0F2B40F1-1055-3343-A6EC-698FBEC19169}"/>
              </a:ext>
            </a:extLst>
          </p:cNvPr>
          <p:cNvSpPr>
            <a:spLocks noGrp="1" noChangeArrowheads="1"/>
          </p:cNvSpPr>
          <p:nvPr>
            <p:ph type="title"/>
            <p:custDataLst>
              <p:tags r:id="rId3"/>
            </p:custDataLst>
          </p:nvPr>
        </p:nvSpPr>
        <p:spPr>
          <a:noFill/>
        </p:spPr>
        <p:txBody>
          <a:bodyPr/>
          <a:lstStyle/>
          <a:p>
            <a:r>
              <a:rPr lang="en-US" altLang="en-US"/>
              <a:t>Accessing a Sample Cache</a:t>
            </a:r>
          </a:p>
        </p:txBody>
      </p:sp>
      <p:sp>
        <p:nvSpPr>
          <p:cNvPr id="73733" name="Rectangle 5">
            <a:extLst>
              <a:ext uri="{FF2B5EF4-FFF2-40B4-BE49-F238E27FC236}">
                <a16:creationId xmlns:a16="http://schemas.microsoft.com/office/drawing/2014/main" id="{48DEE911-0DF5-1647-AD89-6AB0318D8F23}"/>
              </a:ext>
            </a:extLst>
          </p:cNvPr>
          <p:cNvSpPr>
            <a:spLocks noGrp="1" noChangeArrowheads="1"/>
          </p:cNvSpPr>
          <p:nvPr>
            <p:ph type="body" idx="1"/>
            <p:custDataLst>
              <p:tags r:id="rId4"/>
            </p:custDataLst>
          </p:nvPr>
        </p:nvSpPr>
        <p:spPr>
          <a:xfrm>
            <a:off x="2133600" y="1066800"/>
            <a:ext cx="7772400" cy="533400"/>
          </a:xfrm>
          <a:noFill/>
        </p:spPr>
        <p:txBody>
          <a:bodyPr>
            <a:normAutofit fontScale="92500"/>
          </a:bodyPr>
          <a:lstStyle/>
          <a:p>
            <a:r>
              <a:rPr lang="en-US" altLang="en-US"/>
              <a:t>32 KB cache, 2-way set-associative, 16-byte block size </a:t>
            </a:r>
          </a:p>
        </p:txBody>
      </p:sp>
      <p:sp>
        <p:nvSpPr>
          <p:cNvPr id="73734" name="Rectangle 6">
            <a:extLst>
              <a:ext uri="{FF2B5EF4-FFF2-40B4-BE49-F238E27FC236}">
                <a16:creationId xmlns:a16="http://schemas.microsoft.com/office/drawing/2014/main" id="{B0D1E8D7-08DC-5241-AF56-0FE20D5A9CE8}"/>
              </a:ext>
            </a:extLst>
          </p:cNvPr>
          <p:cNvSpPr>
            <a:spLocks noChangeArrowheads="1"/>
          </p:cNvSpPr>
          <p:nvPr>
            <p:custDataLst>
              <p:tags r:id="rId5"/>
            </p:custDataLst>
          </p:nvPr>
        </p:nvSpPr>
        <p:spPr bwMode="auto">
          <a:xfrm>
            <a:off x="3054351" y="2063751"/>
            <a:ext cx="4787900" cy="215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735" name="Rectangle 8">
            <a:extLst>
              <a:ext uri="{FF2B5EF4-FFF2-40B4-BE49-F238E27FC236}">
                <a16:creationId xmlns:a16="http://schemas.microsoft.com/office/drawing/2014/main" id="{199549EB-B4B2-0B4E-9572-950D925BFE12}"/>
              </a:ext>
            </a:extLst>
          </p:cNvPr>
          <p:cNvSpPr>
            <a:spLocks noChangeArrowheads="1"/>
          </p:cNvSpPr>
          <p:nvPr>
            <p:custDataLst>
              <p:tags r:id="rId6"/>
            </p:custDataLst>
          </p:nvPr>
        </p:nvSpPr>
        <p:spPr bwMode="auto">
          <a:xfrm>
            <a:off x="3033714" y="1776414"/>
            <a:ext cx="4966169"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dirty="0">
                <a:solidFill>
                  <a:srgbClr val="1F497D"/>
                </a:solidFill>
              </a:rPr>
              <a:t>31 30 29 28 27 .......... 17 16 15 14 | </a:t>
            </a:r>
            <a:r>
              <a:rPr lang="en-US" altLang="en-US" sz="1333" dirty="0">
                <a:solidFill>
                  <a:srgbClr val="1F497D"/>
                </a:solidFill>
              </a:rPr>
              <a:t>13 12 11 10 9 8 7 6 5 4 </a:t>
            </a:r>
            <a:r>
              <a:rPr lang="en-US" altLang="en-US" sz="1400" dirty="0">
                <a:solidFill>
                  <a:srgbClr val="1F497D"/>
                </a:solidFill>
              </a:rPr>
              <a:t>| 3 2 1 0</a:t>
            </a:r>
          </a:p>
        </p:txBody>
      </p:sp>
      <p:sp>
        <p:nvSpPr>
          <p:cNvPr id="73736" name="Line 9">
            <a:extLst>
              <a:ext uri="{FF2B5EF4-FFF2-40B4-BE49-F238E27FC236}">
                <a16:creationId xmlns:a16="http://schemas.microsoft.com/office/drawing/2014/main" id="{BFC9A93A-3C9B-FA4E-BD22-70C3DCA9FCB8}"/>
              </a:ext>
            </a:extLst>
          </p:cNvPr>
          <p:cNvSpPr>
            <a:spLocks noChangeShapeType="1"/>
          </p:cNvSpPr>
          <p:nvPr>
            <p:custDataLst>
              <p:tags r:id="rId7"/>
            </p:custDataLst>
          </p:nvPr>
        </p:nvSpPr>
        <p:spPr bwMode="auto">
          <a:xfrm>
            <a:off x="7315200" y="2057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37" name="Line 10">
            <a:extLst>
              <a:ext uri="{FF2B5EF4-FFF2-40B4-BE49-F238E27FC236}">
                <a16:creationId xmlns:a16="http://schemas.microsoft.com/office/drawing/2014/main" id="{B14E2CFF-03B3-7C40-8C4C-E77F71FA4FF1}"/>
              </a:ext>
            </a:extLst>
          </p:cNvPr>
          <p:cNvSpPr>
            <a:spLocks noChangeShapeType="1"/>
          </p:cNvSpPr>
          <p:nvPr>
            <p:custDataLst>
              <p:tags r:id="rId8"/>
            </p:custDataLst>
          </p:nvPr>
        </p:nvSpPr>
        <p:spPr bwMode="auto">
          <a:xfrm>
            <a:off x="5638800" y="2057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38" name="Rectangle 11">
            <a:extLst>
              <a:ext uri="{FF2B5EF4-FFF2-40B4-BE49-F238E27FC236}">
                <a16:creationId xmlns:a16="http://schemas.microsoft.com/office/drawing/2014/main" id="{5393BA13-1701-9841-BFC8-930D7AF45ECC}"/>
              </a:ext>
            </a:extLst>
          </p:cNvPr>
          <p:cNvSpPr>
            <a:spLocks noChangeArrowheads="1"/>
          </p:cNvSpPr>
          <p:nvPr>
            <p:custDataLst>
              <p:tags r:id="rId9"/>
            </p:custDataLst>
          </p:nvPr>
        </p:nvSpPr>
        <p:spPr bwMode="auto">
          <a:xfrm>
            <a:off x="3719514" y="1981200"/>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73739" name="Rectangle 12">
            <a:extLst>
              <a:ext uri="{FF2B5EF4-FFF2-40B4-BE49-F238E27FC236}">
                <a16:creationId xmlns:a16="http://schemas.microsoft.com/office/drawing/2014/main" id="{ADC74D67-8F7A-DD4B-95F3-263F9F53BF16}"/>
              </a:ext>
            </a:extLst>
          </p:cNvPr>
          <p:cNvSpPr>
            <a:spLocks noChangeArrowheads="1"/>
          </p:cNvSpPr>
          <p:nvPr>
            <p:custDataLst>
              <p:tags r:id="rId10"/>
            </p:custDataLst>
          </p:nvPr>
        </p:nvSpPr>
        <p:spPr bwMode="auto">
          <a:xfrm>
            <a:off x="5853114" y="1981200"/>
            <a:ext cx="639600"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index</a:t>
            </a:r>
          </a:p>
        </p:txBody>
      </p:sp>
      <p:sp>
        <p:nvSpPr>
          <p:cNvPr id="73740" name="Rectangle 13">
            <a:extLst>
              <a:ext uri="{FF2B5EF4-FFF2-40B4-BE49-F238E27FC236}">
                <a16:creationId xmlns:a16="http://schemas.microsoft.com/office/drawing/2014/main" id="{E9D5EE01-A258-344D-A6D7-2FA2E4D706D9}"/>
              </a:ext>
            </a:extLst>
          </p:cNvPr>
          <p:cNvSpPr>
            <a:spLocks noChangeArrowheads="1"/>
          </p:cNvSpPr>
          <p:nvPr>
            <p:custDataLst>
              <p:tags r:id="rId11"/>
            </p:custDataLst>
          </p:nvPr>
        </p:nvSpPr>
        <p:spPr bwMode="auto">
          <a:xfrm>
            <a:off x="4806951" y="2901951"/>
            <a:ext cx="4025900" cy="2120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741" name="Line 14">
            <a:extLst>
              <a:ext uri="{FF2B5EF4-FFF2-40B4-BE49-F238E27FC236}">
                <a16:creationId xmlns:a16="http://schemas.microsoft.com/office/drawing/2014/main" id="{508AA542-4C80-BF4F-864B-E18306EC68C8}"/>
              </a:ext>
            </a:extLst>
          </p:cNvPr>
          <p:cNvSpPr>
            <a:spLocks noChangeShapeType="1"/>
          </p:cNvSpPr>
          <p:nvPr>
            <p:custDataLst>
              <p:tags r:id="rId12"/>
            </p:custDataLst>
          </p:nvPr>
        </p:nvSpPr>
        <p:spPr bwMode="auto">
          <a:xfrm>
            <a:off x="4800600" y="3048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2" name="Line 15">
            <a:extLst>
              <a:ext uri="{FF2B5EF4-FFF2-40B4-BE49-F238E27FC236}">
                <a16:creationId xmlns:a16="http://schemas.microsoft.com/office/drawing/2014/main" id="{00CCE7F9-A6F8-0247-8BDC-EA9DD394FE7E}"/>
              </a:ext>
            </a:extLst>
          </p:cNvPr>
          <p:cNvSpPr>
            <a:spLocks noChangeShapeType="1"/>
          </p:cNvSpPr>
          <p:nvPr>
            <p:custDataLst>
              <p:tags r:id="rId13"/>
            </p:custDataLst>
          </p:nvPr>
        </p:nvSpPr>
        <p:spPr bwMode="auto">
          <a:xfrm>
            <a:off x="4800600" y="3200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3" name="Line 16">
            <a:extLst>
              <a:ext uri="{FF2B5EF4-FFF2-40B4-BE49-F238E27FC236}">
                <a16:creationId xmlns:a16="http://schemas.microsoft.com/office/drawing/2014/main" id="{C9A2449C-FD9B-1E4E-ACE3-711F9E92F115}"/>
              </a:ext>
            </a:extLst>
          </p:cNvPr>
          <p:cNvSpPr>
            <a:spLocks noChangeShapeType="1"/>
          </p:cNvSpPr>
          <p:nvPr>
            <p:custDataLst>
              <p:tags r:id="rId14"/>
            </p:custDataLst>
          </p:nvPr>
        </p:nvSpPr>
        <p:spPr bwMode="auto">
          <a:xfrm>
            <a:off x="4800600" y="3352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4" name="Line 17">
            <a:extLst>
              <a:ext uri="{FF2B5EF4-FFF2-40B4-BE49-F238E27FC236}">
                <a16:creationId xmlns:a16="http://schemas.microsoft.com/office/drawing/2014/main" id="{885A4251-5751-2941-A28A-092D57A5AE61}"/>
              </a:ext>
            </a:extLst>
          </p:cNvPr>
          <p:cNvSpPr>
            <a:spLocks noChangeShapeType="1"/>
          </p:cNvSpPr>
          <p:nvPr>
            <p:custDataLst>
              <p:tags r:id="rId15"/>
            </p:custDataLst>
          </p:nvPr>
        </p:nvSpPr>
        <p:spPr bwMode="auto">
          <a:xfrm>
            <a:off x="4800600" y="35052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5" name="Line 18">
            <a:extLst>
              <a:ext uri="{FF2B5EF4-FFF2-40B4-BE49-F238E27FC236}">
                <a16:creationId xmlns:a16="http://schemas.microsoft.com/office/drawing/2014/main" id="{9E416A9B-0602-D046-9133-70F7DBA0D045}"/>
              </a:ext>
            </a:extLst>
          </p:cNvPr>
          <p:cNvSpPr>
            <a:spLocks noChangeShapeType="1"/>
          </p:cNvSpPr>
          <p:nvPr>
            <p:custDataLst>
              <p:tags r:id="rId16"/>
            </p:custDataLst>
          </p:nvPr>
        </p:nvSpPr>
        <p:spPr bwMode="auto">
          <a:xfrm>
            <a:off x="4800600" y="36576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6" name="Line 19">
            <a:extLst>
              <a:ext uri="{FF2B5EF4-FFF2-40B4-BE49-F238E27FC236}">
                <a16:creationId xmlns:a16="http://schemas.microsoft.com/office/drawing/2014/main" id="{41D22EC1-DA11-A14E-A15C-7D910528FAC0}"/>
              </a:ext>
            </a:extLst>
          </p:cNvPr>
          <p:cNvSpPr>
            <a:spLocks noChangeShapeType="1"/>
          </p:cNvSpPr>
          <p:nvPr>
            <p:custDataLst>
              <p:tags r:id="rId17"/>
            </p:custDataLst>
          </p:nvPr>
        </p:nvSpPr>
        <p:spPr bwMode="auto">
          <a:xfrm>
            <a:off x="4800600" y="3810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7" name="Line 20">
            <a:extLst>
              <a:ext uri="{FF2B5EF4-FFF2-40B4-BE49-F238E27FC236}">
                <a16:creationId xmlns:a16="http://schemas.microsoft.com/office/drawing/2014/main" id="{094097D7-F9C7-2D49-A615-6FFAF5D90C6E}"/>
              </a:ext>
            </a:extLst>
          </p:cNvPr>
          <p:cNvSpPr>
            <a:spLocks noChangeShapeType="1"/>
          </p:cNvSpPr>
          <p:nvPr>
            <p:custDataLst>
              <p:tags r:id="rId18"/>
            </p:custDataLst>
          </p:nvPr>
        </p:nvSpPr>
        <p:spPr bwMode="auto">
          <a:xfrm>
            <a:off x="4800600" y="3962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8" name="Line 21">
            <a:extLst>
              <a:ext uri="{FF2B5EF4-FFF2-40B4-BE49-F238E27FC236}">
                <a16:creationId xmlns:a16="http://schemas.microsoft.com/office/drawing/2014/main" id="{59A19E16-9E2B-3447-A036-61874B67AF6C}"/>
              </a:ext>
            </a:extLst>
          </p:cNvPr>
          <p:cNvSpPr>
            <a:spLocks noChangeShapeType="1"/>
          </p:cNvSpPr>
          <p:nvPr>
            <p:custDataLst>
              <p:tags r:id="rId19"/>
            </p:custDataLst>
          </p:nvPr>
        </p:nvSpPr>
        <p:spPr bwMode="auto">
          <a:xfrm>
            <a:off x="4800600" y="4114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49" name="Line 22">
            <a:extLst>
              <a:ext uri="{FF2B5EF4-FFF2-40B4-BE49-F238E27FC236}">
                <a16:creationId xmlns:a16="http://schemas.microsoft.com/office/drawing/2014/main" id="{C9041730-30BD-7E47-884C-60A707814FD8}"/>
              </a:ext>
            </a:extLst>
          </p:cNvPr>
          <p:cNvSpPr>
            <a:spLocks noChangeShapeType="1"/>
          </p:cNvSpPr>
          <p:nvPr>
            <p:custDataLst>
              <p:tags r:id="rId20"/>
            </p:custDataLst>
          </p:nvPr>
        </p:nvSpPr>
        <p:spPr bwMode="auto">
          <a:xfrm>
            <a:off x="4800600" y="42672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0" name="Line 23">
            <a:extLst>
              <a:ext uri="{FF2B5EF4-FFF2-40B4-BE49-F238E27FC236}">
                <a16:creationId xmlns:a16="http://schemas.microsoft.com/office/drawing/2014/main" id="{42231942-2950-5648-8B99-5D7F794D4CA1}"/>
              </a:ext>
            </a:extLst>
          </p:cNvPr>
          <p:cNvSpPr>
            <a:spLocks noChangeShapeType="1"/>
          </p:cNvSpPr>
          <p:nvPr>
            <p:custDataLst>
              <p:tags r:id="rId21"/>
            </p:custDataLst>
          </p:nvPr>
        </p:nvSpPr>
        <p:spPr bwMode="auto">
          <a:xfrm>
            <a:off x="4800600" y="44196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1" name="Line 24">
            <a:extLst>
              <a:ext uri="{FF2B5EF4-FFF2-40B4-BE49-F238E27FC236}">
                <a16:creationId xmlns:a16="http://schemas.microsoft.com/office/drawing/2014/main" id="{8942E5D4-8657-2E40-88F1-08E916C18637}"/>
              </a:ext>
            </a:extLst>
          </p:cNvPr>
          <p:cNvSpPr>
            <a:spLocks noChangeShapeType="1"/>
          </p:cNvSpPr>
          <p:nvPr>
            <p:custDataLst>
              <p:tags r:id="rId22"/>
            </p:custDataLst>
          </p:nvPr>
        </p:nvSpPr>
        <p:spPr bwMode="auto">
          <a:xfrm>
            <a:off x="4800600" y="45720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2" name="Line 25">
            <a:extLst>
              <a:ext uri="{FF2B5EF4-FFF2-40B4-BE49-F238E27FC236}">
                <a16:creationId xmlns:a16="http://schemas.microsoft.com/office/drawing/2014/main" id="{9C40C360-FB96-8145-9F94-24B8C84B5ECC}"/>
              </a:ext>
            </a:extLst>
          </p:cNvPr>
          <p:cNvSpPr>
            <a:spLocks noChangeShapeType="1"/>
          </p:cNvSpPr>
          <p:nvPr>
            <p:custDataLst>
              <p:tags r:id="rId23"/>
            </p:custDataLst>
          </p:nvPr>
        </p:nvSpPr>
        <p:spPr bwMode="auto">
          <a:xfrm>
            <a:off x="4800600" y="47244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3" name="Line 26">
            <a:extLst>
              <a:ext uri="{FF2B5EF4-FFF2-40B4-BE49-F238E27FC236}">
                <a16:creationId xmlns:a16="http://schemas.microsoft.com/office/drawing/2014/main" id="{B21FA4BC-B1B2-C24C-8CEF-99DCA059066C}"/>
              </a:ext>
            </a:extLst>
          </p:cNvPr>
          <p:cNvSpPr>
            <a:spLocks noChangeShapeType="1"/>
          </p:cNvSpPr>
          <p:nvPr>
            <p:custDataLst>
              <p:tags r:id="rId24"/>
            </p:custDataLst>
          </p:nvPr>
        </p:nvSpPr>
        <p:spPr bwMode="auto">
          <a:xfrm>
            <a:off x="4800600" y="4876800"/>
            <a:ext cx="403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4" name="Line 27">
            <a:extLst>
              <a:ext uri="{FF2B5EF4-FFF2-40B4-BE49-F238E27FC236}">
                <a16:creationId xmlns:a16="http://schemas.microsoft.com/office/drawing/2014/main" id="{B5F9F12E-298C-7C46-BC57-C506B97E490E}"/>
              </a:ext>
            </a:extLst>
          </p:cNvPr>
          <p:cNvSpPr>
            <a:spLocks noChangeShapeType="1"/>
          </p:cNvSpPr>
          <p:nvPr>
            <p:custDataLst>
              <p:tags r:id="rId25"/>
            </p:custDataLst>
          </p:nvPr>
        </p:nvSpPr>
        <p:spPr bwMode="auto">
          <a:xfrm>
            <a:off x="49530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5" name="Rectangle 28">
            <a:extLst>
              <a:ext uri="{FF2B5EF4-FFF2-40B4-BE49-F238E27FC236}">
                <a16:creationId xmlns:a16="http://schemas.microsoft.com/office/drawing/2014/main" id="{DD98D489-B8B6-454F-BEDB-06EF65671BA6}"/>
              </a:ext>
            </a:extLst>
          </p:cNvPr>
          <p:cNvSpPr>
            <a:spLocks noChangeArrowheads="1"/>
          </p:cNvSpPr>
          <p:nvPr>
            <p:custDataLst>
              <p:tags r:id="rId26"/>
            </p:custDataLst>
          </p:nvPr>
        </p:nvSpPr>
        <p:spPr bwMode="auto">
          <a:xfrm>
            <a:off x="4633913" y="2638426"/>
            <a:ext cx="492123" cy="27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200">
                <a:solidFill>
                  <a:srgbClr val="1F497D"/>
                </a:solidFill>
              </a:rPr>
              <a:t>valid</a:t>
            </a:r>
          </a:p>
        </p:txBody>
      </p:sp>
      <p:sp>
        <p:nvSpPr>
          <p:cNvPr id="73756" name="Rectangle 29">
            <a:extLst>
              <a:ext uri="{FF2B5EF4-FFF2-40B4-BE49-F238E27FC236}">
                <a16:creationId xmlns:a16="http://schemas.microsoft.com/office/drawing/2014/main" id="{32DBDB90-0F7F-FF45-AF10-03FF796FC499}"/>
              </a:ext>
            </a:extLst>
          </p:cNvPr>
          <p:cNvSpPr>
            <a:spLocks noChangeArrowheads="1"/>
          </p:cNvSpPr>
          <p:nvPr>
            <p:custDataLst>
              <p:tags r:id="rId27"/>
            </p:custDataLst>
          </p:nvPr>
        </p:nvSpPr>
        <p:spPr bwMode="auto">
          <a:xfrm>
            <a:off x="5091114" y="2590800"/>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73757" name="Rectangle 30">
            <a:extLst>
              <a:ext uri="{FF2B5EF4-FFF2-40B4-BE49-F238E27FC236}">
                <a16:creationId xmlns:a16="http://schemas.microsoft.com/office/drawing/2014/main" id="{2A337718-3D16-2644-85E4-3901D3D64670}"/>
              </a:ext>
            </a:extLst>
          </p:cNvPr>
          <p:cNvSpPr>
            <a:spLocks noChangeArrowheads="1"/>
          </p:cNvSpPr>
          <p:nvPr>
            <p:custDataLst>
              <p:tags r:id="rId28"/>
            </p:custDataLst>
          </p:nvPr>
        </p:nvSpPr>
        <p:spPr bwMode="auto">
          <a:xfrm>
            <a:off x="6005514" y="2590800"/>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73758" name="Line 31">
            <a:extLst>
              <a:ext uri="{FF2B5EF4-FFF2-40B4-BE49-F238E27FC236}">
                <a16:creationId xmlns:a16="http://schemas.microsoft.com/office/drawing/2014/main" id="{246A5C95-DF85-2346-836D-CABE793AE055}"/>
              </a:ext>
            </a:extLst>
          </p:cNvPr>
          <p:cNvSpPr>
            <a:spLocks noChangeShapeType="1"/>
          </p:cNvSpPr>
          <p:nvPr>
            <p:custDataLst>
              <p:tags r:id="rId29"/>
            </p:custDataLst>
          </p:nvPr>
        </p:nvSpPr>
        <p:spPr bwMode="auto">
          <a:xfrm>
            <a:off x="92964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59" name="Line 32">
            <a:extLst>
              <a:ext uri="{FF2B5EF4-FFF2-40B4-BE49-F238E27FC236}">
                <a16:creationId xmlns:a16="http://schemas.microsoft.com/office/drawing/2014/main" id="{7C7B95C4-D1CE-6E44-9CC0-2373F88A7557}"/>
              </a:ext>
            </a:extLst>
          </p:cNvPr>
          <p:cNvSpPr>
            <a:spLocks noChangeShapeType="1"/>
          </p:cNvSpPr>
          <p:nvPr>
            <p:custDataLst>
              <p:tags r:id="rId30"/>
            </p:custDataLst>
          </p:nvPr>
        </p:nvSpPr>
        <p:spPr bwMode="auto">
          <a:xfrm>
            <a:off x="9220200" y="2895600"/>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0" name="Line 33">
            <a:extLst>
              <a:ext uri="{FF2B5EF4-FFF2-40B4-BE49-F238E27FC236}">
                <a16:creationId xmlns:a16="http://schemas.microsoft.com/office/drawing/2014/main" id="{3AB80AAB-B713-1F47-8C6B-D6E9EDAB3DB1}"/>
              </a:ext>
            </a:extLst>
          </p:cNvPr>
          <p:cNvSpPr>
            <a:spLocks noChangeShapeType="1"/>
          </p:cNvSpPr>
          <p:nvPr>
            <p:custDataLst>
              <p:tags r:id="rId31"/>
            </p:custDataLst>
          </p:nvPr>
        </p:nvSpPr>
        <p:spPr bwMode="auto">
          <a:xfrm>
            <a:off x="9220200" y="5029200"/>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1" name="Rectangle 34">
            <a:extLst>
              <a:ext uri="{FF2B5EF4-FFF2-40B4-BE49-F238E27FC236}">
                <a16:creationId xmlns:a16="http://schemas.microsoft.com/office/drawing/2014/main" id="{D745A04B-85AC-EE4F-9C5A-8A9C2F0AECA4}"/>
              </a:ext>
            </a:extLst>
          </p:cNvPr>
          <p:cNvSpPr>
            <a:spLocks noChangeArrowheads="1"/>
          </p:cNvSpPr>
          <p:nvPr>
            <p:custDataLst>
              <p:tags r:id="rId32"/>
            </p:custDataLst>
          </p:nvPr>
        </p:nvSpPr>
        <p:spPr bwMode="auto">
          <a:xfrm rot="5400000">
            <a:off x="8589549" y="3653832"/>
            <a:ext cx="2055051" cy="5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32 KB / 16 bytes / 2 = </a:t>
            </a:r>
          </a:p>
          <a:p>
            <a:pPr algn="ctr" defTabSz="609585">
              <a:spcBef>
                <a:spcPct val="0"/>
              </a:spcBef>
              <a:buClrTx/>
              <a:buSzTx/>
              <a:buNone/>
            </a:pPr>
            <a:r>
              <a:rPr lang="en-US" altLang="en-US" sz="1600">
                <a:solidFill>
                  <a:srgbClr val="1F497D"/>
                </a:solidFill>
              </a:rPr>
              <a:t>1 K cache sets</a:t>
            </a:r>
          </a:p>
        </p:txBody>
      </p:sp>
      <p:sp>
        <p:nvSpPr>
          <p:cNvPr id="73762" name="Line 35">
            <a:extLst>
              <a:ext uri="{FF2B5EF4-FFF2-40B4-BE49-F238E27FC236}">
                <a16:creationId xmlns:a16="http://schemas.microsoft.com/office/drawing/2014/main" id="{05880268-D077-A745-836D-5517AB118497}"/>
              </a:ext>
            </a:extLst>
          </p:cNvPr>
          <p:cNvSpPr>
            <a:spLocks noChangeShapeType="1"/>
          </p:cNvSpPr>
          <p:nvPr>
            <p:custDataLst>
              <p:tags r:id="rId33"/>
            </p:custDataLst>
          </p:nvPr>
        </p:nvSpPr>
        <p:spPr bwMode="auto">
          <a:xfrm>
            <a:off x="55626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3" name="Line 36">
            <a:extLst>
              <a:ext uri="{FF2B5EF4-FFF2-40B4-BE49-F238E27FC236}">
                <a16:creationId xmlns:a16="http://schemas.microsoft.com/office/drawing/2014/main" id="{A238BEAA-4734-FD49-A0F9-3DB45525C49A}"/>
              </a:ext>
            </a:extLst>
          </p:cNvPr>
          <p:cNvSpPr>
            <a:spLocks noChangeShapeType="1"/>
          </p:cNvSpPr>
          <p:nvPr>
            <p:custDataLst>
              <p:tags r:id="rId34"/>
            </p:custDataLst>
          </p:nvPr>
        </p:nvSpPr>
        <p:spPr bwMode="auto">
          <a:xfrm>
            <a:off x="6096000" y="22860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4" name="Line 37">
            <a:extLst>
              <a:ext uri="{FF2B5EF4-FFF2-40B4-BE49-F238E27FC236}">
                <a16:creationId xmlns:a16="http://schemas.microsoft.com/office/drawing/2014/main" id="{166C20B0-6DF6-5E40-BEAE-CD1BC2F72B67}"/>
              </a:ext>
            </a:extLst>
          </p:cNvPr>
          <p:cNvSpPr>
            <a:spLocks noChangeShapeType="1"/>
          </p:cNvSpPr>
          <p:nvPr>
            <p:custDataLst>
              <p:tags r:id="rId35"/>
            </p:custDataLst>
          </p:nvPr>
        </p:nvSpPr>
        <p:spPr bwMode="auto">
          <a:xfrm flipH="1">
            <a:off x="4343400" y="25146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5" name="Line 38">
            <a:extLst>
              <a:ext uri="{FF2B5EF4-FFF2-40B4-BE49-F238E27FC236}">
                <a16:creationId xmlns:a16="http://schemas.microsoft.com/office/drawing/2014/main" id="{0109B73E-A027-7D4C-8CD9-7857FC0D7D6A}"/>
              </a:ext>
            </a:extLst>
          </p:cNvPr>
          <p:cNvSpPr>
            <a:spLocks noChangeShapeType="1"/>
          </p:cNvSpPr>
          <p:nvPr>
            <p:custDataLst>
              <p:tags r:id="rId36"/>
            </p:custDataLst>
          </p:nvPr>
        </p:nvSpPr>
        <p:spPr bwMode="auto">
          <a:xfrm>
            <a:off x="4343400" y="2514600"/>
            <a:ext cx="0" cy="1524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6" name="Line 39">
            <a:extLst>
              <a:ext uri="{FF2B5EF4-FFF2-40B4-BE49-F238E27FC236}">
                <a16:creationId xmlns:a16="http://schemas.microsoft.com/office/drawing/2014/main" id="{2A2E4605-FA8B-B241-B969-CC7EE369560B}"/>
              </a:ext>
            </a:extLst>
          </p:cNvPr>
          <p:cNvSpPr>
            <a:spLocks noChangeShapeType="1"/>
          </p:cNvSpPr>
          <p:nvPr>
            <p:custDataLst>
              <p:tags r:id="rId37"/>
            </p:custDataLst>
          </p:nvPr>
        </p:nvSpPr>
        <p:spPr bwMode="auto">
          <a:xfrm>
            <a:off x="4343400" y="4038600"/>
            <a:ext cx="457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7" name="Line 40">
            <a:extLst>
              <a:ext uri="{FF2B5EF4-FFF2-40B4-BE49-F238E27FC236}">
                <a16:creationId xmlns:a16="http://schemas.microsoft.com/office/drawing/2014/main" id="{3962A45C-6894-B245-B099-4C768775C46B}"/>
              </a:ext>
            </a:extLst>
          </p:cNvPr>
          <p:cNvSpPr>
            <a:spLocks noChangeShapeType="1"/>
          </p:cNvSpPr>
          <p:nvPr>
            <p:custDataLst>
              <p:tags r:id="rId38"/>
            </p:custDataLst>
          </p:nvPr>
        </p:nvSpPr>
        <p:spPr bwMode="auto">
          <a:xfrm>
            <a:off x="6019800" y="23622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68" name="Rectangle 41">
            <a:extLst>
              <a:ext uri="{FF2B5EF4-FFF2-40B4-BE49-F238E27FC236}">
                <a16:creationId xmlns:a16="http://schemas.microsoft.com/office/drawing/2014/main" id="{D0BEA227-724C-0D43-AC1A-7E9E59000175}"/>
              </a:ext>
            </a:extLst>
          </p:cNvPr>
          <p:cNvSpPr>
            <a:spLocks noChangeArrowheads="1"/>
          </p:cNvSpPr>
          <p:nvPr>
            <p:custDataLst>
              <p:tags r:id="rId39"/>
            </p:custDataLst>
          </p:nvPr>
        </p:nvSpPr>
        <p:spPr bwMode="auto">
          <a:xfrm>
            <a:off x="6081714" y="2309814"/>
            <a:ext cx="362280"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10</a:t>
            </a:r>
          </a:p>
        </p:txBody>
      </p:sp>
      <p:sp>
        <p:nvSpPr>
          <p:cNvPr id="73769" name="Line 42">
            <a:extLst>
              <a:ext uri="{FF2B5EF4-FFF2-40B4-BE49-F238E27FC236}">
                <a16:creationId xmlns:a16="http://schemas.microsoft.com/office/drawing/2014/main" id="{CA54606C-744D-CF4E-825A-76EFF4FD9BC0}"/>
              </a:ext>
            </a:extLst>
          </p:cNvPr>
          <p:cNvSpPr>
            <a:spLocks noChangeShapeType="1"/>
          </p:cNvSpPr>
          <p:nvPr>
            <p:custDataLst>
              <p:tags r:id="rId40"/>
            </p:custDataLst>
          </p:nvPr>
        </p:nvSpPr>
        <p:spPr bwMode="auto">
          <a:xfrm>
            <a:off x="3733800" y="2286000"/>
            <a:ext cx="0" cy="3200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0" name="Oval 43">
            <a:extLst>
              <a:ext uri="{FF2B5EF4-FFF2-40B4-BE49-F238E27FC236}">
                <a16:creationId xmlns:a16="http://schemas.microsoft.com/office/drawing/2014/main" id="{9EA0E117-38E4-6649-AA95-7E0FC0E52811}"/>
              </a:ext>
            </a:extLst>
          </p:cNvPr>
          <p:cNvSpPr>
            <a:spLocks noChangeArrowheads="1"/>
          </p:cNvSpPr>
          <p:nvPr>
            <p:custDataLst>
              <p:tags r:id="rId41"/>
            </p:custDataLst>
          </p:nvPr>
        </p:nvSpPr>
        <p:spPr bwMode="auto">
          <a:xfrm>
            <a:off x="5111751" y="5340351"/>
            <a:ext cx="292100" cy="292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a:t>
            </a:r>
          </a:p>
        </p:txBody>
      </p:sp>
      <p:sp>
        <p:nvSpPr>
          <p:cNvPr id="73771" name="Line 44">
            <a:extLst>
              <a:ext uri="{FF2B5EF4-FFF2-40B4-BE49-F238E27FC236}">
                <a16:creationId xmlns:a16="http://schemas.microsoft.com/office/drawing/2014/main" id="{99BB478D-F00D-9248-BF89-F774659F249D}"/>
              </a:ext>
            </a:extLst>
          </p:cNvPr>
          <p:cNvSpPr>
            <a:spLocks noChangeShapeType="1"/>
          </p:cNvSpPr>
          <p:nvPr>
            <p:custDataLst>
              <p:tags r:id="rId42"/>
            </p:custDataLst>
          </p:nvPr>
        </p:nvSpPr>
        <p:spPr bwMode="auto">
          <a:xfrm>
            <a:off x="3733800" y="5486400"/>
            <a:ext cx="1371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2" name="Line 45">
            <a:extLst>
              <a:ext uri="{FF2B5EF4-FFF2-40B4-BE49-F238E27FC236}">
                <a16:creationId xmlns:a16="http://schemas.microsoft.com/office/drawing/2014/main" id="{5746D7B9-A6DD-7D49-B379-4EFDC80BD002}"/>
              </a:ext>
            </a:extLst>
          </p:cNvPr>
          <p:cNvSpPr>
            <a:spLocks noChangeShapeType="1"/>
          </p:cNvSpPr>
          <p:nvPr>
            <p:custDataLst>
              <p:tags r:id="rId43"/>
            </p:custDataLst>
          </p:nvPr>
        </p:nvSpPr>
        <p:spPr bwMode="auto">
          <a:xfrm>
            <a:off x="5257800" y="40386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3" name="Line 46">
            <a:extLst>
              <a:ext uri="{FF2B5EF4-FFF2-40B4-BE49-F238E27FC236}">
                <a16:creationId xmlns:a16="http://schemas.microsoft.com/office/drawing/2014/main" id="{5D16A355-E37C-174C-ABC6-C45BBC8F29D7}"/>
              </a:ext>
            </a:extLst>
          </p:cNvPr>
          <p:cNvSpPr>
            <a:spLocks noChangeShapeType="1"/>
          </p:cNvSpPr>
          <p:nvPr>
            <p:custDataLst>
              <p:tags r:id="rId44"/>
            </p:custDataLst>
          </p:nvPr>
        </p:nvSpPr>
        <p:spPr bwMode="auto">
          <a:xfrm>
            <a:off x="7467600" y="2286000"/>
            <a:ext cx="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4" name="Line 47">
            <a:extLst>
              <a:ext uri="{FF2B5EF4-FFF2-40B4-BE49-F238E27FC236}">
                <a16:creationId xmlns:a16="http://schemas.microsoft.com/office/drawing/2014/main" id="{7E333606-FB8D-844A-A8CC-99C392DC2042}"/>
              </a:ext>
            </a:extLst>
          </p:cNvPr>
          <p:cNvSpPr>
            <a:spLocks noChangeShapeType="1"/>
          </p:cNvSpPr>
          <p:nvPr>
            <p:custDataLst>
              <p:tags r:id="rId45"/>
            </p:custDataLst>
          </p:nvPr>
        </p:nvSpPr>
        <p:spPr bwMode="auto">
          <a:xfrm>
            <a:off x="7467600" y="2438400"/>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5" name="Line 48">
            <a:extLst>
              <a:ext uri="{FF2B5EF4-FFF2-40B4-BE49-F238E27FC236}">
                <a16:creationId xmlns:a16="http://schemas.microsoft.com/office/drawing/2014/main" id="{436D09BC-4963-6648-89A1-256419406DCB}"/>
              </a:ext>
            </a:extLst>
          </p:cNvPr>
          <p:cNvSpPr>
            <a:spLocks noChangeShapeType="1"/>
          </p:cNvSpPr>
          <p:nvPr>
            <p:custDataLst>
              <p:tags r:id="rId46"/>
            </p:custDataLst>
          </p:nvPr>
        </p:nvSpPr>
        <p:spPr bwMode="auto">
          <a:xfrm>
            <a:off x="3657600" y="2438400"/>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6" name="Rectangle 49">
            <a:extLst>
              <a:ext uri="{FF2B5EF4-FFF2-40B4-BE49-F238E27FC236}">
                <a16:creationId xmlns:a16="http://schemas.microsoft.com/office/drawing/2014/main" id="{06689451-46F5-CB4D-AEA5-79D96AF908F7}"/>
              </a:ext>
            </a:extLst>
          </p:cNvPr>
          <p:cNvSpPr>
            <a:spLocks noChangeArrowheads="1"/>
          </p:cNvSpPr>
          <p:nvPr>
            <p:custDataLst>
              <p:tags r:id="rId47"/>
            </p:custDataLst>
          </p:nvPr>
        </p:nvSpPr>
        <p:spPr bwMode="auto">
          <a:xfrm>
            <a:off x="3719514" y="2386014"/>
            <a:ext cx="362280"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18</a:t>
            </a:r>
          </a:p>
        </p:txBody>
      </p:sp>
      <p:sp>
        <p:nvSpPr>
          <p:cNvPr id="73777" name="Line 50">
            <a:extLst>
              <a:ext uri="{FF2B5EF4-FFF2-40B4-BE49-F238E27FC236}">
                <a16:creationId xmlns:a16="http://schemas.microsoft.com/office/drawing/2014/main" id="{D757FF54-E7CA-DC47-8CB4-192933F5D9A3}"/>
              </a:ext>
            </a:extLst>
          </p:cNvPr>
          <p:cNvSpPr>
            <a:spLocks noChangeShapeType="1"/>
          </p:cNvSpPr>
          <p:nvPr>
            <p:custDataLst>
              <p:tags r:id="rId48"/>
            </p:custDataLst>
          </p:nvPr>
        </p:nvSpPr>
        <p:spPr bwMode="auto">
          <a:xfrm flipV="1">
            <a:off x="8991600" y="2438400"/>
            <a:ext cx="0" cy="2667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78" name="Line 51">
            <a:extLst>
              <a:ext uri="{FF2B5EF4-FFF2-40B4-BE49-F238E27FC236}">
                <a16:creationId xmlns:a16="http://schemas.microsoft.com/office/drawing/2014/main" id="{8CB0269C-0B3C-E84D-8446-03E13C64D802}"/>
              </a:ext>
            </a:extLst>
          </p:cNvPr>
          <p:cNvSpPr>
            <a:spLocks noChangeShapeType="1"/>
          </p:cNvSpPr>
          <p:nvPr>
            <p:custDataLst>
              <p:tags r:id="rId49"/>
            </p:custDataLst>
          </p:nvPr>
        </p:nvSpPr>
        <p:spPr bwMode="auto">
          <a:xfrm>
            <a:off x="5257800" y="5638800"/>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73779" name="Group 55">
            <a:extLst>
              <a:ext uri="{FF2B5EF4-FFF2-40B4-BE49-F238E27FC236}">
                <a16:creationId xmlns:a16="http://schemas.microsoft.com/office/drawing/2014/main" id="{F8C95AF6-CDA5-AC49-973E-CFD0BCD0175F}"/>
              </a:ext>
            </a:extLst>
          </p:cNvPr>
          <p:cNvGrpSpPr>
            <a:grpSpLocks/>
          </p:cNvGrpSpPr>
          <p:nvPr>
            <p:custDataLst>
              <p:tags r:id="rId50"/>
            </p:custDataLst>
          </p:nvPr>
        </p:nvGrpSpPr>
        <p:grpSpPr bwMode="auto">
          <a:xfrm>
            <a:off x="4273549" y="5715000"/>
            <a:ext cx="831851" cy="381000"/>
            <a:chOff x="1732" y="3600"/>
            <a:chExt cx="524" cy="240"/>
          </a:xfrm>
        </p:grpSpPr>
        <p:sp>
          <p:nvSpPr>
            <p:cNvPr id="73816" name="AutoShape 52">
              <a:extLst>
                <a:ext uri="{FF2B5EF4-FFF2-40B4-BE49-F238E27FC236}">
                  <a16:creationId xmlns:a16="http://schemas.microsoft.com/office/drawing/2014/main" id="{FE2FDCAB-FB74-CD46-A62E-4064ADD87A3E}"/>
                </a:ext>
              </a:extLst>
            </p:cNvPr>
            <p:cNvSpPr>
              <a:spLocks noChangeArrowheads="1"/>
            </p:cNvSpPr>
            <p:nvPr>
              <p:custDataLst>
                <p:tags r:id="rId87"/>
              </p:custDataLst>
            </p:nvPr>
          </p:nvSpPr>
          <p:spPr bwMode="auto">
            <a:xfrm>
              <a:off x="1732" y="3604"/>
              <a:ext cx="376" cy="232"/>
            </a:xfrm>
            <a:prstGeom prst="roundRect">
              <a:avLst>
                <a:gd name="adj" fmla="val 49995"/>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817" name="Rectangle 53">
              <a:extLst>
                <a:ext uri="{FF2B5EF4-FFF2-40B4-BE49-F238E27FC236}">
                  <a16:creationId xmlns:a16="http://schemas.microsoft.com/office/drawing/2014/main" id="{B47BE7F1-CA56-B245-8632-A98CA190F970}"/>
                </a:ext>
              </a:extLst>
            </p:cNvPr>
            <p:cNvSpPr>
              <a:spLocks noChangeArrowheads="1"/>
            </p:cNvSpPr>
            <p:nvPr>
              <p:custDataLst>
                <p:tags r:id="rId88"/>
              </p:custDataLst>
            </p:nvPr>
          </p:nvSpPr>
          <p:spPr bwMode="auto">
            <a:xfrm>
              <a:off x="1968" y="3600"/>
              <a:ext cx="288"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818" name="Line 54">
              <a:extLst>
                <a:ext uri="{FF2B5EF4-FFF2-40B4-BE49-F238E27FC236}">
                  <a16:creationId xmlns:a16="http://schemas.microsoft.com/office/drawing/2014/main" id="{C3605A37-EFAB-AE4B-9267-4C6CC04EBC5E}"/>
                </a:ext>
              </a:extLst>
            </p:cNvPr>
            <p:cNvSpPr>
              <a:spLocks noChangeShapeType="1"/>
            </p:cNvSpPr>
            <p:nvPr>
              <p:custDataLst>
                <p:tags r:id="rId89"/>
              </p:custDataLst>
            </p:nvPr>
          </p:nvSpPr>
          <p:spPr bwMode="auto">
            <a:xfrm flipV="1">
              <a:off x="1968" y="360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73780" name="Line 56">
            <a:extLst>
              <a:ext uri="{FF2B5EF4-FFF2-40B4-BE49-F238E27FC236}">
                <a16:creationId xmlns:a16="http://schemas.microsoft.com/office/drawing/2014/main" id="{304349D9-8FF6-C14C-8B9B-1303F144675C}"/>
              </a:ext>
            </a:extLst>
          </p:cNvPr>
          <p:cNvSpPr>
            <a:spLocks noChangeShapeType="1"/>
          </p:cNvSpPr>
          <p:nvPr>
            <p:custDataLst>
              <p:tags r:id="rId51"/>
            </p:custDataLst>
          </p:nvPr>
        </p:nvSpPr>
        <p:spPr bwMode="auto">
          <a:xfrm flipH="1">
            <a:off x="4648200" y="6019800"/>
            <a:ext cx="609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81" name="Line 57">
            <a:extLst>
              <a:ext uri="{FF2B5EF4-FFF2-40B4-BE49-F238E27FC236}">
                <a16:creationId xmlns:a16="http://schemas.microsoft.com/office/drawing/2014/main" id="{D563A809-24E8-6443-8188-ABADC378DD4B}"/>
              </a:ext>
            </a:extLst>
          </p:cNvPr>
          <p:cNvSpPr>
            <a:spLocks noChangeShapeType="1"/>
          </p:cNvSpPr>
          <p:nvPr>
            <p:custDataLst>
              <p:tags r:id="rId52"/>
            </p:custDataLst>
          </p:nvPr>
        </p:nvSpPr>
        <p:spPr bwMode="auto">
          <a:xfrm>
            <a:off x="4876800" y="4038600"/>
            <a:ext cx="0" cy="175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82" name="Line 58">
            <a:extLst>
              <a:ext uri="{FF2B5EF4-FFF2-40B4-BE49-F238E27FC236}">
                <a16:creationId xmlns:a16="http://schemas.microsoft.com/office/drawing/2014/main" id="{674E837A-39AC-544E-A0A7-7F0E640B2A7E}"/>
              </a:ext>
            </a:extLst>
          </p:cNvPr>
          <p:cNvSpPr>
            <a:spLocks noChangeShapeType="1"/>
          </p:cNvSpPr>
          <p:nvPr>
            <p:custDataLst>
              <p:tags r:id="rId53"/>
            </p:custDataLst>
          </p:nvPr>
        </p:nvSpPr>
        <p:spPr bwMode="auto">
          <a:xfrm flipH="1">
            <a:off x="4648200" y="5791200"/>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83" name="Rectangle 59">
            <a:extLst>
              <a:ext uri="{FF2B5EF4-FFF2-40B4-BE49-F238E27FC236}">
                <a16:creationId xmlns:a16="http://schemas.microsoft.com/office/drawing/2014/main" id="{2A137B99-C3DA-F441-BEEF-6F6FA9AB86F7}"/>
              </a:ext>
            </a:extLst>
          </p:cNvPr>
          <p:cNvSpPr>
            <a:spLocks noChangeArrowheads="1"/>
          </p:cNvSpPr>
          <p:nvPr>
            <p:custDataLst>
              <p:tags r:id="rId54"/>
            </p:custDataLst>
          </p:nvPr>
        </p:nvSpPr>
        <p:spPr bwMode="auto">
          <a:xfrm>
            <a:off x="2576514" y="5638800"/>
            <a:ext cx="836769"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hit/miss</a:t>
            </a:r>
          </a:p>
        </p:txBody>
      </p:sp>
      <p:sp>
        <p:nvSpPr>
          <p:cNvPr id="73784" name="Rectangle 60">
            <a:extLst>
              <a:ext uri="{FF2B5EF4-FFF2-40B4-BE49-F238E27FC236}">
                <a16:creationId xmlns:a16="http://schemas.microsoft.com/office/drawing/2014/main" id="{A9D89839-DBF4-D344-B6B3-A30C6E953CF5}"/>
              </a:ext>
            </a:extLst>
          </p:cNvPr>
          <p:cNvSpPr>
            <a:spLocks noChangeArrowheads="1"/>
          </p:cNvSpPr>
          <p:nvPr>
            <p:custDataLst>
              <p:tags r:id="rId55"/>
            </p:custDataLst>
          </p:nvPr>
        </p:nvSpPr>
        <p:spPr bwMode="auto">
          <a:xfrm>
            <a:off x="4426650" y="2900365"/>
            <a:ext cx="413639" cy="216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r" defTabSz="609585">
              <a:spcBef>
                <a:spcPct val="0"/>
              </a:spcBef>
              <a:buClrTx/>
              <a:buSzTx/>
              <a:buNone/>
            </a:pPr>
            <a:r>
              <a:rPr lang="en-US" altLang="en-US" sz="900">
                <a:solidFill>
                  <a:srgbClr val="1F497D"/>
                </a:solidFill>
              </a:rPr>
              <a:t>0</a:t>
            </a:r>
          </a:p>
          <a:p>
            <a:pPr algn="r" defTabSz="609585">
              <a:spcBef>
                <a:spcPct val="0"/>
              </a:spcBef>
              <a:buClrTx/>
              <a:buSzTx/>
              <a:buNone/>
            </a:pPr>
            <a:r>
              <a:rPr lang="en-US" altLang="en-US" sz="900">
                <a:solidFill>
                  <a:srgbClr val="1F497D"/>
                </a:solidFill>
              </a:rPr>
              <a:t>1</a:t>
            </a:r>
          </a:p>
          <a:p>
            <a:pPr algn="r" defTabSz="609585">
              <a:spcBef>
                <a:spcPct val="0"/>
              </a:spcBef>
              <a:buClrTx/>
              <a:buSzTx/>
              <a:buNone/>
            </a:pPr>
            <a:r>
              <a:rPr lang="en-US" altLang="en-US" sz="900">
                <a:solidFill>
                  <a:srgbClr val="1F497D"/>
                </a:solidFill>
              </a:rPr>
              <a:t>2</a:t>
            </a: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a:t>
            </a: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endParaRPr lang="en-US" altLang="en-US" sz="900">
              <a:solidFill>
                <a:srgbClr val="1F497D"/>
              </a:solidFill>
            </a:endParaRPr>
          </a:p>
          <a:p>
            <a:pPr algn="r" defTabSz="609585">
              <a:spcBef>
                <a:spcPct val="0"/>
              </a:spcBef>
              <a:buClrTx/>
              <a:buSzTx/>
              <a:buNone/>
            </a:pPr>
            <a:r>
              <a:rPr lang="en-US" altLang="en-US" sz="900">
                <a:solidFill>
                  <a:srgbClr val="1F497D"/>
                </a:solidFill>
              </a:rPr>
              <a:t>...</a:t>
            </a:r>
          </a:p>
          <a:p>
            <a:pPr algn="r" defTabSz="609585">
              <a:spcBef>
                <a:spcPct val="0"/>
              </a:spcBef>
              <a:buClrTx/>
              <a:buSzTx/>
              <a:buNone/>
            </a:pPr>
            <a:r>
              <a:rPr lang="en-US" altLang="en-US" sz="900">
                <a:solidFill>
                  <a:srgbClr val="1F497D"/>
                </a:solidFill>
              </a:rPr>
              <a:t>1021</a:t>
            </a:r>
          </a:p>
          <a:p>
            <a:pPr algn="r" defTabSz="609585">
              <a:spcBef>
                <a:spcPct val="0"/>
              </a:spcBef>
              <a:buClrTx/>
              <a:buSzTx/>
              <a:buNone/>
            </a:pPr>
            <a:r>
              <a:rPr lang="en-US" altLang="en-US" sz="900">
                <a:solidFill>
                  <a:srgbClr val="1F497D"/>
                </a:solidFill>
              </a:rPr>
              <a:t>1022</a:t>
            </a:r>
          </a:p>
          <a:p>
            <a:pPr algn="r" defTabSz="609585">
              <a:spcBef>
                <a:spcPct val="0"/>
              </a:spcBef>
              <a:buClrTx/>
              <a:buSzTx/>
              <a:buNone/>
            </a:pPr>
            <a:r>
              <a:rPr lang="en-US" altLang="en-US" sz="900">
                <a:solidFill>
                  <a:srgbClr val="1F497D"/>
                </a:solidFill>
              </a:rPr>
              <a:t>1023</a:t>
            </a:r>
          </a:p>
        </p:txBody>
      </p:sp>
      <p:sp>
        <p:nvSpPr>
          <p:cNvPr id="73785" name="Rectangle 61">
            <a:extLst>
              <a:ext uri="{FF2B5EF4-FFF2-40B4-BE49-F238E27FC236}">
                <a16:creationId xmlns:a16="http://schemas.microsoft.com/office/drawing/2014/main" id="{F98880AE-956D-4648-9987-34E7005328DB}"/>
              </a:ext>
            </a:extLst>
          </p:cNvPr>
          <p:cNvSpPr>
            <a:spLocks noChangeArrowheads="1"/>
          </p:cNvSpPr>
          <p:nvPr>
            <p:custDataLst>
              <p:tags r:id="rId56"/>
            </p:custDataLst>
          </p:nvPr>
        </p:nvSpPr>
        <p:spPr bwMode="auto">
          <a:xfrm>
            <a:off x="7834314" y="2212977"/>
            <a:ext cx="1032271" cy="30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a:solidFill>
                  <a:srgbClr val="1F497D"/>
                </a:solidFill>
              </a:rPr>
              <a:t>block offset</a:t>
            </a:r>
          </a:p>
        </p:txBody>
      </p:sp>
      <p:sp>
        <p:nvSpPr>
          <p:cNvPr id="73786" name="Line 62">
            <a:extLst>
              <a:ext uri="{FF2B5EF4-FFF2-40B4-BE49-F238E27FC236}">
                <a16:creationId xmlns:a16="http://schemas.microsoft.com/office/drawing/2014/main" id="{4E65FF4B-F020-FE47-80A5-4FFCEE4561E1}"/>
              </a:ext>
            </a:extLst>
          </p:cNvPr>
          <p:cNvSpPr>
            <a:spLocks noChangeShapeType="1"/>
          </p:cNvSpPr>
          <p:nvPr>
            <p:custDataLst>
              <p:tags r:id="rId57"/>
            </p:custDataLst>
          </p:nvPr>
        </p:nvSpPr>
        <p:spPr bwMode="auto">
          <a:xfrm>
            <a:off x="76200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87" name="Line 63">
            <a:extLst>
              <a:ext uri="{FF2B5EF4-FFF2-40B4-BE49-F238E27FC236}">
                <a16:creationId xmlns:a16="http://schemas.microsoft.com/office/drawing/2014/main" id="{C590384F-D0B5-4E44-BD11-C09BD204E036}"/>
              </a:ext>
            </a:extLst>
          </p:cNvPr>
          <p:cNvSpPr>
            <a:spLocks noChangeShapeType="1"/>
          </p:cNvSpPr>
          <p:nvPr>
            <p:custDataLst>
              <p:tags r:id="rId58"/>
            </p:custDataLst>
          </p:nvPr>
        </p:nvSpPr>
        <p:spPr bwMode="auto">
          <a:xfrm>
            <a:off x="70104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88" name="Rectangle 64">
            <a:extLst>
              <a:ext uri="{FF2B5EF4-FFF2-40B4-BE49-F238E27FC236}">
                <a16:creationId xmlns:a16="http://schemas.microsoft.com/office/drawing/2014/main" id="{BBF64E9D-556E-5C49-967E-94E5A1C3FF65}"/>
              </a:ext>
            </a:extLst>
          </p:cNvPr>
          <p:cNvSpPr>
            <a:spLocks noChangeArrowheads="1"/>
          </p:cNvSpPr>
          <p:nvPr>
            <p:custDataLst>
              <p:tags r:id="rId59"/>
            </p:custDataLst>
          </p:nvPr>
        </p:nvSpPr>
        <p:spPr bwMode="auto">
          <a:xfrm>
            <a:off x="7148514" y="2590800"/>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73789" name="Rectangle 65">
            <a:extLst>
              <a:ext uri="{FF2B5EF4-FFF2-40B4-BE49-F238E27FC236}">
                <a16:creationId xmlns:a16="http://schemas.microsoft.com/office/drawing/2014/main" id="{06AEBFE5-6B80-0A41-95B8-94D60B54F296}"/>
              </a:ext>
            </a:extLst>
          </p:cNvPr>
          <p:cNvSpPr>
            <a:spLocks noChangeArrowheads="1"/>
          </p:cNvSpPr>
          <p:nvPr>
            <p:custDataLst>
              <p:tags r:id="rId60"/>
            </p:custDataLst>
          </p:nvPr>
        </p:nvSpPr>
        <p:spPr bwMode="auto">
          <a:xfrm>
            <a:off x="7986714" y="2590800"/>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73790" name="Line 66">
            <a:extLst>
              <a:ext uri="{FF2B5EF4-FFF2-40B4-BE49-F238E27FC236}">
                <a16:creationId xmlns:a16="http://schemas.microsoft.com/office/drawing/2014/main" id="{0D743049-FF57-CE43-8BE7-9A03F183D9B3}"/>
              </a:ext>
            </a:extLst>
          </p:cNvPr>
          <p:cNvSpPr>
            <a:spLocks noChangeShapeType="1"/>
          </p:cNvSpPr>
          <p:nvPr>
            <p:custDataLst>
              <p:tags r:id="rId61"/>
            </p:custDataLst>
          </p:nvPr>
        </p:nvSpPr>
        <p:spPr bwMode="auto">
          <a:xfrm>
            <a:off x="6858000" y="2895600"/>
            <a:ext cx="0" cy="2133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1" name="Rectangle 67">
            <a:extLst>
              <a:ext uri="{FF2B5EF4-FFF2-40B4-BE49-F238E27FC236}">
                <a16:creationId xmlns:a16="http://schemas.microsoft.com/office/drawing/2014/main" id="{1ADE15E0-661B-D544-8019-48391C1E2162}"/>
              </a:ext>
            </a:extLst>
          </p:cNvPr>
          <p:cNvSpPr>
            <a:spLocks noChangeArrowheads="1"/>
          </p:cNvSpPr>
          <p:nvPr>
            <p:custDataLst>
              <p:tags r:id="rId62"/>
            </p:custDataLst>
          </p:nvPr>
        </p:nvSpPr>
        <p:spPr bwMode="auto">
          <a:xfrm>
            <a:off x="6691313" y="2638426"/>
            <a:ext cx="492123" cy="27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200">
                <a:solidFill>
                  <a:srgbClr val="1F497D"/>
                </a:solidFill>
              </a:rPr>
              <a:t>valid</a:t>
            </a:r>
          </a:p>
        </p:txBody>
      </p:sp>
      <p:sp>
        <p:nvSpPr>
          <p:cNvPr id="73792" name="Oval 68">
            <a:extLst>
              <a:ext uri="{FF2B5EF4-FFF2-40B4-BE49-F238E27FC236}">
                <a16:creationId xmlns:a16="http://schemas.microsoft.com/office/drawing/2014/main" id="{F1C476B7-7777-A445-B83A-453FCDE66002}"/>
              </a:ext>
            </a:extLst>
          </p:cNvPr>
          <p:cNvSpPr>
            <a:spLocks noChangeArrowheads="1"/>
          </p:cNvSpPr>
          <p:nvPr>
            <p:custDataLst>
              <p:tags r:id="rId63"/>
            </p:custDataLst>
          </p:nvPr>
        </p:nvSpPr>
        <p:spPr bwMode="auto">
          <a:xfrm>
            <a:off x="7169151" y="5340351"/>
            <a:ext cx="292100" cy="2921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a:t>
            </a:r>
          </a:p>
        </p:txBody>
      </p:sp>
      <p:sp>
        <p:nvSpPr>
          <p:cNvPr id="73793" name="Line 69">
            <a:extLst>
              <a:ext uri="{FF2B5EF4-FFF2-40B4-BE49-F238E27FC236}">
                <a16:creationId xmlns:a16="http://schemas.microsoft.com/office/drawing/2014/main" id="{CDD558A5-D95A-0543-8F02-290ACE81637C}"/>
              </a:ext>
            </a:extLst>
          </p:cNvPr>
          <p:cNvSpPr>
            <a:spLocks noChangeShapeType="1"/>
          </p:cNvSpPr>
          <p:nvPr>
            <p:custDataLst>
              <p:tags r:id="rId64"/>
            </p:custDataLst>
          </p:nvPr>
        </p:nvSpPr>
        <p:spPr bwMode="auto">
          <a:xfrm>
            <a:off x="7315200" y="5638800"/>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4" name="Line 70">
            <a:extLst>
              <a:ext uri="{FF2B5EF4-FFF2-40B4-BE49-F238E27FC236}">
                <a16:creationId xmlns:a16="http://schemas.microsoft.com/office/drawing/2014/main" id="{ECF221DF-1F9E-4241-B3C9-252CDBAC0E3D}"/>
              </a:ext>
            </a:extLst>
          </p:cNvPr>
          <p:cNvSpPr>
            <a:spLocks noChangeShapeType="1"/>
          </p:cNvSpPr>
          <p:nvPr>
            <p:custDataLst>
              <p:tags r:id="rId65"/>
            </p:custDataLst>
          </p:nvPr>
        </p:nvSpPr>
        <p:spPr bwMode="auto">
          <a:xfrm>
            <a:off x="7315200" y="4038600"/>
            <a:ext cx="0" cy="1295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5" name="Line 71">
            <a:extLst>
              <a:ext uri="{FF2B5EF4-FFF2-40B4-BE49-F238E27FC236}">
                <a16:creationId xmlns:a16="http://schemas.microsoft.com/office/drawing/2014/main" id="{F2D90BAB-9772-6B4E-9A0C-40D2C5C84279}"/>
              </a:ext>
            </a:extLst>
          </p:cNvPr>
          <p:cNvSpPr>
            <a:spLocks noChangeShapeType="1"/>
          </p:cNvSpPr>
          <p:nvPr>
            <p:custDataLst>
              <p:tags r:id="rId66"/>
            </p:custDataLst>
          </p:nvPr>
        </p:nvSpPr>
        <p:spPr bwMode="auto">
          <a:xfrm>
            <a:off x="5791200" y="5486400"/>
            <a:ext cx="1371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6" name="Line 72">
            <a:extLst>
              <a:ext uri="{FF2B5EF4-FFF2-40B4-BE49-F238E27FC236}">
                <a16:creationId xmlns:a16="http://schemas.microsoft.com/office/drawing/2014/main" id="{4F883BEF-1451-4947-A098-01987BF59955}"/>
              </a:ext>
            </a:extLst>
          </p:cNvPr>
          <p:cNvSpPr>
            <a:spLocks noChangeShapeType="1"/>
          </p:cNvSpPr>
          <p:nvPr>
            <p:custDataLst>
              <p:tags r:id="rId67"/>
            </p:custDataLst>
          </p:nvPr>
        </p:nvSpPr>
        <p:spPr bwMode="auto">
          <a:xfrm>
            <a:off x="4800600" y="5486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7" name="Line 73">
            <a:extLst>
              <a:ext uri="{FF2B5EF4-FFF2-40B4-BE49-F238E27FC236}">
                <a16:creationId xmlns:a16="http://schemas.microsoft.com/office/drawing/2014/main" id="{F1DEBACF-0989-234A-BBC8-3462C11D5621}"/>
              </a:ext>
            </a:extLst>
          </p:cNvPr>
          <p:cNvSpPr>
            <a:spLocks noChangeShapeType="1"/>
          </p:cNvSpPr>
          <p:nvPr>
            <p:custDataLst>
              <p:tags r:id="rId68"/>
            </p:custDataLst>
          </p:nvPr>
        </p:nvSpPr>
        <p:spPr bwMode="auto">
          <a:xfrm>
            <a:off x="4800600" y="5715000"/>
            <a:ext cx="990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798" name="Line 74">
            <a:extLst>
              <a:ext uri="{FF2B5EF4-FFF2-40B4-BE49-F238E27FC236}">
                <a16:creationId xmlns:a16="http://schemas.microsoft.com/office/drawing/2014/main" id="{BE3460BC-3E0D-6F4C-91DD-89F025134BAC}"/>
              </a:ext>
            </a:extLst>
          </p:cNvPr>
          <p:cNvSpPr>
            <a:spLocks noChangeShapeType="1"/>
          </p:cNvSpPr>
          <p:nvPr>
            <p:custDataLst>
              <p:tags r:id="rId69"/>
            </p:custDataLst>
          </p:nvPr>
        </p:nvSpPr>
        <p:spPr bwMode="auto">
          <a:xfrm flipV="1">
            <a:off x="5791200" y="54864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73799" name="Group 78">
            <a:extLst>
              <a:ext uri="{FF2B5EF4-FFF2-40B4-BE49-F238E27FC236}">
                <a16:creationId xmlns:a16="http://schemas.microsoft.com/office/drawing/2014/main" id="{264B0092-CBE7-CF4B-975F-74BE93AAD49B}"/>
              </a:ext>
            </a:extLst>
          </p:cNvPr>
          <p:cNvGrpSpPr>
            <a:grpSpLocks/>
          </p:cNvGrpSpPr>
          <p:nvPr>
            <p:custDataLst>
              <p:tags r:id="rId70"/>
            </p:custDataLst>
          </p:nvPr>
        </p:nvGrpSpPr>
        <p:grpSpPr bwMode="auto">
          <a:xfrm>
            <a:off x="6407149" y="5715000"/>
            <a:ext cx="831851" cy="381000"/>
            <a:chOff x="3076" y="3600"/>
            <a:chExt cx="524" cy="240"/>
          </a:xfrm>
        </p:grpSpPr>
        <p:sp>
          <p:nvSpPr>
            <p:cNvPr id="73813" name="AutoShape 75">
              <a:extLst>
                <a:ext uri="{FF2B5EF4-FFF2-40B4-BE49-F238E27FC236}">
                  <a16:creationId xmlns:a16="http://schemas.microsoft.com/office/drawing/2014/main" id="{13091DD1-34AD-9B49-8DBA-28A2D5F41876}"/>
                </a:ext>
              </a:extLst>
            </p:cNvPr>
            <p:cNvSpPr>
              <a:spLocks noChangeArrowheads="1"/>
            </p:cNvSpPr>
            <p:nvPr>
              <p:custDataLst>
                <p:tags r:id="rId84"/>
              </p:custDataLst>
            </p:nvPr>
          </p:nvSpPr>
          <p:spPr bwMode="auto">
            <a:xfrm>
              <a:off x="3076" y="3604"/>
              <a:ext cx="376" cy="232"/>
            </a:xfrm>
            <a:prstGeom prst="roundRect">
              <a:avLst>
                <a:gd name="adj" fmla="val 49995"/>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814" name="Rectangle 76">
              <a:extLst>
                <a:ext uri="{FF2B5EF4-FFF2-40B4-BE49-F238E27FC236}">
                  <a16:creationId xmlns:a16="http://schemas.microsoft.com/office/drawing/2014/main" id="{76149C0D-473F-5945-BA65-127CF2CD75A4}"/>
                </a:ext>
              </a:extLst>
            </p:cNvPr>
            <p:cNvSpPr>
              <a:spLocks noChangeArrowheads="1"/>
            </p:cNvSpPr>
            <p:nvPr>
              <p:custDataLst>
                <p:tags r:id="rId85"/>
              </p:custDataLst>
            </p:nvPr>
          </p:nvSpPr>
          <p:spPr bwMode="auto">
            <a:xfrm>
              <a:off x="3312" y="3600"/>
              <a:ext cx="288"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73815" name="Line 77">
              <a:extLst>
                <a:ext uri="{FF2B5EF4-FFF2-40B4-BE49-F238E27FC236}">
                  <a16:creationId xmlns:a16="http://schemas.microsoft.com/office/drawing/2014/main" id="{E9284884-9EE2-114D-BB14-E70E1FF0FA16}"/>
                </a:ext>
              </a:extLst>
            </p:cNvPr>
            <p:cNvSpPr>
              <a:spLocks noChangeShapeType="1"/>
            </p:cNvSpPr>
            <p:nvPr>
              <p:custDataLst>
                <p:tags r:id="rId86"/>
              </p:custDataLst>
            </p:nvPr>
          </p:nvSpPr>
          <p:spPr bwMode="auto">
            <a:xfrm flipV="1">
              <a:off x="3312" y="3600"/>
              <a:ext cx="0"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73800" name="Line 79">
            <a:extLst>
              <a:ext uri="{FF2B5EF4-FFF2-40B4-BE49-F238E27FC236}">
                <a16:creationId xmlns:a16="http://schemas.microsoft.com/office/drawing/2014/main" id="{BED981E2-28F8-8145-95D9-FC58BD5852E7}"/>
              </a:ext>
            </a:extLst>
          </p:cNvPr>
          <p:cNvSpPr>
            <a:spLocks noChangeShapeType="1"/>
          </p:cNvSpPr>
          <p:nvPr>
            <p:custDataLst>
              <p:tags r:id="rId71"/>
            </p:custDataLst>
          </p:nvPr>
        </p:nvSpPr>
        <p:spPr bwMode="auto">
          <a:xfrm>
            <a:off x="6934200" y="4038600"/>
            <a:ext cx="0" cy="1752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1" name="Line 80">
            <a:extLst>
              <a:ext uri="{FF2B5EF4-FFF2-40B4-BE49-F238E27FC236}">
                <a16:creationId xmlns:a16="http://schemas.microsoft.com/office/drawing/2014/main" id="{3FA2AEBA-89C4-0D45-ADB1-C65F9A1C6328}"/>
              </a:ext>
            </a:extLst>
          </p:cNvPr>
          <p:cNvSpPr>
            <a:spLocks noChangeShapeType="1"/>
          </p:cNvSpPr>
          <p:nvPr>
            <p:custDataLst>
              <p:tags r:id="rId72"/>
            </p:custDataLst>
          </p:nvPr>
        </p:nvSpPr>
        <p:spPr bwMode="auto">
          <a:xfrm flipH="1">
            <a:off x="6781800" y="5791200"/>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2" name="Line 81">
            <a:extLst>
              <a:ext uri="{FF2B5EF4-FFF2-40B4-BE49-F238E27FC236}">
                <a16:creationId xmlns:a16="http://schemas.microsoft.com/office/drawing/2014/main" id="{47691255-B7FF-2949-AF82-2672B6B1DFC7}"/>
              </a:ext>
            </a:extLst>
          </p:cNvPr>
          <p:cNvSpPr>
            <a:spLocks noChangeShapeType="1"/>
          </p:cNvSpPr>
          <p:nvPr>
            <p:custDataLst>
              <p:tags r:id="rId73"/>
            </p:custDataLst>
          </p:nvPr>
        </p:nvSpPr>
        <p:spPr bwMode="auto">
          <a:xfrm flipH="1">
            <a:off x="6781800" y="6019800"/>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3" name="Line 82">
            <a:extLst>
              <a:ext uri="{FF2B5EF4-FFF2-40B4-BE49-F238E27FC236}">
                <a16:creationId xmlns:a16="http://schemas.microsoft.com/office/drawing/2014/main" id="{237858D5-717D-E24D-990C-228824185F32}"/>
              </a:ext>
            </a:extLst>
          </p:cNvPr>
          <p:cNvSpPr>
            <a:spLocks noChangeShapeType="1"/>
          </p:cNvSpPr>
          <p:nvPr>
            <p:custDataLst>
              <p:tags r:id="rId74"/>
            </p:custDataLst>
          </p:nvPr>
        </p:nvSpPr>
        <p:spPr bwMode="auto">
          <a:xfrm flipH="1">
            <a:off x="5715000" y="5943600"/>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4" name="Line 83">
            <a:extLst>
              <a:ext uri="{FF2B5EF4-FFF2-40B4-BE49-F238E27FC236}">
                <a16:creationId xmlns:a16="http://schemas.microsoft.com/office/drawing/2014/main" id="{8C02EF49-2246-B841-ACA9-674843872998}"/>
              </a:ext>
            </a:extLst>
          </p:cNvPr>
          <p:cNvSpPr>
            <a:spLocks noChangeShapeType="1"/>
          </p:cNvSpPr>
          <p:nvPr>
            <p:custDataLst>
              <p:tags r:id="rId75"/>
            </p:custDataLst>
          </p:nvPr>
        </p:nvSpPr>
        <p:spPr bwMode="auto">
          <a:xfrm>
            <a:off x="5715000" y="594360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5" name="Line 84">
            <a:extLst>
              <a:ext uri="{FF2B5EF4-FFF2-40B4-BE49-F238E27FC236}">
                <a16:creationId xmlns:a16="http://schemas.microsoft.com/office/drawing/2014/main" id="{7ED47AAE-AD81-FC43-8429-9A90C449FE1D}"/>
              </a:ext>
            </a:extLst>
          </p:cNvPr>
          <p:cNvSpPr>
            <a:spLocks noChangeShapeType="1"/>
          </p:cNvSpPr>
          <p:nvPr>
            <p:custDataLst>
              <p:tags r:id="rId76"/>
            </p:custDataLst>
          </p:nvPr>
        </p:nvSpPr>
        <p:spPr bwMode="auto">
          <a:xfrm flipH="1">
            <a:off x="3962400" y="6172200"/>
            <a:ext cx="1752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73806" name="Group 89">
            <a:extLst>
              <a:ext uri="{FF2B5EF4-FFF2-40B4-BE49-F238E27FC236}">
                <a16:creationId xmlns:a16="http://schemas.microsoft.com/office/drawing/2014/main" id="{499479C5-0BC5-2A49-BF6D-226363132DE2}"/>
              </a:ext>
            </a:extLst>
          </p:cNvPr>
          <p:cNvGrpSpPr>
            <a:grpSpLocks/>
          </p:cNvGrpSpPr>
          <p:nvPr>
            <p:custDataLst>
              <p:tags r:id="rId77"/>
            </p:custDataLst>
          </p:nvPr>
        </p:nvGrpSpPr>
        <p:grpSpPr bwMode="auto">
          <a:xfrm>
            <a:off x="3582988" y="5791201"/>
            <a:ext cx="457200" cy="458788"/>
            <a:chOff x="1297" y="3648"/>
            <a:chExt cx="288" cy="289"/>
          </a:xfrm>
        </p:grpSpPr>
        <p:sp>
          <p:nvSpPr>
            <p:cNvPr id="73809" name="Arc 85">
              <a:extLst>
                <a:ext uri="{FF2B5EF4-FFF2-40B4-BE49-F238E27FC236}">
                  <a16:creationId xmlns:a16="http://schemas.microsoft.com/office/drawing/2014/main" id="{036D7CDC-A641-0C44-A683-8918E6C85C36}"/>
                </a:ext>
              </a:extLst>
            </p:cNvPr>
            <p:cNvSpPr>
              <a:spLocks/>
            </p:cNvSpPr>
            <p:nvPr>
              <p:custDataLst>
                <p:tags r:id="rId80"/>
              </p:custDataLst>
            </p:nvPr>
          </p:nvSpPr>
          <p:spPr bwMode="auto">
            <a:xfrm rot="-5400000">
              <a:off x="1368" y="3577"/>
              <a:ext cx="145" cy="288"/>
            </a:xfrm>
            <a:custGeom>
              <a:avLst/>
              <a:gdLst>
                <a:gd name="T0" fmla="*/ 0 w 21750"/>
                <a:gd name="T1" fmla="*/ 0 h 21600"/>
                <a:gd name="T2" fmla="*/ 0 w 21750"/>
                <a:gd name="T3" fmla="*/ 0 h 21600"/>
                <a:gd name="T4" fmla="*/ 0 w 21750"/>
                <a:gd name="T5" fmla="*/ 0 h 21600"/>
                <a:gd name="T6" fmla="*/ 0 60000 65536"/>
                <a:gd name="T7" fmla="*/ 0 60000 65536"/>
                <a:gd name="T8" fmla="*/ 0 60000 65536"/>
                <a:gd name="T9" fmla="*/ 0 w 21750"/>
                <a:gd name="T10" fmla="*/ 0 h 21600"/>
                <a:gd name="T11" fmla="*/ 21750 w 21750"/>
                <a:gd name="T12" fmla="*/ 21600 h 21600"/>
              </a:gdLst>
              <a:ahLst/>
              <a:cxnLst>
                <a:cxn ang="T6">
                  <a:pos x="T0" y="T1"/>
                </a:cxn>
                <a:cxn ang="T7">
                  <a:pos x="T2" y="T3"/>
                </a:cxn>
                <a:cxn ang="T8">
                  <a:pos x="T4" y="T5"/>
                </a:cxn>
              </a:cxnLst>
              <a:rect l="T9" t="T10" r="T11" b="T12"/>
              <a:pathLst>
                <a:path w="21750" h="21600" fill="none" extrusionOk="0">
                  <a:moveTo>
                    <a:pt x="-1" y="0"/>
                  </a:moveTo>
                  <a:cubicBezTo>
                    <a:pt x="49" y="0"/>
                    <a:pt x="99" y="-1"/>
                    <a:pt x="150" y="0"/>
                  </a:cubicBezTo>
                  <a:cubicBezTo>
                    <a:pt x="12079" y="0"/>
                    <a:pt x="21750" y="9670"/>
                    <a:pt x="21750" y="21600"/>
                  </a:cubicBezTo>
                </a:path>
                <a:path w="21750" h="21600" stroke="0" extrusionOk="0">
                  <a:moveTo>
                    <a:pt x="-1" y="0"/>
                  </a:moveTo>
                  <a:cubicBezTo>
                    <a:pt x="49" y="0"/>
                    <a:pt x="99" y="-1"/>
                    <a:pt x="150" y="0"/>
                  </a:cubicBezTo>
                  <a:cubicBezTo>
                    <a:pt x="12079" y="0"/>
                    <a:pt x="21750" y="9670"/>
                    <a:pt x="21750" y="21600"/>
                  </a:cubicBezTo>
                  <a:lnTo>
                    <a:pt x="150" y="21600"/>
                  </a:lnTo>
                  <a:lnTo>
                    <a:pt x="-1" y="0"/>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609585"/>
              <a:endParaRPr lang="en-US">
                <a:solidFill>
                  <a:prstClr val="black"/>
                </a:solidFill>
                <a:latin typeface="Calibri"/>
              </a:endParaRPr>
            </a:p>
          </p:txBody>
        </p:sp>
        <p:sp>
          <p:nvSpPr>
            <p:cNvPr id="73810" name="Arc 86">
              <a:extLst>
                <a:ext uri="{FF2B5EF4-FFF2-40B4-BE49-F238E27FC236}">
                  <a16:creationId xmlns:a16="http://schemas.microsoft.com/office/drawing/2014/main" id="{59E5F72C-7E15-2744-BE31-06EBC3E8D94B}"/>
                </a:ext>
              </a:extLst>
            </p:cNvPr>
            <p:cNvSpPr>
              <a:spLocks/>
            </p:cNvSpPr>
            <p:nvPr>
              <p:custDataLst>
                <p:tags r:id="rId81"/>
              </p:custDataLst>
            </p:nvPr>
          </p:nvSpPr>
          <p:spPr bwMode="auto">
            <a:xfrm rot="-5400000">
              <a:off x="1369" y="3721"/>
              <a:ext cx="144" cy="288"/>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28"/>
                    <a:pt x="9579" y="81"/>
                    <a:pt x="21449" y="-1"/>
                  </a:cubicBezTo>
                </a:path>
                <a:path w="21600" h="21599" stroke="0" extrusionOk="0">
                  <a:moveTo>
                    <a:pt x="0" y="21599"/>
                  </a:moveTo>
                  <a:cubicBezTo>
                    <a:pt x="0" y="9728"/>
                    <a:pt x="9579" y="81"/>
                    <a:pt x="21449" y="-1"/>
                  </a:cubicBezTo>
                  <a:lnTo>
                    <a:pt x="21600" y="21599"/>
                  </a:lnTo>
                  <a:lnTo>
                    <a:pt x="0" y="21599"/>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609585"/>
              <a:endParaRPr lang="en-US">
                <a:solidFill>
                  <a:prstClr val="black"/>
                </a:solidFill>
                <a:latin typeface="Calibri"/>
              </a:endParaRPr>
            </a:p>
          </p:txBody>
        </p:sp>
        <p:sp>
          <p:nvSpPr>
            <p:cNvPr id="73811" name="Arc 87">
              <a:extLst>
                <a:ext uri="{FF2B5EF4-FFF2-40B4-BE49-F238E27FC236}">
                  <a16:creationId xmlns:a16="http://schemas.microsoft.com/office/drawing/2014/main" id="{25B9BB98-52C3-0646-BD72-078CBF7E546B}"/>
                </a:ext>
              </a:extLst>
            </p:cNvPr>
            <p:cNvSpPr>
              <a:spLocks/>
            </p:cNvSpPr>
            <p:nvPr>
              <p:custDataLst>
                <p:tags r:id="rId82"/>
              </p:custDataLst>
            </p:nvPr>
          </p:nvSpPr>
          <p:spPr bwMode="auto">
            <a:xfrm rot="-5400000">
              <a:off x="1489" y="3841"/>
              <a:ext cx="144" cy="48"/>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28"/>
                    <a:pt x="9579" y="81"/>
                    <a:pt x="21449" y="-1"/>
                  </a:cubicBezTo>
                </a:path>
                <a:path w="21600" h="21599" stroke="0" extrusionOk="0">
                  <a:moveTo>
                    <a:pt x="0" y="21599"/>
                  </a:moveTo>
                  <a:cubicBezTo>
                    <a:pt x="0" y="9728"/>
                    <a:pt x="9579" y="81"/>
                    <a:pt x="21449" y="-1"/>
                  </a:cubicBezTo>
                  <a:lnTo>
                    <a:pt x="21600" y="21599"/>
                  </a:lnTo>
                  <a:lnTo>
                    <a:pt x="0" y="21599"/>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609585"/>
              <a:endParaRPr lang="en-US">
                <a:solidFill>
                  <a:prstClr val="black"/>
                </a:solidFill>
                <a:latin typeface="Calibri"/>
              </a:endParaRPr>
            </a:p>
          </p:txBody>
        </p:sp>
        <p:sp>
          <p:nvSpPr>
            <p:cNvPr id="73812" name="Arc 88">
              <a:extLst>
                <a:ext uri="{FF2B5EF4-FFF2-40B4-BE49-F238E27FC236}">
                  <a16:creationId xmlns:a16="http://schemas.microsoft.com/office/drawing/2014/main" id="{CC5803C4-91D1-AB47-A777-C72EA90E5E3C}"/>
                </a:ext>
              </a:extLst>
            </p:cNvPr>
            <p:cNvSpPr>
              <a:spLocks/>
            </p:cNvSpPr>
            <p:nvPr>
              <p:custDataLst>
                <p:tags r:id="rId83"/>
              </p:custDataLst>
            </p:nvPr>
          </p:nvSpPr>
          <p:spPr bwMode="auto">
            <a:xfrm rot="-5400000">
              <a:off x="1488" y="3697"/>
              <a:ext cx="145" cy="48"/>
            </a:xfrm>
            <a:custGeom>
              <a:avLst/>
              <a:gdLst>
                <a:gd name="T0" fmla="*/ 0 w 21750"/>
                <a:gd name="T1" fmla="*/ 0 h 21600"/>
                <a:gd name="T2" fmla="*/ 0 w 21750"/>
                <a:gd name="T3" fmla="*/ 0 h 21600"/>
                <a:gd name="T4" fmla="*/ 0 w 21750"/>
                <a:gd name="T5" fmla="*/ 0 h 21600"/>
                <a:gd name="T6" fmla="*/ 0 60000 65536"/>
                <a:gd name="T7" fmla="*/ 0 60000 65536"/>
                <a:gd name="T8" fmla="*/ 0 60000 65536"/>
                <a:gd name="T9" fmla="*/ 0 w 21750"/>
                <a:gd name="T10" fmla="*/ 0 h 21600"/>
                <a:gd name="T11" fmla="*/ 21750 w 21750"/>
                <a:gd name="T12" fmla="*/ 21600 h 21600"/>
              </a:gdLst>
              <a:ahLst/>
              <a:cxnLst>
                <a:cxn ang="T6">
                  <a:pos x="T0" y="T1"/>
                </a:cxn>
                <a:cxn ang="T7">
                  <a:pos x="T2" y="T3"/>
                </a:cxn>
                <a:cxn ang="T8">
                  <a:pos x="T4" y="T5"/>
                </a:cxn>
              </a:cxnLst>
              <a:rect l="T9" t="T10" r="T11" b="T12"/>
              <a:pathLst>
                <a:path w="21750" h="21600" fill="none" extrusionOk="0">
                  <a:moveTo>
                    <a:pt x="-1" y="0"/>
                  </a:moveTo>
                  <a:cubicBezTo>
                    <a:pt x="49" y="0"/>
                    <a:pt x="99" y="-1"/>
                    <a:pt x="150" y="0"/>
                  </a:cubicBezTo>
                  <a:cubicBezTo>
                    <a:pt x="12079" y="0"/>
                    <a:pt x="21750" y="9670"/>
                    <a:pt x="21750" y="21600"/>
                  </a:cubicBezTo>
                </a:path>
                <a:path w="21750" h="21600" stroke="0" extrusionOk="0">
                  <a:moveTo>
                    <a:pt x="-1" y="0"/>
                  </a:moveTo>
                  <a:cubicBezTo>
                    <a:pt x="49" y="0"/>
                    <a:pt x="99" y="-1"/>
                    <a:pt x="150" y="0"/>
                  </a:cubicBezTo>
                  <a:cubicBezTo>
                    <a:pt x="12079" y="0"/>
                    <a:pt x="21750" y="9670"/>
                    <a:pt x="21750" y="21600"/>
                  </a:cubicBezTo>
                  <a:lnTo>
                    <a:pt x="150" y="21600"/>
                  </a:lnTo>
                  <a:lnTo>
                    <a:pt x="-1" y="0"/>
                  </a:lnTo>
                  <a:close/>
                </a:path>
              </a:pathLst>
            </a:custGeom>
            <a:noFill/>
            <a:ln w="12700" cap="rnd">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609585"/>
              <a:endParaRPr lang="en-US">
                <a:solidFill>
                  <a:prstClr val="black"/>
                </a:solidFill>
                <a:latin typeface="Calibri"/>
              </a:endParaRPr>
            </a:p>
          </p:txBody>
        </p:sp>
      </p:grpSp>
      <p:sp>
        <p:nvSpPr>
          <p:cNvPr id="73807" name="Line 90">
            <a:extLst>
              <a:ext uri="{FF2B5EF4-FFF2-40B4-BE49-F238E27FC236}">
                <a16:creationId xmlns:a16="http://schemas.microsoft.com/office/drawing/2014/main" id="{4388063E-B38A-3645-8A53-6C1AB5DA3CF9}"/>
              </a:ext>
            </a:extLst>
          </p:cNvPr>
          <p:cNvSpPr>
            <a:spLocks noChangeShapeType="1"/>
          </p:cNvSpPr>
          <p:nvPr>
            <p:custDataLst>
              <p:tags r:id="rId78"/>
            </p:custDataLst>
          </p:nvPr>
        </p:nvSpPr>
        <p:spPr bwMode="auto">
          <a:xfrm flipH="1">
            <a:off x="3962400" y="5943600"/>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3808" name="Line 91">
            <a:extLst>
              <a:ext uri="{FF2B5EF4-FFF2-40B4-BE49-F238E27FC236}">
                <a16:creationId xmlns:a16="http://schemas.microsoft.com/office/drawing/2014/main" id="{A8C84FA8-C751-F346-AC15-2B3FC5879452}"/>
              </a:ext>
            </a:extLst>
          </p:cNvPr>
          <p:cNvSpPr>
            <a:spLocks noChangeShapeType="1"/>
          </p:cNvSpPr>
          <p:nvPr>
            <p:custDataLst>
              <p:tags r:id="rId79"/>
            </p:custDataLst>
          </p:nvPr>
        </p:nvSpPr>
        <p:spPr bwMode="auto">
          <a:xfrm flipH="1">
            <a:off x="3352800" y="6019800"/>
            <a:ext cx="2286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Tree>
    <p:extLst>
      <p:ext uri="{BB962C8B-B14F-4D97-AF65-F5344CB8AC3E}">
        <p14:creationId xmlns:p14="http://schemas.microsoft.com/office/powerpoint/2010/main" val="371325443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F17C1EB-F075-CE42-8572-5D87C1C1F410}"/>
              </a:ext>
            </a:extLst>
          </p:cNvPr>
          <p:cNvSpPr>
            <a:spLocks noGrp="1" noChangeArrowheads="1"/>
          </p:cNvSpPr>
          <p:nvPr>
            <p:ph type="title"/>
            <p:custDataLst>
              <p:tags r:id="rId1"/>
            </p:custDataLst>
          </p:nvPr>
        </p:nvSpPr>
        <p:spPr/>
        <p:txBody>
          <a:bodyPr/>
          <a:lstStyle/>
          <a:p>
            <a:r>
              <a:rPr lang="en-US" altLang="en-US"/>
              <a:t>Cache Alignment</a:t>
            </a:r>
          </a:p>
        </p:txBody>
      </p:sp>
      <p:sp>
        <p:nvSpPr>
          <p:cNvPr id="104451" name="Rectangle 3">
            <a:extLst>
              <a:ext uri="{FF2B5EF4-FFF2-40B4-BE49-F238E27FC236}">
                <a16:creationId xmlns:a16="http://schemas.microsoft.com/office/drawing/2014/main" id="{118AE109-E76C-F84E-867A-9E301DE0303B}"/>
              </a:ext>
            </a:extLst>
          </p:cNvPr>
          <p:cNvSpPr>
            <a:spLocks noGrp="1" noChangeArrowheads="1"/>
          </p:cNvSpPr>
          <p:nvPr>
            <p:ph type="body" idx="1"/>
            <p:custDataLst>
              <p:tags r:id="rId2"/>
            </p:custDataLst>
          </p:nvPr>
        </p:nvSpPr>
        <p:spPr>
          <a:xfrm>
            <a:off x="609600" y="1600201"/>
            <a:ext cx="8998760" cy="4525963"/>
          </a:xfrm>
        </p:spPr>
        <p:txBody>
          <a:bodyPr>
            <a:normAutofit/>
          </a:bodyPr>
          <a:lstStyle/>
          <a:p>
            <a:r>
              <a:rPr lang="en-US" altLang="en-US" dirty="0"/>
              <a:t>The data that gets moved into the cache on a miss are all data whose addresses share the same tag and index (regardless of which data gets accessed first).</a:t>
            </a:r>
          </a:p>
          <a:p>
            <a:r>
              <a:rPr lang="en-US" altLang="en-US" dirty="0"/>
              <a:t>This results in </a:t>
            </a:r>
          </a:p>
          <a:p>
            <a:pPr lvl="1"/>
            <a:r>
              <a:rPr lang="en-US" altLang="en-US" dirty="0"/>
              <a:t>no overlap of cache lines</a:t>
            </a:r>
          </a:p>
          <a:p>
            <a:pPr lvl="1"/>
            <a:r>
              <a:rPr lang="en-US" altLang="en-US" dirty="0"/>
              <a:t>easy mapping of addresses to cache lines (no additions)</a:t>
            </a:r>
          </a:p>
          <a:p>
            <a:pPr lvl="1"/>
            <a:r>
              <a:rPr lang="en-US" altLang="en-US" dirty="0"/>
              <a:t>data at address X always being present in the same location in the cache block (at byte X </a:t>
            </a:r>
            <a:r>
              <a:rPr lang="en-US" altLang="en-US" dirty="0">
                <a:latin typeface="Consolas" panose="020B0609020204030204" pitchFamily="49" charset="0"/>
                <a:cs typeface="Consolas" panose="020B0609020204030204" pitchFamily="49" charset="0"/>
              </a:rPr>
              <a:t>mod</a:t>
            </a:r>
            <a:r>
              <a:rPr lang="en-US" altLang="en-US" dirty="0"/>
              <a:t> </a:t>
            </a:r>
            <a:r>
              <a:rPr lang="en-US" altLang="en-US" dirty="0" err="1"/>
              <a:t>blocksize</a:t>
            </a:r>
            <a:r>
              <a:rPr lang="en-US" altLang="en-US" dirty="0"/>
              <a:t>) if it is there at all.</a:t>
            </a:r>
          </a:p>
          <a:p>
            <a:r>
              <a:rPr lang="en-US" altLang="en-US" dirty="0"/>
              <a:t>Think of main memory as organized into cache-line sized pieces (because in reality, it is!).</a:t>
            </a:r>
          </a:p>
        </p:txBody>
      </p:sp>
      <p:sp>
        <p:nvSpPr>
          <p:cNvPr id="104452" name="Rectangle 4">
            <a:extLst>
              <a:ext uri="{FF2B5EF4-FFF2-40B4-BE49-F238E27FC236}">
                <a16:creationId xmlns:a16="http://schemas.microsoft.com/office/drawing/2014/main" id="{4340A0CC-294A-1E40-9967-643B6BCD39F4}"/>
              </a:ext>
            </a:extLst>
          </p:cNvPr>
          <p:cNvSpPr>
            <a:spLocks noChangeArrowheads="1"/>
          </p:cNvSpPr>
          <p:nvPr>
            <p:custDataLst>
              <p:tags r:id="rId3"/>
            </p:custDataLst>
          </p:nvPr>
        </p:nvSpPr>
        <p:spPr bwMode="auto">
          <a:xfrm>
            <a:off x="5270501" y="758373"/>
            <a:ext cx="6311900" cy="215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tag		             	index		        block offset</a:t>
            </a:r>
          </a:p>
        </p:txBody>
      </p:sp>
      <p:sp>
        <p:nvSpPr>
          <p:cNvPr id="104453" name="Line 5">
            <a:extLst>
              <a:ext uri="{FF2B5EF4-FFF2-40B4-BE49-F238E27FC236}">
                <a16:creationId xmlns:a16="http://schemas.microsoft.com/office/drawing/2014/main" id="{38F9479C-1AF5-0342-A1B1-92D62327C40C}"/>
              </a:ext>
            </a:extLst>
          </p:cNvPr>
          <p:cNvSpPr>
            <a:spLocks noChangeShapeType="1"/>
          </p:cNvSpPr>
          <p:nvPr>
            <p:custDataLst>
              <p:tags r:id="rId4"/>
            </p:custDataLst>
          </p:nvPr>
        </p:nvSpPr>
        <p:spPr bwMode="auto">
          <a:xfrm>
            <a:off x="7245349" y="752021"/>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54" name="Line 6">
            <a:extLst>
              <a:ext uri="{FF2B5EF4-FFF2-40B4-BE49-F238E27FC236}">
                <a16:creationId xmlns:a16="http://schemas.microsoft.com/office/drawing/2014/main" id="{45EC2957-E03D-924E-875C-177E920469D6}"/>
              </a:ext>
            </a:extLst>
          </p:cNvPr>
          <p:cNvSpPr>
            <a:spLocks noChangeShapeType="1"/>
          </p:cNvSpPr>
          <p:nvPr>
            <p:custDataLst>
              <p:tags r:id="rId5"/>
            </p:custDataLst>
          </p:nvPr>
        </p:nvSpPr>
        <p:spPr bwMode="auto">
          <a:xfrm>
            <a:off x="9683749" y="752021"/>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55" name="Rectangle 7">
            <a:extLst>
              <a:ext uri="{FF2B5EF4-FFF2-40B4-BE49-F238E27FC236}">
                <a16:creationId xmlns:a16="http://schemas.microsoft.com/office/drawing/2014/main" id="{401D71AF-3CD9-A541-BCAD-CAE2D2AB7980}"/>
              </a:ext>
            </a:extLst>
          </p:cNvPr>
          <p:cNvSpPr>
            <a:spLocks noChangeArrowheads="1"/>
          </p:cNvSpPr>
          <p:nvPr>
            <p:custDataLst>
              <p:tags r:id="rId6"/>
            </p:custDataLst>
          </p:nvPr>
        </p:nvSpPr>
        <p:spPr bwMode="auto">
          <a:xfrm>
            <a:off x="7784680" y="95768"/>
            <a:ext cx="15372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1F497D"/>
                </a:solidFill>
              </a:rPr>
              <a:t>memory address</a:t>
            </a:r>
          </a:p>
        </p:txBody>
      </p:sp>
      <p:sp>
        <p:nvSpPr>
          <p:cNvPr id="104458" name="Rectangle 10">
            <a:extLst>
              <a:ext uri="{FF2B5EF4-FFF2-40B4-BE49-F238E27FC236}">
                <a16:creationId xmlns:a16="http://schemas.microsoft.com/office/drawing/2014/main" id="{82BBEF45-FC49-074D-B6A7-4B22895329FF}"/>
              </a:ext>
            </a:extLst>
          </p:cNvPr>
          <p:cNvSpPr>
            <a:spLocks noChangeArrowheads="1"/>
          </p:cNvSpPr>
          <p:nvPr>
            <p:custDataLst>
              <p:tags r:id="rId7"/>
            </p:custDataLst>
          </p:nvPr>
        </p:nvSpPr>
        <p:spPr bwMode="auto">
          <a:xfrm>
            <a:off x="10137907" y="2120204"/>
            <a:ext cx="1270000" cy="3479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104459" name="Line 11">
            <a:extLst>
              <a:ext uri="{FF2B5EF4-FFF2-40B4-BE49-F238E27FC236}">
                <a16:creationId xmlns:a16="http://schemas.microsoft.com/office/drawing/2014/main" id="{C94ECADE-640A-4647-8648-7D007158F5C3}"/>
              </a:ext>
            </a:extLst>
          </p:cNvPr>
          <p:cNvSpPr>
            <a:spLocks noChangeShapeType="1"/>
          </p:cNvSpPr>
          <p:nvPr>
            <p:custDataLst>
              <p:tags r:id="rId8"/>
            </p:custDataLst>
          </p:nvPr>
        </p:nvSpPr>
        <p:spPr bwMode="auto">
          <a:xfrm>
            <a:off x="10125207" y="22599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0" name="Line 12">
            <a:extLst>
              <a:ext uri="{FF2B5EF4-FFF2-40B4-BE49-F238E27FC236}">
                <a16:creationId xmlns:a16="http://schemas.microsoft.com/office/drawing/2014/main" id="{90B93302-1F44-144D-B9AC-62DFA6223CD5}"/>
              </a:ext>
            </a:extLst>
          </p:cNvPr>
          <p:cNvSpPr>
            <a:spLocks noChangeShapeType="1"/>
          </p:cNvSpPr>
          <p:nvPr>
            <p:custDataLst>
              <p:tags r:id="rId9"/>
            </p:custDataLst>
          </p:nvPr>
        </p:nvSpPr>
        <p:spPr bwMode="auto">
          <a:xfrm>
            <a:off x="10125207" y="24123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1" name="Line 13">
            <a:extLst>
              <a:ext uri="{FF2B5EF4-FFF2-40B4-BE49-F238E27FC236}">
                <a16:creationId xmlns:a16="http://schemas.microsoft.com/office/drawing/2014/main" id="{E60BAAD7-5F1E-6642-BB49-BF86EDBBD43B}"/>
              </a:ext>
            </a:extLst>
          </p:cNvPr>
          <p:cNvSpPr>
            <a:spLocks noChangeShapeType="1"/>
          </p:cNvSpPr>
          <p:nvPr>
            <p:custDataLst>
              <p:tags r:id="rId10"/>
            </p:custDataLst>
          </p:nvPr>
        </p:nvSpPr>
        <p:spPr bwMode="auto">
          <a:xfrm>
            <a:off x="10125207" y="25647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2" name="Line 14">
            <a:extLst>
              <a:ext uri="{FF2B5EF4-FFF2-40B4-BE49-F238E27FC236}">
                <a16:creationId xmlns:a16="http://schemas.microsoft.com/office/drawing/2014/main" id="{8D86CAEC-4439-CE46-B5D0-E11536A37491}"/>
              </a:ext>
            </a:extLst>
          </p:cNvPr>
          <p:cNvSpPr>
            <a:spLocks noChangeShapeType="1"/>
          </p:cNvSpPr>
          <p:nvPr>
            <p:custDataLst>
              <p:tags r:id="rId11"/>
            </p:custDataLst>
          </p:nvPr>
        </p:nvSpPr>
        <p:spPr bwMode="auto">
          <a:xfrm>
            <a:off x="10125207" y="2717104"/>
            <a:ext cx="1295400" cy="0"/>
          </a:xfrm>
          <a:prstGeom prst="line">
            <a:avLst/>
          </a:prstGeom>
          <a:noFill/>
          <a:ln w="254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3" name="Line 15">
            <a:extLst>
              <a:ext uri="{FF2B5EF4-FFF2-40B4-BE49-F238E27FC236}">
                <a16:creationId xmlns:a16="http://schemas.microsoft.com/office/drawing/2014/main" id="{330608F6-B1AA-7542-9DA9-390DDEEE69C9}"/>
              </a:ext>
            </a:extLst>
          </p:cNvPr>
          <p:cNvSpPr>
            <a:spLocks noChangeShapeType="1"/>
          </p:cNvSpPr>
          <p:nvPr>
            <p:custDataLst>
              <p:tags r:id="rId12"/>
            </p:custDataLst>
          </p:nvPr>
        </p:nvSpPr>
        <p:spPr bwMode="auto">
          <a:xfrm>
            <a:off x="10125207" y="28695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4" name="Line 16">
            <a:extLst>
              <a:ext uri="{FF2B5EF4-FFF2-40B4-BE49-F238E27FC236}">
                <a16:creationId xmlns:a16="http://schemas.microsoft.com/office/drawing/2014/main" id="{2CF6633E-69E7-8544-AD06-4C507B9F7F27}"/>
              </a:ext>
            </a:extLst>
          </p:cNvPr>
          <p:cNvSpPr>
            <a:spLocks noChangeShapeType="1"/>
          </p:cNvSpPr>
          <p:nvPr>
            <p:custDataLst>
              <p:tags r:id="rId13"/>
            </p:custDataLst>
          </p:nvPr>
        </p:nvSpPr>
        <p:spPr bwMode="auto">
          <a:xfrm>
            <a:off x="10125207" y="30219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5" name="Line 17">
            <a:extLst>
              <a:ext uri="{FF2B5EF4-FFF2-40B4-BE49-F238E27FC236}">
                <a16:creationId xmlns:a16="http://schemas.microsoft.com/office/drawing/2014/main" id="{7F9B6E5A-82DF-3240-9C97-6EAAD1E9FA17}"/>
              </a:ext>
            </a:extLst>
          </p:cNvPr>
          <p:cNvSpPr>
            <a:spLocks noChangeShapeType="1"/>
          </p:cNvSpPr>
          <p:nvPr>
            <p:custDataLst>
              <p:tags r:id="rId14"/>
            </p:custDataLst>
          </p:nvPr>
        </p:nvSpPr>
        <p:spPr bwMode="auto">
          <a:xfrm>
            <a:off x="10125207" y="31743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6" name="Line 18">
            <a:extLst>
              <a:ext uri="{FF2B5EF4-FFF2-40B4-BE49-F238E27FC236}">
                <a16:creationId xmlns:a16="http://schemas.microsoft.com/office/drawing/2014/main" id="{6231E494-C3CC-9240-AE94-01B6BC0A31AF}"/>
              </a:ext>
            </a:extLst>
          </p:cNvPr>
          <p:cNvSpPr>
            <a:spLocks noChangeShapeType="1"/>
          </p:cNvSpPr>
          <p:nvPr>
            <p:custDataLst>
              <p:tags r:id="rId15"/>
            </p:custDataLst>
          </p:nvPr>
        </p:nvSpPr>
        <p:spPr bwMode="auto">
          <a:xfrm>
            <a:off x="10125207" y="3326704"/>
            <a:ext cx="1295400" cy="0"/>
          </a:xfrm>
          <a:prstGeom prst="line">
            <a:avLst/>
          </a:prstGeom>
          <a:noFill/>
          <a:ln w="254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7" name="Line 19">
            <a:extLst>
              <a:ext uri="{FF2B5EF4-FFF2-40B4-BE49-F238E27FC236}">
                <a16:creationId xmlns:a16="http://schemas.microsoft.com/office/drawing/2014/main" id="{C9314FC6-B442-5747-BAAC-EE5445F17E7E}"/>
              </a:ext>
            </a:extLst>
          </p:cNvPr>
          <p:cNvSpPr>
            <a:spLocks noChangeShapeType="1"/>
          </p:cNvSpPr>
          <p:nvPr>
            <p:custDataLst>
              <p:tags r:id="rId16"/>
            </p:custDataLst>
          </p:nvPr>
        </p:nvSpPr>
        <p:spPr bwMode="auto">
          <a:xfrm>
            <a:off x="10125207" y="34791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8" name="Line 20">
            <a:extLst>
              <a:ext uri="{FF2B5EF4-FFF2-40B4-BE49-F238E27FC236}">
                <a16:creationId xmlns:a16="http://schemas.microsoft.com/office/drawing/2014/main" id="{602990E0-73FA-4D44-A375-DB52C47AA9D0}"/>
              </a:ext>
            </a:extLst>
          </p:cNvPr>
          <p:cNvSpPr>
            <a:spLocks noChangeShapeType="1"/>
          </p:cNvSpPr>
          <p:nvPr>
            <p:custDataLst>
              <p:tags r:id="rId17"/>
            </p:custDataLst>
          </p:nvPr>
        </p:nvSpPr>
        <p:spPr bwMode="auto">
          <a:xfrm>
            <a:off x="10125207" y="36315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9" name="Line 21">
            <a:extLst>
              <a:ext uri="{FF2B5EF4-FFF2-40B4-BE49-F238E27FC236}">
                <a16:creationId xmlns:a16="http://schemas.microsoft.com/office/drawing/2014/main" id="{FC2212E8-021D-644F-931B-87BCBB5B49C0}"/>
              </a:ext>
            </a:extLst>
          </p:cNvPr>
          <p:cNvSpPr>
            <a:spLocks noChangeShapeType="1"/>
          </p:cNvSpPr>
          <p:nvPr>
            <p:custDataLst>
              <p:tags r:id="rId18"/>
            </p:custDataLst>
          </p:nvPr>
        </p:nvSpPr>
        <p:spPr bwMode="auto">
          <a:xfrm>
            <a:off x="10125207" y="37839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0" name="Line 22">
            <a:extLst>
              <a:ext uri="{FF2B5EF4-FFF2-40B4-BE49-F238E27FC236}">
                <a16:creationId xmlns:a16="http://schemas.microsoft.com/office/drawing/2014/main" id="{21E16A07-F2C4-2D4A-ADBE-5766ED5747EE}"/>
              </a:ext>
            </a:extLst>
          </p:cNvPr>
          <p:cNvSpPr>
            <a:spLocks noChangeShapeType="1"/>
          </p:cNvSpPr>
          <p:nvPr>
            <p:custDataLst>
              <p:tags r:id="rId19"/>
            </p:custDataLst>
          </p:nvPr>
        </p:nvSpPr>
        <p:spPr bwMode="auto">
          <a:xfrm>
            <a:off x="10125207" y="3936304"/>
            <a:ext cx="1295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1" name="Line 23">
            <a:extLst>
              <a:ext uri="{FF2B5EF4-FFF2-40B4-BE49-F238E27FC236}">
                <a16:creationId xmlns:a16="http://schemas.microsoft.com/office/drawing/2014/main" id="{141E5589-867F-5840-8745-06DDBC374D1F}"/>
              </a:ext>
            </a:extLst>
          </p:cNvPr>
          <p:cNvSpPr>
            <a:spLocks noChangeShapeType="1"/>
          </p:cNvSpPr>
          <p:nvPr>
            <p:custDataLst>
              <p:tags r:id="rId20"/>
            </p:custDataLst>
          </p:nvPr>
        </p:nvSpPr>
        <p:spPr bwMode="auto">
          <a:xfrm>
            <a:off x="10125207" y="40887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2" name="Line 24">
            <a:extLst>
              <a:ext uri="{FF2B5EF4-FFF2-40B4-BE49-F238E27FC236}">
                <a16:creationId xmlns:a16="http://schemas.microsoft.com/office/drawing/2014/main" id="{CE4A6CF1-C2BB-DF47-B107-260B17219D99}"/>
              </a:ext>
            </a:extLst>
          </p:cNvPr>
          <p:cNvSpPr>
            <a:spLocks noChangeShapeType="1"/>
          </p:cNvSpPr>
          <p:nvPr>
            <p:custDataLst>
              <p:tags r:id="rId21"/>
            </p:custDataLst>
          </p:nvPr>
        </p:nvSpPr>
        <p:spPr bwMode="auto">
          <a:xfrm>
            <a:off x="10125207" y="42411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3" name="Line 25">
            <a:extLst>
              <a:ext uri="{FF2B5EF4-FFF2-40B4-BE49-F238E27FC236}">
                <a16:creationId xmlns:a16="http://schemas.microsoft.com/office/drawing/2014/main" id="{92B7815E-0CEE-2841-8F20-4257DDD5CCEF}"/>
              </a:ext>
            </a:extLst>
          </p:cNvPr>
          <p:cNvSpPr>
            <a:spLocks noChangeShapeType="1"/>
          </p:cNvSpPr>
          <p:nvPr>
            <p:custDataLst>
              <p:tags r:id="rId22"/>
            </p:custDataLst>
          </p:nvPr>
        </p:nvSpPr>
        <p:spPr bwMode="auto">
          <a:xfrm>
            <a:off x="10125207" y="43935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4" name="Line 26">
            <a:extLst>
              <a:ext uri="{FF2B5EF4-FFF2-40B4-BE49-F238E27FC236}">
                <a16:creationId xmlns:a16="http://schemas.microsoft.com/office/drawing/2014/main" id="{5AD9C8D5-3DD7-D744-811B-51FC4CB0EFF9}"/>
              </a:ext>
            </a:extLst>
          </p:cNvPr>
          <p:cNvSpPr>
            <a:spLocks noChangeShapeType="1"/>
          </p:cNvSpPr>
          <p:nvPr>
            <p:custDataLst>
              <p:tags r:id="rId23"/>
            </p:custDataLst>
          </p:nvPr>
        </p:nvSpPr>
        <p:spPr bwMode="auto">
          <a:xfrm>
            <a:off x="10125207" y="4545904"/>
            <a:ext cx="1295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5" name="Rectangle 27">
            <a:extLst>
              <a:ext uri="{FF2B5EF4-FFF2-40B4-BE49-F238E27FC236}">
                <a16:creationId xmlns:a16="http://schemas.microsoft.com/office/drawing/2014/main" id="{25B0CF55-6605-564B-B61B-1DC8C2A98C09}"/>
              </a:ext>
            </a:extLst>
          </p:cNvPr>
          <p:cNvSpPr>
            <a:spLocks noChangeArrowheads="1"/>
          </p:cNvSpPr>
          <p:nvPr>
            <p:custDataLst>
              <p:tags r:id="rId24"/>
            </p:custDataLst>
          </p:nvPr>
        </p:nvSpPr>
        <p:spPr bwMode="auto">
          <a:xfrm>
            <a:off x="10644320" y="4545905"/>
            <a:ext cx="234039" cy="82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a:t>
            </a:r>
          </a:p>
          <a:p>
            <a:pPr defTabSz="609585">
              <a:spcBef>
                <a:spcPct val="0"/>
              </a:spcBef>
              <a:buClrTx/>
              <a:buSzTx/>
              <a:buNone/>
            </a:pPr>
            <a:r>
              <a:rPr lang="en-US" altLang="en-US" sz="1600">
                <a:solidFill>
                  <a:srgbClr val="1F497D"/>
                </a:solidFill>
              </a:rPr>
              <a:t>.</a:t>
            </a:r>
          </a:p>
          <a:p>
            <a:pPr defTabSz="609585">
              <a:spcBef>
                <a:spcPct val="0"/>
              </a:spcBef>
              <a:buClrTx/>
              <a:buSzTx/>
              <a:buNone/>
            </a:pPr>
            <a:r>
              <a:rPr lang="en-US" altLang="en-US" sz="1600">
                <a:solidFill>
                  <a:srgbClr val="1F497D"/>
                </a:solidFill>
              </a:rPr>
              <a:t>.</a:t>
            </a:r>
          </a:p>
        </p:txBody>
      </p:sp>
      <p:sp>
        <p:nvSpPr>
          <p:cNvPr id="104476" name="Rectangle 28">
            <a:extLst>
              <a:ext uri="{FF2B5EF4-FFF2-40B4-BE49-F238E27FC236}">
                <a16:creationId xmlns:a16="http://schemas.microsoft.com/office/drawing/2014/main" id="{A4C96F1A-033B-C44A-BE8C-FB189886EF5F}"/>
              </a:ext>
            </a:extLst>
          </p:cNvPr>
          <p:cNvSpPr>
            <a:spLocks noChangeArrowheads="1"/>
          </p:cNvSpPr>
          <p:nvPr>
            <p:custDataLst>
              <p:tags r:id="rId25"/>
            </p:custDataLst>
          </p:nvPr>
        </p:nvSpPr>
        <p:spPr bwMode="auto">
          <a:xfrm>
            <a:off x="9866547" y="2104329"/>
            <a:ext cx="311048" cy="232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r" defTabSz="609585">
              <a:lnSpc>
                <a:spcPct val="97000"/>
              </a:lnSpc>
              <a:spcBef>
                <a:spcPct val="0"/>
              </a:spcBef>
              <a:buClrTx/>
              <a:buSzTx/>
              <a:buNone/>
            </a:pPr>
            <a:r>
              <a:rPr lang="en-US" altLang="en-US" sz="1000">
                <a:solidFill>
                  <a:srgbClr val="1F497D"/>
                </a:solidFill>
              </a:rPr>
              <a:t>0</a:t>
            </a:r>
          </a:p>
          <a:p>
            <a:pPr algn="r" defTabSz="609585">
              <a:lnSpc>
                <a:spcPct val="97000"/>
              </a:lnSpc>
              <a:spcBef>
                <a:spcPct val="0"/>
              </a:spcBef>
              <a:buClrTx/>
              <a:buSzTx/>
              <a:buNone/>
            </a:pPr>
            <a:r>
              <a:rPr lang="en-US" altLang="en-US" sz="1000">
                <a:solidFill>
                  <a:srgbClr val="1F497D"/>
                </a:solidFill>
              </a:rPr>
              <a:t>1</a:t>
            </a:r>
          </a:p>
          <a:p>
            <a:pPr algn="r" defTabSz="609585">
              <a:lnSpc>
                <a:spcPct val="97000"/>
              </a:lnSpc>
              <a:spcBef>
                <a:spcPct val="0"/>
              </a:spcBef>
              <a:buClrTx/>
              <a:buSzTx/>
              <a:buNone/>
            </a:pPr>
            <a:r>
              <a:rPr lang="en-US" altLang="en-US" sz="1000">
                <a:solidFill>
                  <a:srgbClr val="1F497D"/>
                </a:solidFill>
              </a:rPr>
              <a:t>2</a:t>
            </a:r>
          </a:p>
          <a:p>
            <a:pPr algn="r" defTabSz="609585">
              <a:lnSpc>
                <a:spcPct val="97000"/>
              </a:lnSpc>
              <a:spcBef>
                <a:spcPct val="0"/>
              </a:spcBef>
              <a:buClrTx/>
              <a:buSzTx/>
              <a:buNone/>
            </a:pPr>
            <a:r>
              <a:rPr lang="en-US" altLang="en-US" sz="1000">
                <a:solidFill>
                  <a:srgbClr val="1F497D"/>
                </a:solidFill>
              </a:rPr>
              <a:t>3</a:t>
            </a:r>
          </a:p>
          <a:p>
            <a:pPr algn="r" defTabSz="609585">
              <a:lnSpc>
                <a:spcPct val="97000"/>
              </a:lnSpc>
              <a:spcBef>
                <a:spcPct val="0"/>
              </a:spcBef>
              <a:buClrTx/>
              <a:buSzTx/>
              <a:buNone/>
            </a:pPr>
            <a:r>
              <a:rPr lang="en-US" altLang="en-US" sz="1000">
                <a:solidFill>
                  <a:srgbClr val="CC00FF"/>
                </a:solidFill>
              </a:rPr>
              <a:t>4</a:t>
            </a:r>
          </a:p>
          <a:p>
            <a:pPr algn="r" defTabSz="609585">
              <a:lnSpc>
                <a:spcPct val="97000"/>
              </a:lnSpc>
              <a:spcBef>
                <a:spcPct val="0"/>
              </a:spcBef>
              <a:buClrTx/>
              <a:buSzTx/>
              <a:buNone/>
            </a:pPr>
            <a:r>
              <a:rPr lang="en-US" altLang="en-US" sz="1000">
                <a:solidFill>
                  <a:srgbClr val="CC00FF"/>
                </a:solidFill>
              </a:rPr>
              <a:t>5</a:t>
            </a:r>
          </a:p>
          <a:p>
            <a:pPr algn="r" defTabSz="609585">
              <a:lnSpc>
                <a:spcPct val="97000"/>
              </a:lnSpc>
              <a:spcBef>
                <a:spcPct val="0"/>
              </a:spcBef>
              <a:buClrTx/>
              <a:buSzTx/>
              <a:buNone/>
            </a:pPr>
            <a:r>
              <a:rPr lang="en-US" altLang="en-US" sz="1000">
                <a:solidFill>
                  <a:srgbClr val="CC00FF"/>
                </a:solidFill>
              </a:rPr>
              <a:t>6</a:t>
            </a:r>
          </a:p>
          <a:p>
            <a:pPr algn="r" defTabSz="609585">
              <a:lnSpc>
                <a:spcPct val="97000"/>
              </a:lnSpc>
              <a:spcBef>
                <a:spcPct val="0"/>
              </a:spcBef>
              <a:buClrTx/>
              <a:buSzTx/>
              <a:buNone/>
            </a:pPr>
            <a:r>
              <a:rPr lang="en-US" altLang="en-US" sz="1000">
                <a:solidFill>
                  <a:srgbClr val="CC00FF"/>
                </a:solidFill>
              </a:rPr>
              <a:t>7</a:t>
            </a:r>
          </a:p>
          <a:p>
            <a:pPr algn="r" defTabSz="609585">
              <a:lnSpc>
                <a:spcPct val="97000"/>
              </a:lnSpc>
              <a:spcBef>
                <a:spcPct val="0"/>
              </a:spcBef>
              <a:buClrTx/>
              <a:buSzTx/>
              <a:buNone/>
            </a:pPr>
            <a:r>
              <a:rPr lang="en-US" altLang="en-US" sz="1000">
                <a:solidFill>
                  <a:srgbClr val="1F497D"/>
                </a:solidFill>
              </a:rPr>
              <a:t>8</a:t>
            </a:r>
          </a:p>
          <a:p>
            <a:pPr algn="r" defTabSz="609585">
              <a:lnSpc>
                <a:spcPct val="97000"/>
              </a:lnSpc>
              <a:spcBef>
                <a:spcPct val="0"/>
              </a:spcBef>
              <a:buClrTx/>
              <a:buSzTx/>
              <a:buNone/>
            </a:pPr>
            <a:r>
              <a:rPr lang="en-US" altLang="en-US" sz="1000">
                <a:solidFill>
                  <a:srgbClr val="1F497D"/>
                </a:solidFill>
              </a:rPr>
              <a:t>9</a:t>
            </a:r>
          </a:p>
          <a:p>
            <a:pPr algn="r" defTabSz="609585">
              <a:lnSpc>
                <a:spcPct val="97000"/>
              </a:lnSpc>
              <a:spcBef>
                <a:spcPct val="0"/>
              </a:spcBef>
              <a:buClrTx/>
              <a:buSzTx/>
              <a:buNone/>
            </a:pPr>
            <a:r>
              <a:rPr lang="en-US" altLang="en-US" sz="1000">
                <a:solidFill>
                  <a:srgbClr val="1F497D"/>
                </a:solidFill>
              </a:rPr>
              <a:t>10</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endParaRPr lang="en-US" altLang="en-US" sz="1000">
              <a:solidFill>
                <a:srgbClr val="1F497D"/>
              </a:solidFill>
            </a:endParaRPr>
          </a:p>
        </p:txBody>
      </p:sp>
      <p:sp>
        <p:nvSpPr>
          <p:cNvPr id="104477" name="Rectangle 29">
            <a:extLst>
              <a:ext uri="{FF2B5EF4-FFF2-40B4-BE49-F238E27FC236}">
                <a16:creationId xmlns:a16="http://schemas.microsoft.com/office/drawing/2014/main" id="{9168CC3A-8B95-A841-8898-0AAC09B63024}"/>
              </a:ext>
            </a:extLst>
          </p:cNvPr>
          <p:cNvSpPr>
            <a:spLocks noChangeArrowheads="1"/>
          </p:cNvSpPr>
          <p:nvPr>
            <p:custDataLst>
              <p:tags r:id="rId26"/>
            </p:custDataLst>
          </p:nvPr>
        </p:nvSpPr>
        <p:spPr bwMode="auto">
          <a:xfrm>
            <a:off x="10339521" y="1802704"/>
            <a:ext cx="89127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Memory</a:t>
            </a:r>
          </a:p>
        </p:txBody>
      </p:sp>
      <p:sp>
        <p:nvSpPr>
          <p:cNvPr id="2" name="Left Brace 1">
            <a:extLst>
              <a:ext uri="{FF2B5EF4-FFF2-40B4-BE49-F238E27FC236}">
                <a16:creationId xmlns:a16="http://schemas.microsoft.com/office/drawing/2014/main" id="{2AC04583-4C26-6742-BA00-7033F248008F}"/>
              </a:ext>
            </a:extLst>
          </p:cNvPr>
          <p:cNvSpPr/>
          <p:nvPr/>
        </p:nvSpPr>
        <p:spPr>
          <a:xfrm rot="5400000">
            <a:off x="8310465" y="-2546221"/>
            <a:ext cx="273697" cy="6212116"/>
          </a:xfrm>
          <a:prstGeom prst="leftBrace">
            <a:avLst>
              <a:gd name="adj1" fmla="val 81060"/>
              <a:gd name="adj2" fmla="val 50000"/>
            </a:avLst>
          </a:prstGeom>
          <a:ln w="9525"/>
        </p:spPr>
        <p:style>
          <a:lnRef idx="2">
            <a:schemeClr val="dk1"/>
          </a:lnRef>
          <a:fillRef idx="0">
            <a:schemeClr val="dk1"/>
          </a:fillRef>
          <a:effectRef idx="1">
            <a:schemeClr val="dk1"/>
          </a:effectRef>
          <a:fontRef idx="minor">
            <a:schemeClr val="tx1"/>
          </a:fontRef>
        </p:style>
        <p:txBody>
          <a:bodyPr rtlCol="0" anchor="ctr"/>
          <a:lstStyle/>
          <a:p>
            <a:pPr algn="ctr" defTabSz="609585"/>
            <a:endParaRPr lang="en-US" sz="2400">
              <a:solidFill>
                <a:prstClr val="black"/>
              </a:solidFill>
              <a:latin typeface="Calibri"/>
            </a:endParaRPr>
          </a:p>
        </p:txBody>
      </p:sp>
    </p:spTree>
    <p:extLst>
      <p:ext uri="{BB962C8B-B14F-4D97-AF65-F5344CB8AC3E}">
        <p14:creationId xmlns:p14="http://schemas.microsoft.com/office/powerpoint/2010/main" val="343791732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5764-5396-EF4C-87FA-A77DDFD8EA8D}"/>
              </a:ext>
            </a:extLst>
          </p:cNvPr>
          <p:cNvSpPr>
            <a:spLocks noGrp="1"/>
          </p:cNvSpPr>
          <p:nvPr>
            <p:ph type="title"/>
          </p:nvPr>
        </p:nvSpPr>
        <p:spPr/>
        <p:txBody>
          <a:bodyPr/>
          <a:lstStyle/>
          <a:p>
            <a:r>
              <a:rPr lang="en-US" dirty="0"/>
              <a:t>How does the cache actually connect to the execution core?</a:t>
            </a:r>
          </a:p>
        </p:txBody>
      </p:sp>
      <p:sp>
        <p:nvSpPr>
          <p:cNvPr id="3" name="Content Placeholder 2">
            <a:extLst>
              <a:ext uri="{FF2B5EF4-FFF2-40B4-BE49-F238E27FC236}">
                <a16:creationId xmlns:a16="http://schemas.microsoft.com/office/drawing/2014/main" id="{0D9A5CA6-6BE9-914E-9E36-DE04DC86D834}"/>
              </a:ext>
            </a:extLst>
          </p:cNvPr>
          <p:cNvSpPr>
            <a:spLocks noGrp="1"/>
          </p:cNvSpPr>
          <p:nvPr>
            <p:ph idx="1"/>
          </p:nvPr>
        </p:nvSpPr>
        <p:spPr>
          <a:xfrm>
            <a:off x="609600" y="1600201"/>
            <a:ext cx="10972800" cy="2040811"/>
          </a:xfrm>
        </p:spPr>
        <p:txBody>
          <a:bodyPr/>
          <a:lstStyle/>
          <a:p>
            <a:r>
              <a:rPr lang="en-US" dirty="0"/>
              <a:t>This is a “standard, five stage pipeline”</a:t>
            </a:r>
          </a:p>
          <a:p>
            <a:endParaRPr lang="en-US" dirty="0"/>
          </a:p>
          <a:p>
            <a:endParaRPr lang="en-US" dirty="0"/>
          </a:p>
          <a:p>
            <a:r>
              <a:rPr lang="en-US" dirty="0"/>
              <a:t>For machines with no caches, the “DM” looks more like this:</a:t>
            </a:r>
          </a:p>
        </p:txBody>
      </p:sp>
      <p:grpSp>
        <p:nvGrpSpPr>
          <p:cNvPr id="4" name="Group 23">
            <a:extLst>
              <a:ext uri="{FF2B5EF4-FFF2-40B4-BE49-F238E27FC236}">
                <a16:creationId xmlns:a16="http://schemas.microsoft.com/office/drawing/2014/main" id="{F0960D9A-D3CC-D44D-B059-F9ACEB6787E6}"/>
              </a:ext>
            </a:extLst>
          </p:cNvPr>
          <p:cNvGrpSpPr>
            <a:grpSpLocks/>
          </p:cNvGrpSpPr>
          <p:nvPr>
            <p:custDataLst>
              <p:tags r:id="rId1"/>
            </p:custDataLst>
          </p:nvPr>
        </p:nvGrpSpPr>
        <p:grpSpPr bwMode="auto">
          <a:xfrm>
            <a:off x="3398231" y="2209158"/>
            <a:ext cx="4718051" cy="804863"/>
            <a:chOff x="1008" y="3477"/>
            <a:chExt cx="2972" cy="507"/>
          </a:xfrm>
        </p:grpSpPr>
        <p:sp>
          <p:nvSpPr>
            <p:cNvPr id="5" name="Rectangle 4">
              <a:extLst>
                <a:ext uri="{FF2B5EF4-FFF2-40B4-BE49-F238E27FC236}">
                  <a16:creationId xmlns:a16="http://schemas.microsoft.com/office/drawing/2014/main" id="{07DC2D88-E75C-3643-9453-A1329D26620A}"/>
                </a:ext>
              </a:extLst>
            </p:cNvPr>
            <p:cNvSpPr>
              <a:spLocks noChangeArrowheads="1"/>
            </p:cNvSpPr>
            <p:nvPr>
              <p:custDataLst>
                <p:tags r:id="rId24"/>
              </p:custDataLst>
            </p:nvPr>
          </p:nvSpPr>
          <p:spPr bwMode="auto">
            <a:xfrm>
              <a:off x="1008" y="3556"/>
              <a:ext cx="47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IM</a:t>
              </a:r>
            </a:p>
          </p:txBody>
        </p:sp>
        <p:sp>
          <p:nvSpPr>
            <p:cNvPr id="6" name="Rectangle 5">
              <a:extLst>
                <a:ext uri="{FF2B5EF4-FFF2-40B4-BE49-F238E27FC236}">
                  <a16:creationId xmlns:a16="http://schemas.microsoft.com/office/drawing/2014/main" id="{FB84BCF4-6D43-064C-9D58-238D32E83CA4}"/>
                </a:ext>
              </a:extLst>
            </p:cNvPr>
            <p:cNvSpPr>
              <a:spLocks noChangeArrowheads="1"/>
            </p:cNvSpPr>
            <p:nvPr>
              <p:custDataLst>
                <p:tags r:id="rId25"/>
              </p:custDataLst>
            </p:nvPr>
          </p:nvSpPr>
          <p:spPr bwMode="auto">
            <a:xfrm>
              <a:off x="1780"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grpSp>
          <p:nvGrpSpPr>
            <p:cNvPr id="7" name="Group 15">
              <a:extLst>
                <a:ext uri="{FF2B5EF4-FFF2-40B4-BE49-F238E27FC236}">
                  <a16:creationId xmlns:a16="http://schemas.microsoft.com/office/drawing/2014/main" id="{7E431733-4FC3-AC40-B0A9-4233D1C747D4}"/>
                </a:ext>
              </a:extLst>
            </p:cNvPr>
            <p:cNvGrpSpPr>
              <a:grpSpLocks/>
            </p:cNvGrpSpPr>
            <p:nvPr/>
          </p:nvGrpSpPr>
          <p:grpSpPr bwMode="auto">
            <a:xfrm>
              <a:off x="2411" y="3477"/>
              <a:ext cx="275" cy="507"/>
              <a:chOff x="2411" y="3477"/>
              <a:chExt cx="275" cy="507"/>
            </a:xfrm>
          </p:grpSpPr>
          <p:grpSp>
            <p:nvGrpSpPr>
              <p:cNvPr id="15" name="Group 13">
                <a:extLst>
                  <a:ext uri="{FF2B5EF4-FFF2-40B4-BE49-F238E27FC236}">
                    <a16:creationId xmlns:a16="http://schemas.microsoft.com/office/drawing/2014/main" id="{72A7480A-86B5-6142-A234-A2475E84B649}"/>
                  </a:ext>
                </a:extLst>
              </p:cNvPr>
              <p:cNvGrpSpPr>
                <a:grpSpLocks/>
              </p:cNvGrpSpPr>
              <p:nvPr/>
            </p:nvGrpSpPr>
            <p:grpSpPr bwMode="auto">
              <a:xfrm>
                <a:off x="2411" y="3504"/>
                <a:ext cx="275" cy="480"/>
                <a:chOff x="2411" y="3504"/>
                <a:chExt cx="275" cy="480"/>
              </a:xfrm>
            </p:grpSpPr>
            <p:sp>
              <p:nvSpPr>
                <p:cNvPr id="17" name="Line 6">
                  <a:extLst>
                    <a:ext uri="{FF2B5EF4-FFF2-40B4-BE49-F238E27FC236}">
                      <a16:creationId xmlns:a16="http://schemas.microsoft.com/office/drawing/2014/main" id="{9D745790-099D-2146-B718-3DDAB8FCE76F}"/>
                    </a:ext>
                  </a:extLst>
                </p:cNvPr>
                <p:cNvSpPr>
                  <a:spLocks noChangeShapeType="1"/>
                </p:cNvSpPr>
                <p:nvPr>
                  <p:custDataLst>
                    <p:tags r:id="rId34"/>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8" name="Line 7">
                  <a:extLst>
                    <a:ext uri="{FF2B5EF4-FFF2-40B4-BE49-F238E27FC236}">
                      <a16:creationId xmlns:a16="http://schemas.microsoft.com/office/drawing/2014/main" id="{1788187F-7C31-084C-A803-0E6AEE6C44BC}"/>
                    </a:ext>
                  </a:extLst>
                </p:cNvPr>
                <p:cNvSpPr>
                  <a:spLocks noChangeShapeType="1"/>
                </p:cNvSpPr>
                <p:nvPr>
                  <p:custDataLst>
                    <p:tags r:id="rId35"/>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 name="Line 8">
                  <a:extLst>
                    <a:ext uri="{FF2B5EF4-FFF2-40B4-BE49-F238E27FC236}">
                      <a16:creationId xmlns:a16="http://schemas.microsoft.com/office/drawing/2014/main" id="{62B4CB92-A869-9548-BB68-40A486ED06C1}"/>
                    </a:ext>
                  </a:extLst>
                </p:cNvPr>
                <p:cNvSpPr>
                  <a:spLocks noChangeShapeType="1"/>
                </p:cNvSpPr>
                <p:nvPr>
                  <p:custDataLst>
                    <p:tags r:id="rId36"/>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0" name="Line 9">
                  <a:extLst>
                    <a:ext uri="{FF2B5EF4-FFF2-40B4-BE49-F238E27FC236}">
                      <a16:creationId xmlns:a16="http://schemas.microsoft.com/office/drawing/2014/main" id="{1483019D-A5AD-0741-B3E8-ED9BD129CB8B}"/>
                    </a:ext>
                  </a:extLst>
                </p:cNvPr>
                <p:cNvSpPr>
                  <a:spLocks noChangeShapeType="1"/>
                </p:cNvSpPr>
                <p:nvPr>
                  <p:custDataLst>
                    <p:tags r:id="rId37"/>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 name="Line 10">
                  <a:extLst>
                    <a:ext uri="{FF2B5EF4-FFF2-40B4-BE49-F238E27FC236}">
                      <a16:creationId xmlns:a16="http://schemas.microsoft.com/office/drawing/2014/main" id="{5EC2DD69-A3F9-7A4B-9CB5-AE5AEF3A10FF}"/>
                    </a:ext>
                  </a:extLst>
                </p:cNvPr>
                <p:cNvSpPr>
                  <a:spLocks noChangeShapeType="1"/>
                </p:cNvSpPr>
                <p:nvPr>
                  <p:custDataLst>
                    <p:tags r:id="rId38"/>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2" name="Line 11">
                  <a:extLst>
                    <a:ext uri="{FF2B5EF4-FFF2-40B4-BE49-F238E27FC236}">
                      <a16:creationId xmlns:a16="http://schemas.microsoft.com/office/drawing/2014/main" id="{7AC7B558-CD4F-F248-9B2D-A15A84B49684}"/>
                    </a:ext>
                  </a:extLst>
                </p:cNvPr>
                <p:cNvSpPr>
                  <a:spLocks noChangeShapeType="1"/>
                </p:cNvSpPr>
                <p:nvPr>
                  <p:custDataLst>
                    <p:tags r:id="rId39"/>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 name="Line 12">
                  <a:extLst>
                    <a:ext uri="{FF2B5EF4-FFF2-40B4-BE49-F238E27FC236}">
                      <a16:creationId xmlns:a16="http://schemas.microsoft.com/office/drawing/2014/main" id="{E1F8195E-3A85-734E-8D22-6F194BCFDCDC}"/>
                    </a:ext>
                  </a:extLst>
                </p:cNvPr>
                <p:cNvSpPr>
                  <a:spLocks noChangeShapeType="1"/>
                </p:cNvSpPr>
                <p:nvPr>
                  <p:custDataLst>
                    <p:tags r:id="rId40"/>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16" name="Rectangle 14">
                <a:extLst>
                  <a:ext uri="{FF2B5EF4-FFF2-40B4-BE49-F238E27FC236}">
                    <a16:creationId xmlns:a16="http://schemas.microsoft.com/office/drawing/2014/main" id="{DC8265A6-15FD-1947-936E-B3596FADBF95}"/>
                  </a:ext>
                </a:extLst>
              </p:cNvPr>
              <p:cNvSpPr>
                <a:spLocks noChangeArrowheads="1"/>
              </p:cNvSpPr>
              <p:nvPr>
                <p:custDataLst>
                  <p:tags r:id="rId33"/>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8" name="Rectangle 16">
              <a:extLst>
                <a:ext uri="{FF2B5EF4-FFF2-40B4-BE49-F238E27FC236}">
                  <a16:creationId xmlns:a16="http://schemas.microsoft.com/office/drawing/2014/main" id="{909B80F7-C002-7F48-AE14-E51FF11F3996}"/>
                </a:ext>
              </a:extLst>
            </p:cNvPr>
            <p:cNvSpPr>
              <a:spLocks noChangeArrowheads="1"/>
            </p:cNvSpPr>
            <p:nvPr>
              <p:custDataLst>
                <p:tags r:id="rId26"/>
              </p:custDataLst>
            </p:nvPr>
          </p:nvSpPr>
          <p:spPr bwMode="auto">
            <a:xfrm>
              <a:off x="2905" y="3556"/>
              <a:ext cx="403"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DM</a:t>
              </a:r>
            </a:p>
          </p:txBody>
        </p:sp>
        <p:sp>
          <p:nvSpPr>
            <p:cNvPr id="9" name="Rectangle 17">
              <a:extLst>
                <a:ext uri="{FF2B5EF4-FFF2-40B4-BE49-F238E27FC236}">
                  <a16:creationId xmlns:a16="http://schemas.microsoft.com/office/drawing/2014/main" id="{938D9315-2F5B-704A-A029-CA1CB8F631BE}"/>
                </a:ext>
              </a:extLst>
            </p:cNvPr>
            <p:cNvSpPr>
              <a:spLocks noChangeArrowheads="1"/>
            </p:cNvSpPr>
            <p:nvPr>
              <p:custDataLst>
                <p:tags r:id="rId27"/>
              </p:custDataLst>
            </p:nvPr>
          </p:nvSpPr>
          <p:spPr bwMode="auto">
            <a:xfrm>
              <a:off x="3652"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sp>
          <p:nvSpPr>
            <p:cNvPr id="10" name="Line 18">
              <a:extLst>
                <a:ext uri="{FF2B5EF4-FFF2-40B4-BE49-F238E27FC236}">
                  <a16:creationId xmlns:a16="http://schemas.microsoft.com/office/drawing/2014/main" id="{F77F533E-C744-F242-9E9F-98DE26551E12}"/>
                </a:ext>
              </a:extLst>
            </p:cNvPr>
            <p:cNvSpPr>
              <a:spLocks noChangeShapeType="1"/>
            </p:cNvSpPr>
            <p:nvPr>
              <p:custDataLst>
                <p:tags r:id="rId28"/>
              </p:custDataLst>
            </p:nvPr>
          </p:nvSpPr>
          <p:spPr bwMode="auto">
            <a:xfrm>
              <a:off x="1488" y="3744"/>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1" name="Line 19">
              <a:extLst>
                <a:ext uri="{FF2B5EF4-FFF2-40B4-BE49-F238E27FC236}">
                  <a16:creationId xmlns:a16="http://schemas.microsoft.com/office/drawing/2014/main" id="{51D46210-A497-C840-9797-F4BC01183503}"/>
                </a:ext>
              </a:extLst>
            </p:cNvPr>
            <p:cNvSpPr>
              <a:spLocks noChangeShapeType="1"/>
            </p:cNvSpPr>
            <p:nvPr>
              <p:custDataLst>
                <p:tags r:id="rId29"/>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2" name="Line 20">
              <a:extLst>
                <a:ext uri="{FF2B5EF4-FFF2-40B4-BE49-F238E27FC236}">
                  <a16:creationId xmlns:a16="http://schemas.microsoft.com/office/drawing/2014/main" id="{838A5721-D207-0743-841D-9BD88DA74059}"/>
                </a:ext>
              </a:extLst>
            </p:cNvPr>
            <p:cNvSpPr>
              <a:spLocks noChangeShapeType="1"/>
            </p:cNvSpPr>
            <p:nvPr>
              <p:custDataLst>
                <p:tags r:id="rId30"/>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3" name="Line 21">
              <a:extLst>
                <a:ext uri="{FF2B5EF4-FFF2-40B4-BE49-F238E27FC236}">
                  <a16:creationId xmlns:a16="http://schemas.microsoft.com/office/drawing/2014/main" id="{F323A180-1429-5049-9DAB-793425F001C4}"/>
                </a:ext>
              </a:extLst>
            </p:cNvPr>
            <p:cNvSpPr>
              <a:spLocks noChangeShapeType="1"/>
            </p:cNvSpPr>
            <p:nvPr>
              <p:custDataLst>
                <p:tags r:id="rId31"/>
              </p:custDataLst>
            </p:nvPr>
          </p:nvSpPr>
          <p:spPr bwMode="auto">
            <a:xfrm>
              <a:off x="2687" y="3747"/>
              <a:ext cx="21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4" name="Line 22">
              <a:extLst>
                <a:ext uri="{FF2B5EF4-FFF2-40B4-BE49-F238E27FC236}">
                  <a16:creationId xmlns:a16="http://schemas.microsoft.com/office/drawing/2014/main" id="{C2FC12BA-8379-6E41-88C1-C0873936F0FE}"/>
                </a:ext>
              </a:extLst>
            </p:cNvPr>
            <p:cNvSpPr>
              <a:spLocks noChangeShapeType="1"/>
            </p:cNvSpPr>
            <p:nvPr>
              <p:custDataLst>
                <p:tags r:id="rId32"/>
              </p:custDataLst>
            </p:nvPr>
          </p:nvSpPr>
          <p:spPr bwMode="auto">
            <a:xfrm>
              <a:off x="3312" y="37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24" name="Line 25">
            <a:extLst>
              <a:ext uri="{FF2B5EF4-FFF2-40B4-BE49-F238E27FC236}">
                <a16:creationId xmlns:a16="http://schemas.microsoft.com/office/drawing/2014/main" id="{B1FD5C13-61BC-D147-ADD7-34AFD581D98F}"/>
              </a:ext>
            </a:extLst>
          </p:cNvPr>
          <p:cNvSpPr>
            <a:spLocks noChangeShapeType="1"/>
          </p:cNvSpPr>
          <p:nvPr>
            <p:custDataLst>
              <p:tags r:id="rId2"/>
            </p:custDataLst>
          </p:nvPr>
        </p:nvSpPr>
        <p:spPr bwMode="auto">
          <a:xfrm>
            <a:off x="6208547" y="2633016"/>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 name="Line 26">
            <a:extLst>
              <a:ext uri="{FF2B5EF4-FFF2-40B4-BE49-F238E27FC236}">
                <a16:creationId xmlns:a16="http://schemas.microsoft.com/office/drawing/2014/main" id="{8D70E227-AB0B-EF44-AF2B-632B568FD73A}"/>
              </a:ext>
            </a:extLst>
          </p:cNvPr>
          <p:cNvSpPr>
            <a:spLocks noChangeShapeType="1"/>
          </p:cNvSpPr>
          <p:nvPr>
            <p:custDataLst>
              <p:tags r:id="rId3"/>
            </p:custDataLst>
          </p:nvPr>
        </p:nvSpPr>
        <p:spPr bwMode="auto">
          <a:xfrm>
            <a:off x="6208547" y="2937816"/>
            <a:ext cx="9234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6" name="Line 27">
            <a:extLst>
              <a:ext uri="{FF2B5EF4-FFF2-40B4-BE49-F238E27FC236}">
                <a16:creationId xmlns:a16="http://schemas.microsoft.com/office/drawing/2014/main" id="{EC9EA03F-6F9F-DA48-9DA9-5B8A1B79ED95}"/>
              </a:ext>
            </a:extLst>
          </p:cNvPr>
          <p:cNvSpPr>
            <a:spLocks noChangeShapeType="1"/>
          </p:cNvSpPr>
          <p:nvPr>
            <p:custDataLst>
              <p:tags r:id="rId4"/>
            </p:custDataLst>
          </p:nvPr>
        </p:nvSpPr>
        <p:spPr bwMode="auto">
          <a:xfrm flipV="1">
            <a:off x="7132029" y="2709216"/>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7" name="Line 28">
            <a:extLst>
              <a:ext uri="{FF2B5EF4-FFF2-40B4-BE49-F238E27FC236}">
                <a16:creationId xmlns:a16="http://schemas.microsoft.com/office/drawing/2014/main" id="{7F5EB7C0-B8FF-4244-ABF2-90E6B5D63E9D}"/>
              </a:ext>
            </a:extLst>
          </p:cNvPr>
          <p:cNvSpPr>
            <a:spLocks noChangeShapeType="1"/>
          </p:cNvSpPr>
          <p:nvPr>
            <p:custDataLst>
              <p:tags r:id="rId5"/>
            </p:custDataLst>
          </p:nvPr>
        </p:nvSpPr>
        <p:spPr bwMode="auto">
          <a:xfrm flipV="1">
            <a:off x="7132029" y="2633016"/>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51" name="Group 50">
            <a:extLst>
              <a:ext uri="{FF2B5EF4-FFF2-40B4-BE49-F238E27FC236}">
                <a16:creationId xmlns:a16="http://schemas.microsoft.com/office/drawing/2014/main" id="{1304E482-A016-5E4A-BFD0-233C194A0B87}"/>
              </a:ext>
            </a:extLst>
          </p:cNvPr>
          <p:cNvGrpSpPr/>
          <p:nvPr/>
        </p:nvGrpSpPr>
        <p:grpSpPr>
          <a:xfrm>
            <a:off x="729111" y="3657699"/>
            <a:ext cx="3222487" cy="804862"/>
            <a:chOff x="3475563" y="2829413"/>
            <a:chExt cx="2416865" cy="603647"/>
          </a:xfrm>
        </p:grpSpPr>
        <p:grpSp>
          <p:nvGrpSpPr>
            <p:cNvPr id="28" name="Group 23">
              <a:extLst>
                <a:ext uri="{FF2B5EF4-FFF2-40B4-BE49-F238E27FC236}">
                  <a16:creationId xmlns:a16="http://schemas.microsoft.com/office/drawing/2014/main" id="{7FD9054F-C57F-E946-8AA3-BC802A704D78}"/>
                </a:ext>
              </a:extLst>
            </p:cNvPr>
            <p:cNvGrpSpPr>
              <a:grpSpLocks/>
            </p:cNvGrpSpPr>
            <p:nvPr>
              <p:custDataLst>
                <p:tags r:id="rId7"/>
              </p:custDataLst>
            </p:nvPr>
          </p:nvGrpSpPr>
          <p:grpSpPr bwMode="auto">
            <a:xfrm>
              <a:off x="3760485" y="2829413"/>
              <a:ext cx="1828800" cy="603647"/>
              <a:chOff x="2112" y="3477"/>
              <a:chExt cx="1536" cy="507"/>
            </a:xfrm>
          </p:grpSpPr>
          <p:grpSp>
            <p:nvGrpSpPr>
              <p:cNvPr id="31" name="Group 15">
                <a:extLst>
                  <a:ext uri="{FF2B5EF4-FFF2-40B4-BE49-F238E27FC236}">
                    <a16:creationId xmlns:a16="http://schemas.microsoft.com/office/drawing/2014/main" id="{6F35D30D-86E4-0C47-ACF5-4BFE432EB733}"/>
                  </a:ext>
                </a:extLst>
              </p:cNvPr>
              <p:cNvGrpSpPr>
                <a:grpSpLocks/>
              </p:cNvGrpSpPr>
              <p:nvPr/>
            </p:nvGrpSpPr>
            <p:grpSpPr bwMode="auto">
              <a:xfrm>
                <a:off x="2411" y="3477"/>
                <a:ext cx="275" cy="507"/>
                <a:chOff x="2411" y="3477"/>
                <a:chExt cx="275" cy="507"/>
              </a:xfrm>
            </p:grpSpPr>
            <p:grpSp>
              <p:nvGrpSpPr>
                <p:cNvPr id="39" name="Group 13">
                  <a:extLst>
                    <a:ext uri="{FF2B5EF4-FFF2-40B4-BE49-F238E27FC236}">
                      <a16:creationId xmlns:a16="http://schemas.microsoft.com/office/drawing/2014/main" id="{A94C3FAD-B7D7-C94A-9E2B-B587D5F7C68E}"/>
                    </a:ext>
                  </a:extLst>
                </p:cNvPr>
                <p:cNvGrpSpPr>
                  <a:grpSpLocks/>
                </p:cNvGrpSpPr>
                <p:nvPr/>
              </p:nvGrpSpPr>
              <p:grpSpPr bwMode="auto">
                <a:xfrm>
                  <a:off x="2411" y="3504"/>
                  <a:ext cx="275" cy="480"/>
                  <a:chOff x="2411" y="3504"/>
                  <a:chExt cx="275" cy="480"/>
                </a:xfrm>
              </p:grpSpPr>
              <p:sp>
                <p:nvSpPr>
                  <p:cNvPr id="41" name="Line 6">
                    <a:extLst>
                      <a:ext uri="{FF2B5EF4-FFF2-40B4-BE49-F238E27FC236}">
                        <a16:creationId xmlns:a16="http://schemas.microsoft.com/office/drawing/2014/main" id="{31B8B26B-C5EF-114F-9FFA-8E95C0429B92}"/>
                      </a:ext>
                    </a:extLst>
                  </p:cNvPr>
                  <p:cNvSpPr>
                    <a:spLocks noChangeShapeType="1"/>
                  </p:cNvSpPr>
                  <p:nvPr>
                    <p:custDataLst>
                      <p:tags r:id="rId17"/>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7">
                    <a:extLst>
                      <a:ext uri="{FF2B5EF4-FFF2-40B4-BE49-F238E27FC236}">
                        <a16:creationId xmlns:a16="http://schemas.microsoft.com/office/drawing/2014/main" id="{06595D0A-082D-EB43-BD65-D35770841525}"/>
                      </a:ext>
                    </a:extLst>
                  </p:cNvPr>
                  <p:cNvSpPr>
                    <a:spLocks noChangeShapeType="1"/>
                  </p:cNvSpPr>
                  <p:nvPr>
                    <p:custDataLst>
                      <p:tags r:id="rId18"/>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8">
                    <a:extLst>
                      <a:ext uri="{FF2B5EF4-FFF2-40B4-BE49-F238E27FC236}">
                        <a16:creationId xmlns:a16="http://schemas.microsoft.com/office/drawing/2014/main" id="{3524599B-389D-7747-8974-34FD57F0528B}"/>
                      </a:ext>
                    </a:extLst>
                  </p:cNvPr>
                  <p:cNvSpPr>
                    <a:spLocks noChangeShapeType="1"/>
                  </p:cNvSpPr>
                  <p:nvPr>
                    <p:custDataLst>
                      <p:tags r:id="rId19"/>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Line 9">
                    <a:extLst>
                      <a:ext uri="{FF2B5EF4-FFF2-40B4-BE49-F238E27FC236}">
                        <a16:creationId xmlns:a16="http://schemas.microsoft.com/office/drawing/2014/main" id="{29B8EF51-30D0-0643-8205-B90DEE9829EA}"/>
                      </a:ext>
                    </a:extLst>
                  </p:cNvPr>
                  <p:cNvSpPr>
                    <a:spLocks noChangeShapeType="1"/>
                  </p:cNvSpPr>
                  <p:nvPr>
                    <p:custDataLst>
                      <p:tags r:id="rId20"/>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5" name="Line 10">
                    <a:extLst>
                      <a:ext uri="{FF2B5EF4-FFF2-40B4-BE49-F238E27FC236}">
                        <a16:creationId xmlns:a16="http://schemas.microsoft.com/office/drawing/2014/main" id="{F7DD065F-177A-774E-B40E-FA0E45DC2836}"/>
                      </a:ext>
                    </a:extLst>
                  </p:cNvPr>
                  <p:cNvSpPr>
                    <a:spLocks noChangeShapeType="1"/>
                  </p:cNvSpPr>
                  <p:nvPr>
                    <p:custDataLst>
                      <p:tags r:id="rId21"/>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 name="Line 11">
                    <a:extLst>
                      <a:ext uri="{FF2B5EF4-FFF2-40B4-BE49-F238E27FC236}">
                        <a16:creationId xmlns:a16="http://schemas.microsoft.com/office/drawing/2014/main" id="{81761D03-5FE1-424D-98F8-9B10B179ECAD}"/>
                      </a:ext>
                    </a:extLst>
                  </p:cNvPr>
                  <p:cNvSpPr>
                    <a:spLocks noChangeShapeType="1"/>
                  </p:cNvSpPr>
                  <p:nvPr>
                    <p:custDataLst>
                      <p:tags r:id="rId22"/>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7" name="Line 12">
                    <a:extLst>
                      <a:ext uri="{FF2B5EF4-FFF2-40B4-BE49-F238E27FC236}">
                        <a16:creationId xmlns:a16="http://schemas.microsoft.com/office/drawing/2014/main" id="{21F24329-8734-6A44-A69E-638A972FAA82}"/>
                      </a:ext>
                    </a:extLst>
                  </p:cNvPr>
                  <p:cNvSpPr>
                    <a:spLocks noChangeShapeType="1"/>
                  </p:cNvSpPr>
                  <p:nvPr>
                    <p:custDataLst>
                      <p:tags r:id="rId23"/>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0" name="Rectangle 14">
                  <a:extLst>
                    <a:ext uri="{FF2B5EF4-FFF2-40B4-BE49-F238E27FC236}">
                      <a16:creationId xmlns:a16="http://schemas.microsoft.com/office/drawing/2014/main" id="{F563E539-7245-4A41-8E65-81A6A73868EF}"/>
                    </a:ext>
                  </a:extLst>
                </p:cNvPr>
                <p:cNvSpPr>
                  <a:spLocks noChangeArrowheads="1"/>
                </p:cNvSpPr>
                <p:nvPr>
                  <p:custDataLst>
                    <p:tags r:id="rId16"/>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32" name="Rectangle 16">
                <a:extLst>
                  <a:ext uri="{FF2B5EF4-FFF2-40B4-BE49-F238E27FC236}">
                    <a16:creationId xmlns:a16="http://schemas.microsoft.com/office/drawing/2014/main" id="{C7262D2A-16AA-A84D-89D9-EC1B5701B2D1}"/>
                  </a:ext>
                </a:extLst>
              </p:cNvPr>
              <p:cNvSpPr>
                <a:spLocks noChangeArrowheads="1"/>
              </p:cNvSpPr>
              <p:nvPr>
                <p:custDataLst>
                  <p:tags r:id="rId11"/>
                </p:custDataLst>
              </p:nvPr>
            </p:nvSpPr>
            <p:spPr bwMode="auto">
              <a:xfrm>
                <a:off x="2905" y="3556"/>
                <a:ext cx="403" cy="328"/>
              </a:xfrm>
              <a:prstGeom prst="rect">
                <a:avLst/>
              </a:prstGeom>
              <a:solidFill>
                <a:schemeClr val="accent4">
                  <a:alpha val="11000"/>
                </a:schemeClr>
              </a:solidFill>
              <a:ln w="12700">
                <a:solidFill>
                  <a:schemeClr val="accent4"/>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8064A2"/>
                    </a:solidFill>
                  </a:rPr>
                  <a:t>DM</a:t>
                </a:r>
              </a:p>
            </p:txBody>
          </p:sp>
          <p:sp>
            <p:nvSpPr>
              <p:cNvPr id="35" name="Line 19">
                <a:extLst>
                  <a:ext uri="{FF2B5EF4-FFF2-40B4-BE49-F238E27FC236}">
                    <a16:creationId xmlns:a16="http://schemas.microsoft.com/office/drawing/2014/main" id="{BADE5AA8-C042-0842-8A73-D1920AA6EE10}"/>
                  </a:ext>
                </a:extLst>
              </p:cNvPr>
              <p:cNvSpPr>
                <a:spLocks noChangeShapeType="1"/>
              </p:cNvSpPr>
              <p:nvPr>
                <p:custDataLst>
                  <p:tags r:id="rId12"/>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20">
                <a:extLst>
                  <a:ext uri="{FF2B5EF4-FFF2-40B4-BE49-F238E27FC236}">
                    <a16:creationId xmlns:a16="http://schemas.microsoft.com/office/drawing/2014/main" id="{1D9FC6FF-AB83-C241-AEEF-48E7A404BE13}"/>
                  </a:ext>
                </a:extLst>
              </p:cNvPr>
              <p:cNvSpPr>
                <a:spLocks noChangeShapeType="1"/>
              </p:cNvSpPr>
              <p:nvPr>
                <p:custDataLst>
                  <p:tags r:id="rId13"/>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21">
                <a:extLst>
                  <a:ext uri="{FF2B5EF4-FFF2-40B4-BE49-F238E27FC236}">
                    <a16:creationId xmlns:a16="http://schemas.microsoft.com/office/drawing/2014/main" id="{87D620BA-DB5A-8F4F-A287-BB50AA00AF1B}"/>
                  </a:ext>
                </a:extLst>
              </p:cNvPr>
              <p:cNvSpPr>
                <a:spLocks noChangeShapeType="1"/>
              </p:cNvSpPr>
              <p:nvPr>
                <p:custDataLst>
                  <p:tags r:id="rId14"/>
                </p:custDataLst>
              </p:nvPr>
            </p:nvSpPr>
            <p:spPr bwMode="auto">
              <a:xfrm>
                <a:off x="2687" y="3747"/>
                <a:ext cx="218" cy="0"/>
              </a:xfrm>
              <a:prstGeom prst="line">
                <a:avLst/>
              </a:prstGeom>
              <a:noFill/>
              <a:ln w="28575">
                <a:solidFill>
                  <a:schemeClr val="accent6">
                    <a:lumMod val="75000"/>
                  </a:schemeClr>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22">
                <a:extLst>
                  <a:ext uri="{FF2B5EF4-FFF2-40B4-BE49-F238E27FC236}">
                    <a16:creationId xmlns:a16="http://schemas.microsoft.com/office/drawing/2014/main" id="{94BFDBBC-DE2A-E343-A0AE-3D1A9D4545D1}"/>
                  </a:ext>
                </a:extLst>
              </p:cNvPr>
              <p:cNvSpPr>
                <a:spLocks noChangeShapeType="1"/>
              </p:cNvSpPr>
              <p:nvPr>
                <p:custDataLst>
                  <p:tags r:id="rId15"/>
                </p:custDataLst>
              </p:nvPr>
            </p:nvSpPr>
            <p:spPr bwMode="auto">
              <a:xfrm>
                <a:off x="3312" y="3744"/>
                <a:ext cx="336" cy="0"/>
              </a:xfrm>
              <a:prstGeom prst="line">
                <a:avLst/>
              </a:prstGeom>
              <a:noFill/>
              <a:ln w="28575">
                <a:solidFill>
                  <a:schemeClr val="accent6">
                    <a:lumMod val="75000"/>
                  </a:schemeClr>
                </a:solidFill>
                <a:round/>
                <a:headEnd/>
                <a:tailEnd type="none"/>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8" name="Line 19">
              <a:extLst>
                <a:ext uri="{FF2B5EF4-FFF2-40B4-BE49-F238E27FC236}">
                  <a16:creationId xmlns:a16="http://schemas.microsoft.com/office/drawing/2014/main" id="{86540DE2-F5BD-394B-A215-AC1E0E1B9E09}"/>
                </a:ext>
              </a:extLst>
            </p:cNvPr>
            <p:cNvSpPr>
              <a:spLocks noChangeShapeType="1"/>
            </p:cNvSpPr>
            <p:nvPr>
              <p:custDataLst>
                <p:tags r:id="rId8"/>
              </p:custDataLst>
            </p:nvPr>
          </p:nvSpPr>
          <p:spPr bwMode="auto">
            <a:xfrm>
              <a:off x="3475563" y="2975860"/>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9" name="Line 19">
              <a:extLst>
                <a:ext uri="{FF2B5EF4-FFF2-40B4-BE49-F238E27FC236}">
                  <a16:creationId xmlns:a16="http://schemas.microsoft.com/office/drawing/2014/main" id="{03438F55-F020-A744-BA15-343C790710CA}"/>
                </a:ext>
              </a:extLst>
            </p:cNvPr>
            <p:cNvSpPr>
              <a:spLocks noChangeShapeType="1"/>
            </p:cNvSpPr>
            <p:nvPr>
              <p:custDataLst>
                <p:tags r:id="rId9"/>
              </p:custDataLst>
            </p:nvPr>
          </p:nvSpPr>
          <p:spPr bwMode="auto">
            <a:xfrm>
              <a:off x="3488815" y="3260782"/>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 name="Line 19">
              <a:extLst>
                <a:ext uri="{FF2B5EF4-FFF2-40B4-BE49-F238E27FC236}">
                  <a16:creationId xmlns:a16="http://schemas.microsoft.com/office/drawing/2014/main" id="{74009088-8A58-E24F-9105-DD7D81F3C3FA}"/>
                </a:ext>
              </a:extLst>
            </p:cNvPr>
            <p:cNvSpPr>
              <a:spLocks noChangeShapeType="1"/>
            </p:cNvSpPr>
            <p:nvPr>
              <p:custDataLst>
                <p:tags r:id="rId10"/>
              </p:custDataLst>
            </p:nvPr>
          </p:nvSpPr>
          <p:spPr bwMode="auto">
            <a:xfrm>
              <a:off x="5549528" y="3148138"/>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52" name="Rounded Rectangle 51">
            <a:extLst>
              <a:ext uri="{FF2B5EF4-FFF2-40B4-BE49-F238E27FC236}">
                <a16:creationId xmlns:a16="http://schemas.microsoft.com/office/drawing/2014/main" id="{FDAB080B-9F37-364B-895E-C6DD42DBF908}"/>
              </a:ext>
            </a:extLst>
          </p:cNvPr>
          <p:cNvSpPr/>
          <p:nvPr/>
        </p:nvSpPr>
        <p:spPr>
          <a:xfrm>
            <a:off x="4443896" y="3604591"/>
            <a:ext cx="4737427" cy="2579757"/>
          </a:xfrm>
          <a:prstGeom prst="roundRect">
            <a:avLst>
              <a:gd name="adj" fmla="val 2968"/>
            </a:avLst>
          </a:prstGeom>
          <a:noFill/>
          <a:ln w="19050">
            <a:solidFill>
              <a:schemeClr val="accent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cxnSp>
        <p:nvCxnSpPr>
          <p:cNvPr id="54" name="Straight Connector 53">
            <a:extLst>
              <a:ext uri="{FF2B5EF4-FFF2-40B4-BE49-F238E27FC236}">
                <a16:creationId xmlns:a16="http://schemas.microsoft.com/office/drawing/2014/main" id="{EEF1D223-6F1E-B549-969F-BFEC9AA5A42F}"/>
              </a:ext>
            </a:extLst>
          </p:cNvPr>
          <p:cNvCxnSpPr/>
          <p:nvPr/>
        </p:nvCxnSpPr>
        <p:spPr>
          <a:xfrm>
            <a:off x="3003827" y="4293705"/>
            <a:ext cx="1484243" cy="189947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B466FFB-2AF7-3F4A-980A-2487CE3BDB29}"/>
              </a:ext>
            </a:extLst>
          </p:cNvPr>
          <p:cNvCxnSpPr>
            <a:cxnSpLocks/>
          </p:cNvCxnSpPr>
          <p:nvPr/>
        </p:nvCxnSpPr>
        <p:spPr>
          <a:xfrm flipV="1">
            <a:off x="3030331" y="3613428"/>
            <a:ext cx="1466573" cy="18552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9FCD227-A312-1046-9ED7-78B7DF3D692C}"/>
              </a:ext>
            </a:extLst>
          </p:cNvPr>
          <p:cNvSpPr>
            <a:spLocks noChangeArrowheads="1"/>
          </p:cNvSpPr>
          <p:nvPr>
            <p:custDataLst>
              <p:tags r:id="rId6"/>
            </p:custDataLst>
          </p:nvPr>
        </p:nvSpPr>
        <p:spPr bwMode="auto">
          <a:xfrm>
            <a:off x="5567079" y="3856654"/>
            <a:ext cx="1018259" cy="20237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Memory</a:t>
            </a:r>
            <a:br>
              <a:rPr lang="en-US" altLang="en-US" sz="1400" dirty="0">
                <a:solidFill>
                  <a:prstClr val="black"/>
                </a:solidFill>
              </a:rPr>
            </a:br>
            <a:r>
              <a:rPr lang="en-US" altLang="en-US" sz="1400" dirty="0">
                <a:solidFill>
                  <a:prstClr val="black"/>
                </a:solidFill>
              </a:rPr>
              <a:t>Interface</a:t>
            </a:r>
            <a:br>
              <a:rPr lang="en-US" altLang="en-US" sz="1400" dirty="0">
                <a:solidFill>
                  <a:prstClr val="black"/>
                </a:solidFill>
              </a:rPr>
            </a:br>
            <a:r>
              <a:rPr lang="en-US" altLang="en-US" sz="1400" dirty="0">
                <a:solidFill>
                  <a:prstClr val="black"/>
                </a:solidFill>
              </a:rPr>
              <a:t>Module</a:t>
            </a:r>
          </a:p>
        </p:txBody>
      </p:sp>
      <p:grpSp>
        <p:nvGrpSpPr>
          <p:cNvPr id="64" name="Group 63">
            <a:extLst>
              <a:ext uri="{FF2B5EF4-FFF2-40B4-BE49-F238E27FC236}">
                <a16:creationId xmlns:a16="http://schemas.microsoft.com/office/drawing/2014/main" id="{95361D31-6275-3E4C-AC0C-E02B288DE44F}"/>
              </a:ext>
            </a:extLst>
          </p:cNvPr>
          <p:cNvGrpSpPr/>
          <p:nvPr/>
        </p:nvGrpSpPr>
        <p:grpSpPr>
          <a:xfrm>
            <a:off x="4536752" y="3790297"/>
            <a:ext cx="1020147" cy="297454"/>
            <a:chOff x="3402563" y="2842726"/>
            <a:chExt cx="765110" cy="223091"/>
          </a:xfrm>
        </p:grpSpPr>
        <p:sp>
          <p:nvSpPr>
            <p:cNvPr id="62" name="TextBox 61">
              <a:extLst>
                <a:ext uri="{FF2B5EF4-FFF2-40B4-BE49-F238E27FC236}">
                  <a16:creationId xmlns:a16="http://schemas.microsoft.com/office/drawing/2014/main" id="{3C0841BB-948F-534D-BA79-9AA90B13136B}"/>
                </a:ext>
              </a:extLst>
            </p:cNvPr>
            <p:cNvSpPr txBox="1"/>
            <p:nvPr/>
          </p:nvSpPr>
          <p:spPr>
            <a:xfrm>
              <a:off x="3489649" y="2842726"/>
              <a:ext cx="559288"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Address</a:t>
              </a:r>
            </a:p>
          </p:txBody>
        </p:sp>
        <p:cxnSp>
          <p:nvCxnSpPr>
            <p:cNvPr id="61" name="Straight Arrow Connector 60">
              <a:extLst>
                <a:ext uri="{FF2B5EF4-FFF2-40B4-BE49-F238E27FC236}">
                  <a16:creationId xmlns:a16="http://schemas.microsoft.com/office/drawing/2014/main" id="{CB15A806-C976-454F-B674-E57C8F60245A}"/>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6F2F943E-3173-1041-9AD5-7782BAD2321B}"/>
              </a:ext>
            </a:extLst>
          </p:cNvPr>
          <p:cNvGrpSpPr/>
          <p:nvPr/>
        </p:nvGrpSpPr>
        <p:grpSpPr>
          <a:xfrm>
            <a:off x="4540897" y="4059847"/>
            <a:ext cx="1020147" cy="297454"/>
            <a:chOff x="3402563" y="2842726"/>
            <a:chExt cx="765110" cy="223091"/>
          </a:xfrm>
        </p:grpSpPr>
        <p:sp>
          <p:nvSpPr>
            <p:cNvPr id="66" name="TextBox 65">
              <a:extLst>
                <a:ext uri="{FF2B5EF4-FFF2-40B4-BE49-F238E27FC236}">
                  <a16:creationId xmlns:a16="http://schemas.microsoft.com/office/drawing/2014/main" id="{1316ACED-BB76-844A-A5E5-FE05A8A71BFD}"/>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67" name="Straight Arrow Connector 66">
              <a:extLst>
                <a:ext uri="{FF2B5EF4-FFF2-40B4-BE49-F238E27FC236}">
                  <a16:creationId xmlns:a16="http://schemas.microsoft.com/office/drawing/2014/main" id="{295B51F8-B5FC-DE44-A3C7-84E84BF76B57}"/>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632D43E-C8A8-8846-AA56-0F36033DE348}"/>
              </a:ext>
            </a:extLst>
          </p:cNvPr>
          <p:cNvGrpSpPr/>
          <p:nvPr/>
        </p:nvGrpSpPr>
        <p:grpSpPr>
          <a:xfrm>
            <a:off x="4532605" y="4333545"/>
            <a:ext cx="1020147" cy="297454"/>
            <a:chOff x="3402563" y="2842726"/>
            <a:chExt cx="765110" cy="223091"/>
          </a:xfrm>
        </p:grpSpPr>
        <p:sp>
          <p:nvSpPr>
            <p:cNvPr id="69" name="TextBox 68">
              <a:extLst>
                <a:ext uri="{FF2B5EF4-FFF2-40B4-BE49-F238E27FC236}">
                  <a16:creationId xmlns:a16="http://schemas.microsoft.com/office/drawing/2014/main" id="{2DECBE7F-431E-C940-BD8B-DB96B9D28039}"/>
                </a:ext>
              </a:extLst>
            </p:cNvPr>
            <p:cNvSpPr txBox="1"/>
            <p:nvPr/>
          </p:nvSpPr>
          <p:spPr>
            <a:xfrm>
              <a:off x="3489649" y="2842726"/>
              <a:ext cx="457096"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Read?</a:t>
              </a:r>
            </a:p>
          </p:txBody>
        </p:sp>
        <p:cxnSp>
          <p:nvCxnSpPr>
            <p:cNvPr id="70" name="Straight Arrow Connector 69">
              <a:extLst>
                <a:ext uri="{FF2B5EF4-FFF2-40B4-BE49-F238E27FC236}">
                  <a16:creationId xmlns:a16="http://schemas.microsoft.com/office/drawing/2014/main" id="{E71FACC0-9A4E-4F42-B004-BA7F498499CF}"/>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39DC3B44-13ED-E44F-901A-5F3ED410E88B}"/>
              </a:ext>
            </a:extLst>
          </p:cNvPr>
          <p:cNvGrpSpPr/>
          <p:nvPr/>
        </p:nvGrpSpPr>
        <p:grpSpPr>
          <a:xfrm>
            <a:off x="4532604" y="4590655"/>
            <a:ext cx="1020147" cy="297454"/>
            <a:chOff x="3402563" y="2842726"/>
            <a:chExt cx="765110" cy="223091"/>
          </a:xfrm>
        </p:grpSpPr>
        <p:sp>
          <p:nvSpPr>
            <p:cNvPr id="72" name="TextBox 71">
              <a:extLst>
                <a:ext uri="{FF2B5EF4-FFF2-40B4-BE49-F238E27FC236}">
                  <a16:creationId xmlns:a16="http://schemas.microsoft.com/office/drawing/2014/main" id="{F7FD814E-8893-0549-BC61-C9F026E9F033}"/>
                </a:ext>
              </a:extLst>
            </p:cNvPr>
            <p:cNvSpPr txBox="1"/>
            <p:nvPr/>
          </p:nvSpPr>
          <p:spPr>
            <a:xfrm>
              <a:off x="3489649" y="2842726"/>
              <a:ext cx="483305"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Write?</a:t>
              </a:r>
            </a:p>
          </p:txBody>
        </p:sp>
        <p:cxnSp>
          <p:nvCxnSpPr>
            <p:cNvPr id="73" name="Straight Arrow Connector 72">
              <a:extLst>
                <a:ext uri="{FF2B5EF4-FFF2-40B4-BE49-F238E27FC236}">
                  <a16:creationId xmlns:a16="http://schemas.microsoft.com/office/drawing/2014/main" id="{D10203B4-B012-9640-97D3-B06A7DDF2F38}"/>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86826082-1B09-FE4D-ADAD-605BC96A8C03}"/>
              </a:ext>
            </a:extLst>
          </p:cNvPr>
          <p:cNvGrpSpPr/>
          <p:nvPr/>
        </p:nvGrpSpPr>
        <p:grpSpPr>
          <a:xfrm>
            <a:off x="6597779" y="3786150"/>
            <a:ext cx="1020147" cy="297454"/>
            <a:chOff x="3402563" y="2842726"/>
            <a:chExt cx="765110" cy="223091"/>
          </a:xfrm>
        </p:grpSpPr>
        <p:sp>
          <p:nvSpPr>
            <p:cNvPr id="75" name="TextBox 74">
              <a:extLst>
                <a:ext uri="{FF2B5EF4-FFF2-40B4-BE49-F238E27FC236}">
                  <a16:creationId xmlns:a16="http://schemas.microsoft.com/office/drawing/2014/main" id="{BC99EDEB-68A3-4344-AF5A-0102CC863DAC}"/>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76" name="Straight Arrow Connector 75">
              <a:extLst>
                <a:ext uri="{FF2B5EF4-FFF2-40B4-BE49-F238E27FC236}">
                  <a16:creationId xmlns:a16="http://schemas.microsoft.com/office/drawing/2014/main" id="{7658B496-774B-9D4F-A1C9-FB0EA4839239}"/>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9576998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5764-5396-EF4C-87FA-A77DDFD8EA8D}"/>
              </a:ext>
            </a:extLst>
          </p:cNvPr>
          <p:cNvSpPr>
            <a:spLocks noGrp="1"/>
          </p:cNvSpPr>
          <p:nvPr>
            <p:ph type="title"/>
          </p:nvPr>
        </p:nvSpPr>
        <p:spPr/>
        <p:txBody>
          <a:bodyPr/>
          <a:lstStyle/>
          <a:p>
            <a:r>
              <a:rPr lang="en-US" dirty="0"/>
              <a:t>How does the cache actually connect to the execution core?</a:t>
            </a:r>
          </a:p>
        </p:txBody>
      </p:sp>
      <p:sp>
        <p:nvSpPr>
          <p:cNvPr id="3" name="Content Placeholder 2">
            <a:extLst>
              <a:ext uri="{FF2B5EF4-FFF2-40B4-BE49-F238E27FC236}">
                <a16:creationId xmlns:a16="http://schemas.microsoft.com/office/drawing/2014/main" id="{0D9A5CA6-6BE9-914E-9E36-DE04DC86D834}"/>
              </a:ext>
            </a:extLst>
          </p:cNvPr>
          <p:cNvSpPr>
            <a:spLocks noGrp="1"/>
          </p:cNvSpPr>
          <p:nvPr>
            <p:ph idx="1"/>
          </p:nvPr>
        </p:nvSpPr>
        <p:spPr>
          <a:xfrm>
            <a:off x="609600" y="1600201"/>
            <a:ext cx="10972800" cy="2040811"/>
          </a:xfrm>
        </p:spPr>
        <p:txBody>
          <a:bodyPr/>
          <a:lstStyle/>
          <a:p>
            <a:r>
              <a:rPr lang="en-US" dirty="0"/>
              <a:t>This is a “standard, five stage pipeline”</a:t>
            </a:r>
          </a:p>
          <a:p>
            <a:endParaRPr lang="en-US" dirty="0"/>
          </a:p>
          <a:p>
            <a:endParaRPr lang="en-US" dirty="0"/>
          </a:p>
          <a:p>
            <a:r>
              <a:rPr lang="en-US" dirty="0"/>
              <a:t>For machines with no caches, the “DM” looks more like this:</a:t>
            </a:r>
          </a:p>
        </p:txBody>
      </p:sp>
      <p:grpSp>
        <p:nvGrpSpPr>
          <p:cNvPr id="4" name="Group 23">
            <a:extLst>
              <a:ext uri="{FF2B5EF4-FFF2-40B4-BE49-F238E27FC236}">
                <a16:creationId xmlns:a16="http://schemas.microsoft.com/office/drawing/2014/main" id="{F0960D9A-D3CC-D44D-B059-F9ACEB6787E6}"/>
              </a:ext>
            </a:extLst>
          </p:cNvPr>
          <p:cNvGrpSpPr>
            <a:grpSpLocks/>
          </p:cNvGrpSpPr>
          <p:nvPr>
            <p:custDataLst>
              <p:tags r:id="rId1"/>
            </p:custDataLst>
          </p:nvPr>
        </p:nvGrpSpPr>
        <p:grpSpPr bwMode="auto">
          <a:xfrm>
            <a:off x="3398231" y="2209158"/>
            <a:ext cx="4718051" cy="804863"/>
            <a:chOff x="1008" y="3477"/>
            <a:chExt cx="2972" cy="507"/>
          </a:xfrm>
        </p:grpSpPr>
        <p:sp>
          <p:nvSpPr>
            <p:cNvPr id="5" name="Rectangle 4">
              <a:extLst>
                <a:ext uri="{FF2B5EF4-FFF2-40B4-BE49-F238E27FC236}">
                  <a16:creationId xmlns:a16="http://schemas.microsoft.com/office/drawing/2014/main" id="{07DC2D88-E75C-3643-9453-A1329D26620A}"/>
                </a:ext>
              </a:extLst>
            </p:cNvPr>
            <p:cNvSpPr>
              <a:spLocks noChangeArrowheads="1"/>
            </p:cNvSpPr>
            <p:nvPr>
              <p:custDataLst>
                <p:tags r:id="rId26"/>
              </p:custDataLst>
            </p:nvPr>
          </p:nvSpPr>
          <p:spPr bwMode="auto">
            <a:xfrm>
              <a:off x="1008" y="3556"/>
              <a:ext cx="47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IM</a:t>
              </a:r>
            </a:p>
          </p:txBody>
        </p:sp>
        <p:sp>
          <p:nvSpPr>
            <p:cNvPr id="6" name="Rectangle 5">
              <a:extLst>
                <a:ext uri="{FF2B5EF4-FFF2-40B4-BE49-F238E27FC236}">
                  <a16:creationId xmlns:a16="http://schemas.microsoft.com/office/drawing/2014/main" id="{FB84BCF4-6D43-064C-9D58-238D32E83CA4}"/>
                </a:ext>
              </a:extLst>
            </p:cNvPr>
            <p:cNvSpPr>
              <a:spLocks noChangeArrowheads="1"/>
            </p:cNvSpPr>
            <p:nvPr>
              <p:custDataLst>
                <p:tags r:id="rId27"/>
              </p:custDataLst>
            </p:nvPr>
          </p:nvSpPr>
          <p:spPr bwMode="auto">
            <a:xfrm>
              <a:off x="1780"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grpSp>
          <p:nvGrpSpPr>
            <p:cNvPr id="7" name="Group 15">
              <a:extLst>
                <a:ext uri="{FF2B5EF4-FFF2-40B4-BE49-F238E27FC236}">
                  <a16:creationId xmlns:a16="http://schemas.microsoft.com/office/drawing/2014/main" id="{7E431733-4FC3-AC40-B0A9-4233D1C747D4}"/>
                </a:ext>
              </a:extLst>
            </p:cNvPr>
            <p:cNvGrpSpPr>
              <a:grpSpLocks/>
            </p:cNvGrpSpPr>
            <p:nvPr/>
          </p:nvGrpSpPr>
          <p:grpSpPr bwMode="auto">
            <a:xfrm>
              <a:off x="2411" y="3477"/>
              <a:ext cx="275" cy="507"/>
              <a:chOff x="2411" y="3477"/>
              <a:chExt cx="275" cy="507"/>
            </a:xfrm>
          </p:grpSpPr>
          <p:grpSp>
            <p:nvGrpSpPr>
              <p:cNvPr id="15" name="Group 13">
                <a:extLst>
                  <a:ext uri="{FF2B5EF4-FFF2-40B4-BE49-F238E27FC236}">
                    <a16:creationId xmlns:a16="http://schemas.microsoft.com/office/drawing/2014/main" id="{72A7480A-86B5-6142-A234-A2475E84B649}"/>
                  </a:ext>
                </a:extLst>
              </p:cNvPr>
              <p:cNvGrpSpPr>
                <a:grpSpLocks/>
              </p:cNvGrpSpPr>
              <p:nvPr/>
            </p:nvGrpSpPr>
            <p:grpSpPr bwMode="auto">
              <a:xfrm>
                <a:off x="2411" y="3504"/>
                <a:ext cx="275" cy="480"/>
                <a:chOff x="2411" y="3504"/>
                <a:chExt cx="275" cy="480"/>
              </a:xfrm>
            </p:grpSpPr>
            <p:sp>
              <p:nvSpPr>
                <p:cNvPr id="17" name="Line 6">
                  <a:extLst>
                    <a:ext uri="{FF2B5EF4-FFF2-40B4-BE49-F238E27FC236}">
                      <a16:creationId xmlns:a16="http://schemas.microsoft.com/office/drawing/2014/main" id="{9D745790-099D-2146-B718-3DDAB8FCE76F}"/>
                    </a:ext>
                  </a:extLst>
                </p:cNvPr>
                <p:cNvSpPr>
                  <a:spLocks noChangeShapeType="1"/>
                </p:cNvSpPr>
                <p:nvPr>
                  <p:custDataLst>
                    <p:tags r:id="rId36"/>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8" name="Line 7">
                  <a:extLst>
                    <a:ext uri="{FF2B5EF4-FFF2-40B4-BE49-F238E27FC236}">
                      <a16:creationId xmlns:a16="http://schemas.microsoft.com/office/drawing/2014/main" id="{1788187F-7C31-084C-A803-0E6AEE6C44BC}"/>
                    </a:ext>
                  </a:extLst>
                </p:cNvPr>
                <p:cNvSpPr>
                  <a:spLocks noChangeShapeType="1"/>
                </p:cNvSpPr>
                <p:nvPr>
                  <p:custDataLst>
                    <p:tags r:id="rId37"/>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 name="Line 8">
                  <a:extLst>
                    <a:ext uri="{FF2B5EF4-FFF2-40B4-BE49-F238E27FC236}">
                      <a16:creationId xmlns:a16="http://schemas.microsoft.com/office/drawing/2014/main" id="{62B4CB92-A869-9548-BB68-40A486ED06C1}"/>
                    </a:ext>
                  </a:extLst>
                </p:cNvPr>
                <p:cNvSpPr>
                  <a:spLocks noChangeShapeType="1"/>
                </p:cNvSpPr>
                <p:nvPr>
                  <p:custDataLst>
                    <p:tags r:id="rId38"/>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0" name="Line 9">
                  <a:extLst>
                    <a:ext uri="{FF2B5EF4-FFF2-40B4-BE49-F238E27FC236}">
                      <a16:creationId xmlns:a16="http://schemas.microsoft.com/office/drawing/2014/main" id="{1483019D-A5AD-0741-B3E8-ED9BD129CB8B}"/>
                    </a:ext>
                  </a:extLst>
                </p:cNvPr>
                <p:cNvSpPr>
                  <a:spLocks noChangeShapeType="1"/>
                </p:cNvSpPr>
                <p:nvPr>
                  <p:custDataLst>
                    <p:tags r:id="rId39"/>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 name="Line 10">
                  <a:extLst>
                    <a:ext uri="{FF2B5EF4-FFF2-40B4-BE49-F238E27FC236}">
                      <a16:creationId xmlns:a16="http://schemas.microsoft.com/office/drawing/2014/main" id="{5EC2DD69-A3F9-7A4B-9CB5-AE5AEF3A10FF}"/>
                    </a:ext>
                  </a:extLst>
                </p:cNvPr>
                <p:cNvSpPr>
                  <a:spLocks noChangeShapeType="1"/>
                </p:cNvSpPr>
                <p:nvPr>
                  <p:custDataLst>
                    <p:tags r:id="rId40"/>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2" name="Line 11">
                  <a:extLst>
                    <a:ext uri="{FF2B5EF4-FFF2-40B4-BE49-F238E27FC236}">
                      <a16:creationId xmlns:a16="http://schemas.microsoft.com/office/drawing/2014/main" id="{7AC7B558-CD4F-F248-9B2D-A15A84B49684}"/>
                    </a:ext>
                  </a:extLst>
                </p:cNvPr>
                <p:cNvSpPr>
                  <a:spLocks noChangeShapeType="1"/>
                </p:cNvSpPr>
                <p:nvPr>
                  <p:custDataLst>
                    <p:tags r:id="rId41"/>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 name="Line 12">
                  <a:extLst>
                    <a:ext uri="{FF2B5EF4-FFF2-40B4-BE49-F238E27FC236}">
                      <a16:creationId xmlns:a16="http://schemas.microsoft.com/office/drawing/2014/main" id="{E1F8195E-3A85-734E-8D22-6F194BCFDCDC}"/>
                    </a:ext>
                  </a:extLst>
                </p:cNvPr>
                <p:cNvSpPr>
                  <a:spLocks noChangeShapeType="1"/>
                </p:cNvSpPr>
                <p:nvPr>
                  <p:custDataLst>
                    <p:tags r:id="rId42"/>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16" name="Rectangle 14">
                <a:extLst>
                  <a:ext uri="{FF2B5EF4-FFF2-40B4-BE49-F238E27FC236}">
                    <a16:creationId xmlns:a16="http://schemas.microsoft.com/office/drawing/2014/main" id="{DC8265A6-15FD-1947-936E-B3596FADBF95}"/>
                  </a:ext>
                </a:extLst>
              </p:cNvPr>
              <p:cNvSpPr>
                <a:spLocks noChangeArrowheads="1"/>
              </p:cNvSpPr>
              <p:nvPr>
                <p:custDataLst>
                  <p:tags r:id="rId35"/>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8" name="Rectangle 16">
              <a:extLst>
                <a:ext uri="{FF2B5EF4-FFF2-40B4-BE49-F238E27FC236}">
                  <a16:creationId xmlns:a16="http://schemas.microsoft.com/office/drawing/2014/main" id="{909B80F7-C002-7F48-AE14-E51FF11F3996}"/>
                </a:ext>
              </a:extLst>
            </p:cNvPr>
            <p:cNvSpPr>
              <a:spLocks noChangeArrowheads="1"/>
            </p:cNvSpPr>
            <p:nvPr>
              <p:custDataLst>
                <p:tags r:id="rId28"/>
              </p:custDataLst>
            </p:nvPr>
          </p:nvSpPr>
          <p:spPr bwMode="auto">
            <a:xfrm>
              <a:off x="2905" y="3556"/>
              <a:ext cx="403"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DM</a:t>
              </a:r>
            </a:p>
          </p:txBody>
        </p:sp>
        <p:sp>
          <p:nvSpPr>
            <p:cNvPr id="9" name="Rectangle 17">
              <a:extLst>
                <a:ext uri="{FF2B5EF4-FFF2-40B4-BE49-F238E27FC236}">
                  <a16:creationId xmlns:a16="http://schemas.microsoft.com/office/drawing/2014/main" id="{938D9315-2F5B-704A-A029-CA1CB8F631BE}"/>
                </a:ext>
              </a:extLst>
            </p:cNvPr>
            <p:cNvSpPr>
              <a:spLocks noChangeArrowheads="1"/>
            </p:cNvSpPr>
            <p:nvPr>
              <p:custDataLst>
                <p:tags r:id="rId29"/>
              </p:custDataLst>
            </p:nvPr>
          </p:nvSpPr>
          <p:spPr bwMode="auto">
            <a:xfrm>
              <a:off x="3652"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sp>
          <p:nvSpPr>
            <p:cNvPr id="10" name="Line 18">
              <a:extLst>
                <a:ext uri="{FF2B5EF4-FFF2-40B4-BE49-F238E27FC236}">
                  <a16:creationId xmlns:a16="http://schemas.microsoft.com/office/drawing/2014/main" id="{F77F533E-C744-F242-9E9F-98DE26551E12}"/>
                </a:ext>
              </a:extLst>
            </p:cNvPr>
            <p:cNvSpPr>
              <a:spLocks noChangeShapeType="1"/>
            </p:cNvSpPr>
            <p:nvPr>
              <p:custDataLst>
                <p:tags r:id="rId30"/>
              </p:custDataLst>
            </p:nvPr>
          </p:nvSpPr>
          <p:spPr bwMode="auto">
            <a:xfrm>
              <a:off x="1488" y="3744"/>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1" name="Line 19">
              <a:extLst>
                <a:ext uri="{FF2B5EF4-FFF2-40B4-BE49-F238E27FC236}">
                  <a16:creationId xmlns:a16="http://schemas.microsoft.com/office/drawing/2014/main" id="{51D46210-A497-C840-9797-F4BC01183503}"/>
                </a:ext>
              </a:extLst>
            </p:cNvPr>
            <p:cNvSpPr>
              <a:spLocks noChangeShapeType="1"/>
            </p:cNvSpPr>
            <p:nvPr>
              <p:custDataLst>
                <p:tags r:id="rId31"/>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2" name="Line 20">
              <a:extLst>
                <a:ext uri="{FF2B5EF4-FFF2-40B4-BE49-F238E27FC236}">
                  <a16:creationId xmlns:a16="http://schemas.microsoft.com/office/drawing/2014/main" id="{838A5721-D207-0743-841D-9BD88DA74059}"/>
                </a:ext>
              </a:extLst>
            </p:cNvPr>
            <p:cNvSpPr>
              <a:spLocks noChangeShapeType="1"/>
            </p:cNvSpPr>
            <p:nvPr>
              <p:custDataLst>
                <p:tags r:id="rId32"/>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3" name="Line 21">
              <a:extLst>
                <a:ext uri="{FF2B5EF4-FFF2-40B4-BE49-F238E27FC236}">
                  <a16:creationId xmlns:a16="http://schemas.microsoft.com/office/drawing/2014/main" id="{F323A180-1429-5049-9DAB-793425F001C4}"/>
                </a:ext>
              </a:extLst>
            </p:cNvPr>
            <p:cNvSpPr>
              <a:spLocks noChangeShapeType="1"/>
            </p:cNvSpPr>
            <p:nvPr>
              <p:custDataLst>
                <p:tags r:id="rId33"/>
              </p:custDataLst>
            </p:nvPr>
          </p:nvSpPr>
          <p:spPr bwMode="auto">
            <a:xfrm>
              <a:off x="2687" y="3747"/>
              <a:ext cx="21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4" name="Line 22">
              <a:extLst>
                <a:ext uri="{FF2B5EF4-FFF2-40B4-BE49-F238E27FC236}">
                  <a16:creationId xmlns:a16="http://schemas.microsoft.com/office/drawing/2014/main" id="{C2FC12BA-8379-6E41-88C1-C0873936F0FE}"/>
                </a:ext>
              </a:extLst>
            </p:cNvPr>
            <p:cNvSpPr>
              <a:spLocks noChangeShapeType="1"/>
            </p:cNvSpPr>
            <p:nvPr>
              <p:custDataLst>
                <p:tags r:id="rId34"/>
              </p:custDataLst>
            </p:nvPr>
          </p:nvSpPr>
          <p:spPr bwMode="auto">
            <a:xfrm>
              <a:off x="3312" y="37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24" name="Line 25">
            <a:extLst>
              <a:ext uri="{FF2B5EF4-FFF2-40B4-BE49-F238E27FC236}">
                <a16:creationId xmlns:a16="http://schemas.microsoft.com/office/drawing/2014/main" id="{B1FD5C13-61BC-D147-ADD7-34AFD581D98F}"/>
              </a:ext>
            </a:extLst>
          </p:cNvPr>
          <p:cNvSpPr>
            <a:spLocks noChangeShapeType="1"/>
          </p:cNvSpPr>
          <p:nvPr>
            <p:custDataLst>
              <p:tags r:id="rId2"/>
            </p:custDataLst>
          </p:nvPr>
        </p:nvSpPr>
        <p:spPr bwMode="auto">
          <a:xfrm>
            <a:off x="6208547" y="2633016"/>
            <a:ext cx="0" cy="304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5" name="Line 26">
            <a:extLst>
              <a:ext uri="{FF2B5EF4-FFF2-40B4-BE49-F238E27FC236}">
                <a16:creationId xmlns:a16="http://schemas.microsoft.com/office/drawing/2014/main" id="{8D70E227-AB0B-EF44-AF2B-632B568FD73A}"/>
              </a:ext>
            </a:extLst>
          </p:cNvPr>
          <p:cNvSpPr>
            <a:spLocks noChangeShapeType="1"/>
          </p:cNvSpPr>
          <p:nvPr>
            <p:custDataLst>
              <p:tags r:id="rId3"/>
            </p:custDataLst>
          </p:nvPr>
        </p:nvSpPr>
        <p:spPr bwMode="auto">
          <a:xfrm>
            <a:off x="6208547" y="2937816"/>
            <a:ext cx="92348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6" name="Line 27">
            <a:extLst>
              <a:ext uri="{FF2B5EF4-FFF2-40B4-BE49-F238E27FC236}">
                <a16:creationId xmlns:a16="http://schemas.microsoft.com/office/drawing/2014/main" id="{EC9EA03F-6F9F-DA48-9DA9-5B8A1B79ED95}"/>
              </a:ext>
            </a:extLst>
          </p:cNvPr>
          <p:cNvSpPr>
            <a:spLocks noChangeShapeType="1"/>
          </p:cNvSpPr>
          <p:nvPr>
            <p:custDataLst>
              <p:tags r:id="rId4"/>
            </p:custDataLst>
          </p:nvPr>
        </p:nvSpPr>
        <p:spPr bwMode="auto">
          <a:xfrm flipV="1">
            <a:off x="7132029" y="2709216"/>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7" name="Line 28">
            <a:extLst>
              <a:ext uri="{FF2B5EF4-FFF2-40B4-BE49-F238E27FC236}">
                <a16:creationId xmlns:a16="http://schemas.microsoft.com/office/drawing/2014/main" id="{7F5EB7C0-B8FF-4244-ABF2-90E6B5D63E9D}"/>
              </a:ext>
            </a:extLst>
          </p:cNvPr>
          <p:cNvSpPr>
            <a:spLocks noChangeShapeType="1"/>
          </p:cNvSpPr>
          <p:nvPr>
            <p:custDataLst>
              <p:tags r:id="rId5"/>
            </p:custDataLst>
          </p:nvPr>
        </p:nvSpPr>
        <p:spPr bwMode="auto">
          <a:xfrm flipV="1">
            <a:off x="7132029" y="2633016"/>
            <a:ext cx="152400"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nvGrpSpPr>
          <p:cNvPr id="51" name="Group 50">
            <a:extLst>
              <a:ext uri="{FF2B5EF4-FFF2-40B4-BE49-F238E27FC236}">
                <a16:creationId xmlns:a16="http://schemas.microsoft.com/office/drawing/2014/main" id="{1304E482-A016-5E4A-BFD0-233C194A0B87}"/>
              </a:ext>
            </a:extLst>
          </p:cNvPr>
          <p:cNvGrpSpPr/>
          <p:nvPr/>
        </p:nvGrpSpPr>
        <p:grpSpPr>
          <a:xfrm>
            <a:off x="729111" y="3657699"/>
            <a:ext cx="3222487" cy="804862"/>
            <a:chOff x="3475563" y="2829413"/>
            <a:chExt cx="2416865" cy="603647"/>
          </a:xfrm>
        </p:grpSpPr>
        <p:grpSp>
          <p:nvGrpSpPr>
            <p:cNvPr id="28" name="Group 23">
              <a:extLst>
                <a:ext uri="{FF2B5EF4-FFF2-40B4-BE49-F238E27FC236}">
                  <a16:creationId xmlns:a16="http://schemas.microsoft.com/office/drawing/2014/main" id="{7FD9054F-C57F-E946-8AA3-BC802A704D78}"/>
                </a:ext>
              </a:extLst>
            </p:cNvPr>
            <p:cNvGrpSpPr>
              <a:grpSpLocks/>
            </p:cNvGrpSpPr>
            <p:nvPr>
              <p:custDataLst>
                <p:tags r:id="rId9"/>
              </p:custDataLst>
            </p:nvPr>
          </p:nvGrpSpPr>
          <p:grpSpPr bwMode="auto">
            <a:xfrm>
              <a:off x="3760485" y="2829413"/>
              <a:ext cx="1828800" cy="603647"/>
              <a:chOff x="2112" y="3477"/>
              <a:chExt cx="1536" cy="507"/>
            </a:xfrm>
          </p:grpSpPr>
          <p:grpSp>
            <p:nvGrpSpPr>
              <p:cNvPr id="31" name="Group 15">
                <a:extLst>
                  <a:ext uri="{FF2B5EF4-FFF2-40B4-BE49-F238E27FC236}">
                    <a16:creationId xmlns:a16="http://schemas.microsoft.com/office/drawing/2014/main" id="{6F35D30D-86E4-0C47-ACF5-4BFE432EB733}"/>
                  </a:ext>
                </a:extLst>
              </p:cNvPr>
              <p:cNvGrpSpPr>
                <a:grpSpLocks/>
              </p:cNvGrpSpPr>
              <p:nvPr/>
            </p:nvGrpSpPr>
            <p:grpSpPr bwMode="auto">
              <a:xfrm>
                <a:off x="2411" y="3477"/>
                <a:ext cx="275" cy="507"/>
                <a:chOff x="2411" y="3477"/>
                <a:chExt cx="275" cy="507"/>
              </a:xfrm>
            </p:grpSpPr>
            <p:grpSp>
              <p:nvGrpSpPr>
                <p:cNvPr id="39" name="Group 13">
                  <a:extLst>
                    <a:ext uri="{FF2B5EF4-FFF2-40B4-BE49-F238E27FC236}">
                      <a16:creationId xmlns:a16="http://schemas.microsoft.com/office/drawing/2014/main" id="{A94C3FAD-B7D7-C94A-9E2B-B587D5F7C68E}"/>
                    </a:ext>
                  </a:extLst>
                </p:cNvPr>
                <p:cNvGrpSpPr>
                  <a:grpSpLocks/>
                </p:cNvGrpSpPr>
                <p:nvPr/>
              </p:nvGrpSpPr>
              <p:grpSpPr bwMode="auto">
                <a:xfrm>
                  <a:off x="2411" y="3504"/>
                  <a:ext cx="275" cy="480"/>
                  <a:chOff x="2411" y="3504"/>
                  <a:chExt cx="275" cy="480"/>
                </a:xfrm>
              </p:grpSpPr>
              <p:sp>
                <p:nvSpPr>
                  <p:cNvPr id="41" name="Line 6">
                    <a:extLst>
                      <a:ext uri="{FF2B5EF4-FFF2-40B4-BE49-F238E27FC236}">
                        <a16:creationId xmlns:a16="http://schemas.microsoft.com/office/drawing/2014/main" id="{31B8B26B-C5EF-114F-9FFA-8E95C0429B92}"/>
                      </a:ext>
                    </a:extLst>
                  </p:cNvPr>
                  <p:cNvSpPr>
                    <a:spLocks noChangeShapeType="1"/>
                  </p:cNvSpPr>
                  <p:nvPr>
                    <p:custDataLst>
                      <p:tags r:id="rId19"/>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7">
                    <a:extLst>
                      <a:ext uri="{FF2B5EF4-FFF2-40B4-BE49-F238E27FC236}">
                        <a16:creationId xmlns:a16="http://schemas.microsoft.com/office/drawing/2014/main" id="{06595D0A-082D-EB43-BD65-D35770841525}"/>
                      </a:ext>
                    </a:extLst>
                  </p:cNvPr>
                  <p:cNvSpPr>
                    <a:spLocks noChangeShapeType="1"/>
                  </p:cNvSpPr>
                  <p:nvPr>
                    <p:custDataLst>
                      <p:tags r:id="rId20"/>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8">
                    <a:extLst>
                      <a:ext uri="{FF2B5EF4-FFF2-40B4-BE49-F238E27FC236}">
                        <a16:creationId xmlns:a16="http://schemas.microsoft.com/office/drawing/2014/main" id="{3524599B-389D-7747-8974-34FD57F0528B}"/>
                      </a:ext>
                    </a:extLst>
                  </p:cNvPr>
                  <p:cNvSpPr>
                    <a:spLocks noChangeShapeType="1"/>
                  </p:cNvSpPr>
                  <p:nvPr>
                    <p:custDataLst>
                      <p:tags r:id="rId21"/>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Line 9">
                    <a:extLst>
                      <a:ext uri="{FF2B5EF4-FFF2-40B4-BE49-F238E27FC236}">
                        <a16:creationId xmlns:a16="http://schemas.microsoft.com/office/drawing/2014/main" id="{29B8EF51-30D0-0643-8205-B90DEE9829EA}"/>
                      </a:ext>
                    </a:extLst>
                  </p:cNvPr>
                  <p:cNvSpPr>
                    <a:spLocks noChangeShapeType="1"/>
                  </p:cNvSpPr>
                  <p:nvPr>
                    <p:custDataLst>
                      <p:tags r:id="rId22"/>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5" name="Line 10">
                    <a:extLst>
                      <a:ext uri="{FF2B5EF4-FFF2-40B4-BE49-F238E27FC236}">
                        <a16:creationId xmlns:a16="http://schemas.microsoft.com/office/drawing/2014/main" id="{F7DD065F-177A-774E-B40E-FA0E45DC2836}"/>
                      </a:ext>
                    </a:extLst>
                  </p:cNvPr>
                  <p:cNvSpPr>
                    <a:spLocks noChangeShapeType="1"/>
                  </p:cNvSpPr>
                  <p:nvPr>
                    <p:custDataLst>
                      <p:tags r:id="rId23"/>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 name="Line 11">
                    <a:extLst>
                      <a:ext uri="{FF2B5EF4-FFF2-40B4-BE49-F238E27FC236}">
                        <a16:creationId xmlns:a16="http://schemas.microsoft.com/office/drawing/2014/main" id="{81761D03-5FE1-424D-98F8-9B10B179ECAD}"/>
                      </a:ext>
                    </a:extLst>
                  </p:cNvPr>
                  <p:cNvSpPr>
                    <a:spLocks noChangeShapeType="1"/>
                  </p:cNvSpPr>
                  <p:nvPr>
                    <p:custDataLst>
                      <p:tags r:id="rId24"/>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7" name="Line 12">
                    <a:extLst>
                      <a:ext uri="{FF2B5EF4-FFF2-40B4-BE49-F238E27FC236}">
                        <a16:creationId xmlns:a16="http://schemas.microsoft.com/office/drawing/2014/main" id="{21F24329-8734-6A44-A69E-638A972FAA82}"/>
                      </a:ext>
                    </a:extLst>
                  </p:cNvPr>
                  <p:cNvSpPr>
                    <a:spLocks noChangeShapeType="1"/>
                  </p:cNvSpPr>
                  <p:nvPr>
                    <p:custDataLst>
                      <p:tags r:id="rId25"/>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0" name="Rectangle 14">
                  <a:extLst>
                    <a:ext uri="{FF2B5EF4-FFF2-40B4-BE49-F238E27FC236}">
                      <a16:creationId xmlns:a16="http://schemas.microsoft.com/office/drawing/2014/main" id="{F563E539-7245-4A41-8E65-81A6A73868EF}"/>
                    </a:ext>
                  </a:extLst>
                </p:cNvPr>
                <p:cNvSpPr>
                  <a:spLocks noChangeArrowheads="1"/>
                </p:cNvSpPr>
                <p:nvPr>
                  <p:custDataLst>
                    <p:tags r:id="rId18"/>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32" name="Rectangle 16">
                <a:extLst>
                  <a:ext uri="{FF2B5EF4-FFF2-40B4-BE49-F238E27FC236}">
                    <a16:creationId xmlns:a16="http://schemas.microsoft.com/office/drawing/2014/main" id="{C7262D2A-16AA-A84D-89D9-EC1B5701B2D1}"/>
                  </a:ext>
                </a:extLst>
              </p:cNvPr>
              <p:cNvSpPr>
                <a:spLocks noChangeArrowheads="1"/>
              </p:cNvSpPr>
              <p:nvPr>
                <p:custDataLst>
                  <p:tags r:id="rId13"/>
                </p:custDataLst>
              </p:nvPr>
            </p:nvSpPr>
            <p:spPr bwMode="auto">
              <a:xfrm>
                <a:off x="2905" y="3556"/>
                <a:ext cx="403" cy="328"/>
              </a:xfrm>
              <a:prstGeom prst="rect">
                <a:avLst/>
              </a:prstGeom>
              <a:solidFill>
                <a:schemeClr val="accent4">
                  <a:alpha val="11000"/>
                </a:schemeClr>
              </a:solidFill>
              <a:ln w="12700">
                <a:solidFill>
                  <a:schemeClr val="accent4"/>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8064A2"/>
                    </a:solidFill>
                  </a:rPr>
                  <a:t>DM</a:t>
                </a:r>
              </a:p>
            </p:txBody>
          </p:sp>
          <p:sp>
            <p:nvSpPr>
              <p:cNvPr id="35" name="Line 19">
                <a:extLst>
                  <a:ext uri="{FF2B5EF4-FFF2-40B4-BE49-F238E27FC236}">
                    <a16:creationId xmlns:a16="http://schemas.microsoft.com/office/drawing/2014/main" id="{BADE5AA8-C042-0842-8A73-D1920AA6EE10}"/>
                  </a:ext>
                </a:extLst>
              </p:cNvPr>
              <p:cNvSpPr>
                <a:spLocks noChangeShapeType="1"/>
              </p:cNvSpPr>
              <p:nvPr>
                <p:custDataLst>
                  <p:tags r:id="rId14"/>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20">
                <a:extLst>
                  <a:ext uri="{FF2B5EF4-FFF2-40B4-BE49-F238E27FC236}">
                    <a16:creationId xmlns:a16="http://schemas.microsoft.com/office/drawing/2014/main" id="{1D9FC6FF-AB83-C241-AEEF-48E7A404BE13}"/>
                  </a:ext>
                </a:extLst>
              </p:cNvPr>
              <p:cNvSpPr>
                <a:spLocks noChangeShapeType="1"/>
              </p:cNvSpPr>
              <p:nvPr>
                <p:custDataLst>
                  <p:tags r:id="rId15"/>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21">
                <a:extLst>
                  <a:ext uri="{FF2B5EF4-FFF2-40B4-BE49-F238E27FC236}">
                    <a16:creationId xmlns:a16="http://schemas.microsoft.com/office/drawing/2014/main" id="{87D620BA-DB5A-8F4F-A287-BB50AA00AF1B}"/>
                  </a:ext>
                </a:extLst>
              </p:cNvPr>
              <p:cNvSpPr>
                <a:spLocks noChangeShapeType="1"/>
              </p:cNvSpPr>
              <p:nvPr>
                <p:custDataLst>
                  <p:tags r:id="rId16"/>
                </p:custDataLst>
              </p:nvPr>
            </p:nvSpPr>
            <p:spPr bwMode="auto">
              <a:xfrm>
                <a:off x="2687" y="3747"/>
                <a:ext cx="218" cy="0"/>
              </a:xfrm>
              <a:prstGeom prst="line">
                <a:avLst/>
              </a:prstGeom>
              <a:noFill/>
              <a:ln w="28575">
                <a:solidFill>
                  <a:schemeClr val="accent6">
                    <a:lumMod val="75000"/>
                  </a:schemeClr>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22">
                <a:extLst>
                  <a:ext uri="{FF2B5EF4-FFF2-40B4-BE49-F238E27FC236}">
                    <a16:creationId xmlns:a16="http://schemas.microsoft.com/office/drawing/2014/main" id="{94BFDBBC-DE2A-E343-A0AE-3D1A9D4545D1}"/>
                  </a:ext>
                </a:extLst>
              </p:cNvPr>
              <p:cNvSpPr>
                <a:spLocks noChangeShapeType="1"/>
              </p:cNvSpPr>
              <p:nvPr>
                <p:custDataLst>
                  <p:tags r:id="rId17"/>
                </p:custDataLst>
              </p:nvPr>
            </p:nvSpPr>
            <p:spPr bwMode="auto">
              <a:xfrm>
                <a:off x="3312" y="3744"/>
                <a:ext cx="336" cy="0"/>
              </a:xfrm>
              <a:prstGeom prst="line">
                <a:avLst/>
              </a:prstGeom>
              <a:noFill/>
              <a:ln w="28575">
                <a:solidFill>
                  <a:schemeClr val="accent6">
                    <a:lumMod val="75000"/>
                  </a:schemeClr>
                </a:solidFill>
                <a:round/>
                <a:headEnd/>
                <a:tailEnd type="none"/>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8" name="Line 19">
              <a:extLst>
                <a:ext uri="{FF2B5EF4-FFF2-40B4-BE49-F238E27FC236}">
                  <a16:creationId xmlns:a16="http://schemas.microsoft.com/office/drawing/2014/main" id="{86540DE2-F5BD-394B-A215-AC1E0E1B9E09}"/>
                </a:ext>
              </a:extLst>
            </p:cNvPr>
            <p:cNvSpPr>
              <a:spLocks noChangeShapeType="1"/>
            </p:cNvSpPr>
            <p:nvPr>
              <p:custDataLst>
                <p:tags r:id="rId10"/>
              </p:custDataLst>
            </p:nvPr>
          </p:nvSpPr>
          <p:spPr bwMode="auto">
            <a:xfrm>
              <a:off x="3475563" y="2975860"/>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9" name="Line 19">
              <a:extLst>
                <a:ext uri="{FF2B5EF4-FFF2-40B4-BE49-F238E27FC236}">
                  <a16:creationId xmlns:a16="http://schemas.microsoft.com/office/drawing/2014/main" id="{03438F55-F020-A744-BA15-343C790710CA}"/>
                </a:ext>
              </a:extLst>
            </p:cNvPr>
            <p:cNvSpPr>
              <a:spLocks noChangeShapeType="1"/>
            </p:cNvSpPr>
            <p:nvPr>
              <p:custDataLst>
                <p:tags r:id="rId11"/>
              </p:custDataLst>
            </p:nvPr>
          </p:nvSpPr>
          <p:spPr bwMode="auto">
            <a:xfrm>
              <a:off x="3488815" y="3260782"/>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 name="Line 19">
              <a:extLst>
                <a:ext uri="{FF2B5EF4-FFF2-40B4-BE49-F238E27FC236}">
                  <a16:creationId xmlns:a16="http://schemas.microsoft.com/office/drawing/2014/main" id="{74009088-8A58-E24F-9105-DD7D81F3C3FA}"/>
                </a:ext>
              </a:extLst>
            </p:cNvPr>
            <p:cNvSpPr>
              <a:spLocks noChangeShapeType="1"/>
            </p:cNvSpPr>
            <p:nvPr>
              <p:custDataLst>
                <p:tags r:id="rId12"/>
              </p:custDataLst>
            </p:nvPr>
          </p:nvSpPr>
          <p:spPr bwMode="auto">
            <a:xfrm>
              <a:off x="5549528" y="3148138"/>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52" name="Rounded Rectangle 51">
            <a:extLst>
              <a:ext uri="{FF2B5EF4-FFF2-40B4-BE49-F238E27FC236}">
                <a16:creationId xmlns:a16="http://schemas.microsoft.com/office/drawing/2014/main" id="{FDAB080B-9F37-364B-895E-C6DD42DBF908}"/>
              </a:ext>
            </a:extLst>
          </p:cNvPr>
          <p:cNvSpPr/>
          <p:nvPr/>
        </p:nvSpPr>
        <p:spPr>
          <a:xfrm>
            <a:off x="4443896" y="3604591"/>
            <a:ext cx="4737427" cy="2579757"/>
          </a:xfrm>
          <a:prstGeom prst="roundRect">
            <a:avLst>
              <a:gd name="adj" fmla="val 2968"/>
            </a:avLst>
          </a:prstGeom>
          <a:noFill/>
          <a:ln w="19050">
            <a:solidFill>
              <a:schemeClr val="accent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cxnSp>
        <p:nvCxnSpPr>
          <p:cNvPr id="54" name="Straight Connector 53">
            <a:extLst>
              <a:ext uri="{FF2B5EF4-FFF2-40B4-BE49-F238E27FC236}">
                <a16:creationId xmlns:a16="http://schemas.microsoft.com/office/drawing/2014/main" id="{EEF1D223-6F1E-B549-969F-BFEC9AA5A42F}"/>
              </a:ext>
            </a:extLst>
          </p:cNvPr>
          <p:cNvCxnSpPr/>
          <p:nvPr/>
        </p:nvCxnSpPr>
        <p:spPr>
          <a:xfrm>
            <a:off x="3003827" y="4293705"/>
            <a:ext cx="1484243" cy="189947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B466FFB-2AF7-3F4A-980A-2487CE3BDB29}"/>
              </a:ext>
            </a:extLst>
          </p:cNvPr>
          <p:cNvCxnSpPr>
            <a:cxnSpLocks/>
          </p:cNvCxnSpPr>
          <p:nvPr/>
        </p:nvCxnSpPr>
        <p:spPr>
          <a:xfrm flipV="1">
            <a:off x="3030331" y="3613428"/>
            <a:ext cx="1466573" cy="18552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9FCD227-A312-1046-9ED7-78B7DF3D692C}"/>
              </a:ext>
            </a:extLst>
          </p:cNvPr>
          <p:cNvSpPr>
            <a:spLocks noChangeArrowheads="1"/>
          </p:cNvSpPr>
          <p:nvPr>
            <p:custDataLst>
              <p:tags r:id="rId6"/>
            </p:custDataLst>
          </p:nvPr>
        </p:nvSpPr>
        <p:spPr bwMode="auto">
          <a:xfrm>
            <a:off x="5567079" y="3856654"/>
            <a:ext cx="1018259" cy="20237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Memory</a:t>
            </a:r>
            <a:br>
              <a:rPr lang="en-US" altLang="en-US" sz="1400" dirty="0">
                <a:solidFill>
                  <a:prstClr val="black"/>
                </a:solidFill>
              </a:rPr>
            </a:br>
            <a:r>
              <a:rPr lang="en-US" altLang="en-US" sz="1400" dirty="0">
                <a:solidFill>
                  <a:prstClr val="black"/>
                </a:solidFill>
              </a:rPr>
              <a:t>Interface</a:t>
            </a:r>
            <a:br>
              <a:rPr lang="en-US" altLang="en-US" sz="1400" dirty="0">
                <a:solidFill>
                  <a:prstClr val="black"/>
                </a:solidFill>
              </a:rPr>
            </a:br>
            <a:r>
              <a:rPr lang="en-US" altLang="en-US" sz="1400" dirty="0">
                <a:solidFill>
                  <a:prstClr val="black"/>
                </a:solidFill>
              </a:rPr>
              <a:t>Module</a:t>
            </a:r>
          </a:p>
        </p:txBody>
      </p:sp>
      <p:grpSp>
        <p:nvGrpSpPr>
          <p:cNvPr id="64" name="Group 63">
            <a:extLst>
              <a:ext uri="{FF2B5EF4-FFF2-40B4-BE49-F238E27FC236}">
                <a16:creationId xmlns:a16="http://schemas.microsoft.com/office/drawing/2014/main" id="{95361D31-6275-3E4C-AC0C-E02B288DE44F}"/>
              </a:ext>
            </a:extLst>
          </p:cNvPr>
          <p:cNvGrpSpPr/>
          <p:nvPr/>
        </p:nvGrpSpPr>
        <p:grpSpPr>
          <a:xfrm>
            <a:off x="4536752" y="3790297"/>
            <a:ext cx="1020147" cy="297454"/>
            <a:chOff x="3402563" y="2842726"/>
            <a:chExt cx="765110" cy="223091"/>
          </a:xfrm>
        </p:grpSpPr>
        <p:sp>
          <p:nvSpPr>
            <p:cNvPr id="62" name="TextBox 61">
              <a:extLst>
                <a:ext uri="{FF2B5EF4-FFF2-40B4-BE49-F238E27FC236}">
                  <a16:creationId xmlns:a16="http://schemas.microsoft.com/office/drawing/2014/main" id="{3C0841BB-948F-534D-BA79-9AA90B13136B}"/>
                </a:ext>
              </a:extLst>
            </p:cNvPr>
            <p:cNvSpPr txBox="1"/>
            <p:nvPr/>
          </p:nvSpPr>
          <p:spPr>
            <a:xfrm>
              <a:off x="3489649" y="2842726"/>
              <a:ext cx="559288"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Address</a:t>
              </a:r>
            </a:p>
          </p:txBody>
        </p:sp>
        <p:cxnSp>
          <p:nvCxnSpPr>
            <p:cNvPr id="61" name="Straight Arrow Connector 60">
              <a:extLst>
                <a:ext uri="{FF2B5EF4-FFF2-40B4-BE49-F238E27FC236}">
                  <a16:creationId xmlns:a16="http://schemas.microsoft.com/office/drawing/2014/main" id="{CB15A806-C976-454F-B674-E57C8F60245A}"/>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6F2F943E-3173-1041-9AD5-7782BAD2321B}"/>
              </a:ext>
            </a:extLst>
          </p:cNvPr>
          <p:cNvGrpSpPr/>
          <p:nvPr/>
        </p:nvGrpSpPr>
        <p:grpSpPr>
          <a:xfrm>
            <a:off x="4540897" y="4059847"/>
            <a:ext cx="1020147" cy="297454"/>
            <a:chOff x="3402563" y="2842726"/>
            <a:chExt cx="765110" cy="223091"/>
          </a:xfrm>
        </p:grpSpPr>
        <p:sp>
          <p:nvSpPr>
            <p:cNvPr id="66" name="TextBox 65">
              <a:extLst>
                <a:ext uri="{FF2B5EF4-FFF2-40B4-BE49-F238E27FC236}">
                  <a16:creationId xmlns:a16="http://schemas.microsoft.com/office/drawing/2014/main" id="{1316ACED-BB76-844A-A5E5-FE05A8A71BFD}"/>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67" name="Straight Arrow Connector 66">
              <a:extLst>
                <a:ext uri="{FF2B5EF4-FFF2-40B4-BE49-F238E27FC236}">
                  <a16:creationId xmlns:a16="http://schemas.microsoft.com/office/drawing/2014/main" id="{295B51F8-B5FC-DE44-A3C7-84E84BF76B57}"/>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632D43E-C8A8-8846-AA56-0F36033DE348}"/>
              </a:ext>
            </a:extLst>
          </p:cNvPr>
          <p:cNvGrpSpPr/>
          <p:nvPr/>
        </p:nvGrpSpPr>
        <p:grpSpPr>
          <a:xfrm>
            <a:off x="4532605" y="4333545"/>
            <a:ext cx="1020147" cy="297454"/>
            <a:chOff x="3402563" y="2842726"/>
            <a:chExt cx="765110" cy="223091"/>
          </a:xfrm>
        </p:grpSpPr>
        <p:sp>
          <p:nvSpPr>
            <p:cNvPr id="69" name="TextBox 68">
              <a:extLst>
                <a:ext uri="{FF2B5EF4-FFF2-40B4-BE49-F238E27FC236}">
                  <a16:creationId xmlns:a16="http://schemas.microsoft.com/office/drawing/2014/main" id="{2DECBE7F-431E-C940-BD8B-DB96B9D28039}"/>
                </a:ext>
              </a:extLst>
            </p:cNvPr>
            <p:cNvSpPr txBox="1"/>
            <p:nvPr/>
          </p:nvSpPr>
          <p:spPr>
            <a:xfrm>
              <a:off x="3489649" y="2842726"/>
              <a:ext cx="457096"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Read?</a:t>
              </a:r>
            </a:p>
          </p:txBody>
        </p:sp>
        <p:cxnSp>
          <p:nvCxnSpPr>
            <p:cNvPr id="70" name="Straight Arrow Connector 69">
              <a:extLst>
                <a:ext uri="{FF2B5EF4-FFF2-40B4-BE49-F238E27FC236}">
                  <a16:creationId xmlns:a16="http://schemas.microsoft.com/office/drawing/2014/main" id="{E71FACC0-9A4E-4F42-B004-BA7F498499CF}"/>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39DC3B44-13ED-E44F-901A-5F3ED410E88B}"/>
              </a:ext>
            </a:extLst>
          </p:cNvPr>
          <p:cNvGrpSpPr/>
          <p:nvPr/>
        </p:nvGrpSpPr>
        <p:grpSpPr>
          <a:xfrm>
            <a:off x="4532604" y="4590655"/>
            <a:ext cx="1020147" cy="297454"/>
            <a:chOff x="3402563" y="2842726"/>
            <a:chExt cx="765110" cy="223091"/>
          </a:xfrm>
        </p:grpSpPr>
        <p:sp>
          <p:nvSpPr>
            <p:cNvPr id="72" name="TextBox 71">
              <a:extLst>
                <a:ext uri="{FF2B5EF4-FFF2-40B4-BE49-F238E27FC236}">
                  <a16:creationId xmlns:a16="http://schemas.microsoft.com/office/drawing/2014/main" id="{F7FD814E-8893-0549-BC61-C9F026E9F033}"/>
                </a:ext>
              </a:extLst>
            </p:cNvPr>
            <p:cNvSpPr txBox="1"/>
            <p:nvPr/>
          </p:nvSpPr>
          <p:spPr>
            <a:xfrm>
              <a:off x="3489649" y="2842726"/>
              <a:ext cx="483305"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Write?</a:t>
              </a:r>
            </a:p>
          </p:txBody>
        </p:sp>
        <p:cxnSp>
          <p:nvCxnSpPr>
            <p:cNvPr id="73" name="Straight Arrow Connector 72">
              <a:extLst>
                <a:ext uri="{FF2B5EF4-FFF2-40B4-BE49-F238E27FC236}">
                  <a16:creationId xmlns:a16="http://schemas.microsoft.com/office/drawing/2014/main" id="{D10203B4-B012-9640-97D3-B06A7DDF2F38}"/>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86826082-1B09-FE4D-ADAD-605BC96A8C03}"/>
              </a:ext>
            </a:extLst>
          </p:cNvPr>
          <p:cNvGrpSpPr/>
          <p:nvPr/>
        </p:nvGrpSpPr>
        <p:grpSpPr>
          <a:xfrm>
            <a:off x="6597779" y="3786150"/>
            <a:ext cx="1020147" cy="297454"/>
            <a:chOff x="3402563" y="2842726"/>
            <a:chExt cx="765110" cy="223091"/>
          </a:xfrm>
        </p:grpSpPr>
        <p:sp>
          <p:nvSpPr>
            <p:cNvPr id="75" name="TextBox 74">
              <a:extLst>
                <a:ext uri="{FF2B5EF4-FFF2-40B4-BE49-F238E27FC236}">
                  <a16:creationId xmlns:a16="http://schemas.microsoft.com/office/drawing/2014/main" id="{BC99EDEB-68A3-4344-AF5A-0102CC863DAC}"/>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76" name="Straight Arrow Connector 75">
              <a:extLst>
                <a:ext uri="{FF2B5EF4-FFF2-40B4-BE49-F238E27FC236}">
                  <a16:creationId xmlns:a16="http://schemas.microsoft.com/office/drawing/2014/main" id="{7658B496-774B-9D4F-A1C9-FB0EA4839239}"/>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504770C6-CEB8-3F46-81FC-F4673AB0669D}"/>
              </a:ext>
            </a:extLst>
          </p:cNvPr>
          <p:cNvGrpSpPr/>
          <p:nvPr/>
        </p:nvGrpSpPr>
        <p:grpSpPr>
          <a:xfrm>
            <a:off x="6589485" y="4134493"/>
            <a:ext cx="1020147" cy="297454"/>
            <a:chOff x="3402563" y="2842726"/>
            <a:chExt cx="765110" cy="223091"/>
          </a:xfrm>
        </p:grpSpPr>
        <p:sp>
          <p:nvSpPr>
            <p:cNvPr id="81" name="TextBox 80">
              <a:extLst>
                <a:ext uri="{FF2B5EF4-FFF2-40B4-BE49-F238E27FC236}">
                  <a16:creationId xmlns:a16="http://schemas.microsoft.com/office/drawing/2014/main" id="{253460CB-E6FF-1849-8B7E-B5CF238AEDE9}"/>
                </a:ext>
              </a:extLst>
            </p:cNvPr>
            <p:cNvSpPr txBox="1"/>
            <p:nvPr/>
          </p:nvSpPr>
          <p:spPr>
            <a:xfrm>
              <a:off x="3489649" y="2842726"/>
              <a:ext cx="493164" cy="223091"/>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Stall</a:t>
              </a:r>
            </a:p>
          </p:txBody>
        </p:sp>
        <p:cxnSp>
          <p:nvCxnSpPr>
            <p:cNvPr id="82" name="Straight Arrow Connector 81">
              <a:extLst>
                <a:ext uri="{FF2B5EF4-FFF2-40B4-BE49-F238E27FC236}">
                  <a16:creationId xmlns:a16="http://schemas.microsoft.com/office/drawing/2014/main" id="{EECA17D9-C069-A442-9A37-5B90C92B205B}"/>
                </a:ext>
              </a:extLst>
            </p:cNvPr>
            <p:cNvCxnSpPr>
              <a:cxnSpLocks/>
            </p:cNvCxnSpPr>
            <p:nvPr/>
          </p:nvCxnSpPr>
          <p:spPr>
            <a:xfrm>
              <a:off x="3402563" y="3048000"/>
              <a:ext cx="765110"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8026AE77-E315-F747-8063-FE5C6FAC8ABA}"/>
              </a:ext>
            </a:extLst>
          </p:cNvPr>
          <p:cNvCxnSpPr>
            <a:cxnSpLocks/>
          </p:cNvCxnSpPr>
          <p:nvPr/>
        </p:nvCxnSpPr>
        <p:spPr>
          <a:xfrm>
            <a:off x="7605485" y="4868507"/>
            <a:ext cx="0" cy="281991"/>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2490128B-A722-8F4E-BCC3-2F0C916BB3A9}"/>
              </a:ext>
            </a:extLst>
          </p:cNvPr>
          <p:cNvSpPr>
            <a:spLocks noChangeArrowheads="1"/>
          </p:cNvSpPr>
          <p:nvPr>
            <p:custDataLst>
              <p:tags r:id="rId7"/>
            </p:custDataLst>
          </p:nvPr>
        </p:nvSpPr>
        <p:spPr bwMode="auto">
          <a:xfrm>
            <a:off x="6875624" y="5150500"/>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 Controller</a:t>
            </a:r>
          </a:p>
        </p:txBody>
      </p:sp>
      <p:sp>
        <p:nvSpPr>
          <p:cNvPr id="85" name="Rectangle 84">
            <a:extLst>
              <a:ext uri="{FF2B5EF4-FFF2-40B4-BE49-F238E27FC236}">
                <a16:creationId xmlns:a16="http://schemas.microsoft.com/office/drawing/2014/main" id="{3BE075EE-37FC-7A42-AE98-C4E87446191A}"/>
              </a:ext>
            </a:extLst>
          </p:cNvPr>
          <p:cNvSpPr>
            <a:spLocks noChangeArrowheads="1"/>
          </p:cNvSpPr>
          <p:nvPr>
            <p:custDataLst>
              <p:tags r:id="rId8"/>
            </p:custDataLst>
          </p:nvPr>
        </p:nvSpPr>
        <p:spPr bwMode="auto">
          <a:xfrm>
            <a:off x="6871476" y="5594222"/>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a:t>
            </a:r>
          </a:p>
        </p:txBody>
      </p:sp>
      <p:cxnSp>
        <p:nvCxnSpPr>
          <p:cNvPr id="86" name="Straight Connector 85">
            <a:extLst>
              <a:ext uri="{FF2B5EF4-FFF2-40B4-BE49-F238E27FC236}">
                <a16:creationId xmlns:a16="http://schemas.microsoft.com/office/drawing/2014/main" id="{7F1335AA-1235-A34F-A443-64F4D73BFC86}"/>
              </a:ext>
            </a:extLst>
          </p:cNvPr>
          <p:cNvCxnSpPr>
            <a:cxnSpLocks/>
          </p:cNvCxnSpPr>
          <p:nvPr/>
        </p:nvCxnSpPr>
        <p:spPr>
          <a:xfrm>
            <a:off x="7042452" y="5448474"/>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4F17CE7-3E02-1344-A1CE-14D70CB825C3}"/>
              </a:ext>
            </a:extLst>
          </p:cNvPr>
          <p:cNvCxnSpPr>
            <a:cxnSpLocks/>
          </p:cNvCxnSpPr>
          <p:nvPr/>
        </p:nvCxnSpPr>
        <p:spPr>
          <a:xfrm>
            <a:off x="7148285" y="545270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FA7A49C-83F1-0841-8FE6-F8C9E7F94174}"/>
              </a:ext>
            </a:extLst>
          </p:cNvPr>
          <p:cNvCxnSpPr>
            <a:cxnSpLocks/>
          </p:cNvCxnSpPr>
          <p:nvPr/>
        </p:nvCxnSpPr>
        <p:spPr>
          <a:xfrm>
            <a:off x="7237185" y="545270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7835E07-5C9A-0040-B2AD-6FF0D0E9E047}"/>
              </a:ext>
            </a:extLst>
          </p:cNvPr>
          <p:cNvCxnSpPr>
            <a:cxnSpLocks/>
          </p:cNvCxnSpPr>
          <p:nvPr/>
        </p:nvCxnSpPr>
        <p:spPr>
          <a:xfrm>
            <a:off x="7317619" y="5456941"/>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BFB929F7-44A6-9A49-954A-D99D9A4D80A2}"/>
              </a:ext>
            </a:extLst>
          </p:cNvPr>
          <p:cNvCxnSpPr>
            <a:cxnSpLocks/>
          </p:cNvCxnSpPr>
          <p:nvPr/>
        </p:nvCxnSpPr>
        <p:spPr>
          <a:xfrm>
            <a:off x="7402285" y="5456941"/>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CDA56E1-A01B-004F-9713-F48A9EFC87A7}"/>
              </a:ext>
            </a:extLst>
          </p:cNvPr>
          <p:cNvCxnSpPr>
            <a:cxnSpLocks/>
          </p:cNvCxnSpPr>
          <p:nvPr/>
        </p:nvCxnSpPr>
        <p:spPr>
          <a:xfrm>
            <a:off x="7541985" y="5456941"/>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818FAE-22DF-264C-8ABB-D7A63EEDA899}"/>
              </a:ext>
            </a:extLst>
          </p:cNvPr>
          <p:cNvCxnSpPr>
            <a:cxnSpLocks/>
            <a:stCxn id="59" idx="3"/>
          </p:cNvCxnSpPr>
          <p:nvPr/>
        </p:nvCxnSpPr>
        <p:spPr>
          <a:xfrm>
            <a:off x="6585338" y="4868507"/>
            <a:ext cx="1474929"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8E829D7-5CC8-E24D-8F37-05F90CD1AA9D}"/>
              </a:ext>
            </a:extLst>
          </p:cNvPr>
          <p:cNvCxnSpPr>
            <a:cxnSpLocks/>
          </p:cNvCxnSpPr>
          <p:nvPr/>
        </p:nvCxnSpPr>
        <p:spPr>
          <a:xfrm>
            <a:off x="8122037" y="4868507"/>
            <a:ext cx="454696" cy="0"/>
          </a:xfrm>
          <a:prstGeom prst="line">
            <a:avLst/>
          </a:prstGeom>
          <a:ln w="57150">
            <a:prstDash val="sysDot"/>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8EBECA8C-15CD-9944-AA16-837976C8ED9A}"/>
              </a:ext>
            </a:extLst>
          </p:cNvPr>
          <p:cNvSpPr txBox="1"/>
          <p:nvPr/>
        </p:nvSpPr>
        <p:spPr>
          <a:xfrm>
            <a:off x="8036374" y="4369762"/>
            <a:ext cx="1119217" cy="461665"/>
          </a:xfrm>
          <a:prstGeom prst="rect">
            <a:avLst/>
          </a:prstGeom>
          <a:noFill/>
        </p:spPr>
        <p:txBody>
          <a:bodyPr wrap="none" rtlCol="0">
            <a:spAutoFit/>
          </a:bodyPr>
          <a:lstStyle/>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Other</a:t>
            </a:r>
          </a:p>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Peripherals</a:t>
            </a:r>
          </a:p>
        </p:txBody>
      </p:sp>
      <p:sp>
        <p:nvSpPr>
          <p:cNvPr id="94" name="TextBox 93">
            <a:extLst>
              <a:ext uri="{FF2B5EF4-FFF2-40B4-BE49-F238E27FC236}">
                <a16:creationId xmlns:a16="http://schemas.microsoft.com/office/drawing/2014/main" id="{AB7C783F-D8DB-854F-BCD7-CA662CBC31F3}"/>
              </a:ext>
            </a:extLst>
          </p:cNvPr>
          <p:cNvSpPr txBox="1"/>
          <p:nvPr/>
        </p:nvSpPr>
        <p:spPr>
          <a:xfrm>
            <a:off x="6696423" y="4542208"/>
            <a:ext cx="1130438" cy="297454"/>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Memory Bus</a:t>
            </a:r>
          </a:p>
        </p:txBody>
      </p:sp>
    </p:spTree>
    <p:extLst>
      <p:ext uri="{BB962C8B-B14F-4D97-AF65-F5344CB8AC3E}">
        <p14:creationId xmlns:p14="http://schemas.microsoft.com/office/powerpoint/2010/main" val="198130473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5764-5396-EF4C-87FA-A77DDFD8EA8D}"/>
              </a:ext>
            </a:extLst>
          </p:cNvPr>
          <p:cNvSpPr>
            <a:spLocks noGrp="1"/>
          </p:cNvSpPr>
          <p:nvPr>
            <p:ph type="title"/>
          </p:nvPr>
        </p:nvSpPr>
        <p:spPr/>
        <p:txBody>
          <a:bodyPr/>
          <a:lstStyle/>
          <a:p>
            <a:r>
              <a:rPr lang="en-US" dirty="0"/>
              <a:t>How does the cache actually connect to the execution core?</a:t>
            </a:r>
            <a:br>
              <a:rPr lang="en-US" dirty="0"/>
            </a:br>
            <a:r>
              <a:rPr lang="en-US" sz="2133" dirty="0"/>
              <a:t>[ </a:t>
            </a:r>
            <a:r>
              <a:rPr lang="en-US" sz="2133" u="sng" dirty="0"/>
              <a:t>Simplified</a:t>
            </a:r>
            <a:r>
              <a:rPr lang="en-US" sz="2133" dirty="0"/>
              <a:t> View! Very different between embedded &amp; high-perf! ]</a:t>
            </a:r>
            <a:endParaRPr lang="en-US" dirty="0"/>
          </a:p>
        </p:txBody>
      </p:sp>
      <p:grpSp>
        <p:nvGrpSpPr>
          <p:cNvPr id="51" name="Group 50">
            <a:extLst>
              <a:ext uri="{FF2B5EF4-FFF2-40B4-BE49-F238E27FC236}">
                <a16:creationId xmlns:a16="http://schemas.microsoft.com/office/drawing/2014/main" id="{1304E482-A016-5E4A-BFD0-233C194A0B87}"/>
              </a:ext>
            </a:extLst>
          </p:cNvPr>
          <p:cNvGrpSpPr/>
          <p:nvPr/>
        </p:nvGrpSpPr>
        <p:grpSpPr>
          <a:xfrm>
            <a:off x="736977" y="1447408"/>
            <a:ext cx="3222487" cy="804862"/>
            <a:chOff x="3475563" y="2829413"/>
            <a:chExt cx="2416865" cy="603647"/>
          </a:xfrm>
        </p:grpSpPr>
        <p:grpSp>
          <p:nvGrpSpPr>
            <p:cNvPr id="28" name="Group 23">
              <a:extLst>
                <a:ext uri="{FF2B5EF4-FFF2-40B4-BE49-F238E27FC236}">
                  <a16:creationId xmlns:a16="http://schemas.microsoft.com/office/drawing/2014/main" id="{7FD9054F-C57F-E946-8AA3-BC802A704D78}"/>
                </a:ext>
              </a:extLst>
            </p:cNvPr>
            <p:cNvGrpSpPr>
              <a:grpSpLocks/>
            </p:cNvGrpSpPr>
            <p:nvPr>
              <p:custDataLst>
                <p:tags r:id="rId4"/>
              </p:custDataLst>
            </p:nvPr>
          </p:nvGrpSpPr>
          <p:grpSpPr bwMode="auto">
            <a:xfrm>
              <a:off x="3760485" y="2829413"/>
              <a:ext cx="1828800" cy="603647"/>
              <a:chOff x="2112" y="3477"/>
              <a:chExt cx="1536" cy="507"/>
            </a:xfrm>
          </p:grpSpPr>
          <p:grpSp>
            <p:nvGrpSpPr>
              <p:cNvPr id="31" name="Group 15">
                <a:extLst>
                  <a:ext uri="{FF2B5EF4-FFF2-40B4-BE49-F238E27FC236}">
                    <a16:creationId xmlns:a16="http://schemas.microsoft.com/office/drawing/2014/main" id="{6F35D30D-86E4-0C47-ACF5-4BFE432EB733}"/>
                  </a:ext>
                </a:extLst>
              </p:cNvPr>
              <p:cNvGrpSpPr>
                <a:grpSpLocks/>
              </p:cNvGrpSpPr>
              <p:nvPr/>
            </p:nvGrpSpPr>
            <p:grpSpPr bwMode="auto">
              <a:xfrm>
                <a:off x="2411" y="3477"/>
                <a:ext cx="275" cy="507"/>
                <a:chOff x="2411" y="3477"/>
                <a:chExt cx="275" cy="507"/>
              </a:xfrm>
            </p:grpSpPr>
            <p:grpSp>
              <p:nvGrpSpPr>
                <p:cNvPr id="39" name="Group 13">
                  <a:extLst>
                    <a:ext uri="{FF2B5EF4-FFF2-40B4-BE49-F238E27FC236}">
                      <a16:creationId xmlns:a16="http://schemas.microsoft.com/office/drawing/2014/main" id="{A94C3FAD-B7D7-C94A-9E2B-B587D5F7C68E}"/>
                    </a:ext>
                  </a:extLst>
                </p:cNvPr>
                <p:cNvGrpSpPr>
                  <a:grpSpLocks/>
                </p:cNvGrpSpPr>
                <p:nvPr/>
              </p:nvGrpSpPr>
              <p:grpSpPr bwMode="auto">
                <a:xfrm>
                  <a:off x="2411" y="3504"/>
                  <a:ext cx="275" cy="480"/>
                  <a:chOff x="2411" y="3504"/>
                  <a:chExt cx="275" cy="480"/>
                </a:xfrm>
              </p:grpSpPr>
              <p:sp>
                <p:nvSpPr>
                  <p:cNvPr id="41" name="Line 6">
                    <a:extLst>
                      <a:ext uri="{FF2B5EF4-FFF2-40B4-BE49-F238E27FC236}">
                        <a16:creationId xmlns:a16="http://schemas.microsoft.com/office/drawing/2014/main" id="{31B8B26B-C5EF-114F-9FFA-8E95C0429B92}"/>
                      </a:ext>
                    </a:extLst>
                  </p:cNvPr>
                  <p:cNvSpPr>
                    <a:spLocks noChangeShapeType="1"/>
                  </p:cNvSpPr>
                  <p:nvPr>
                    <p:custDataLst>
                      <p:tags r:id="rId14"/>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7">
                    <a:extLst>
                      <a:ext uri="{FF2B5EF4-FFF2-40B4-BE49-F238E27FC236}">
                        <a16:creationId xmlns:a16="http://schemas.microsoft.com/office/drawing/2014/main" id="{06595D0A-082D-EB43-BD65-D35770841525}"/>
                      </a:ext>
                    </a:extLst>
                  </p:cNvPr>
                  <p:cNvSpPr>
                    <a:spLocks noChangeShapeType="1"/>
                  </p:cNvSpPr>
                  <p:nvPr>
                    <p:custDataLst>
                      <p:tags r:id="rId15"/>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8">
                    <a:extLst>
                      <a:ext uri="{FF2B5EF4-FFF2-40B4-BE49-F238E27FC236}">
                        <a16:creationId xmlns:a16="http://schemas.microsoft.com/office/drawing/2014/main" id="{3524599B-389D-7747-8974-34FD57F0528B}"/>
                      </a:ext>
                    </a:extLst>
                  </p:cNvPr>
                  <p:cNvSpPr>
                    <a:spLocks noChangeShapeType="1"/>
                  </p:cNvSpPr>
                  <p:nvPr>
                    <p:custDataLst>
                      <p:tags r:id="rId16"/>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Line 9">
                    <a:extLst>
                      <a:ext uri="{FF2B5EF4-FFF2-40B4-BE49-F238E27FC236}">
                        <a16:creationId xmlns:a16="http://schemas.microsoft.com/office/drawing/2014/main" id="{29B8EF51-30D0-0643-8205-B90DEE9829EA}"/>
                      </a:ext>
                    </a:extLst>
                  </p:cNvPr>
                  <p:cNvSpPr>
                    <a:spLocks noChangeShapeType="1"/>
                  </p:cNvSpPr>
                  <p:nvPr>
                    <p:custDataLst>
                      <p:tags r:id="rId17"/>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5" name="Line 10">
                    <a:extLst>
                      <a:ext uri="{FF2B5EF4-FFF2-40B4-BE49-F238E27FC236}">
                        <a16:creationId xmlns:a16="http://schemas.microsoft.com/office/drawing/2014/main" id="{F7DD065F-177A-774E-B40E-FA0E45DC2836}"/>
                      </a:ext>
                    </a:extLst>
                  </p:cNvPr>
                  <p:cNvSpPr>
                    <a:spLocks noChangeShapeType="1"/>
                  </p:cNvSpPr>
                  <p:nvPr>
                    <p:custDataLst>
                      <p:tags r:id="rId18"/>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 name="Line 11">
                    <a:extLst>
                      <a:ext uri="{FF2B5EF4-FFF2-40B4-BE49-F238E27FC236}">
                        <a16:creationId xmlns:a16="http://schemas.microsoft.com/office/drawing/2014/main" id="{81761D03-5FE1-424D-98F8-9B10B179ECAD}"/>
                      </a:ext>
                    </a:extLst>
                  </p:cNvPr>
                  <p:cNvSpPr>
                    <a:spLocks noChangeShapeType="1"/>
                  </p:cNvSpPr>
                  <p:nvPr>
                    <p:custDataLst>
                      <p:tags r:id="rId19"/>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7" name="Line 12">
                    <a:extLst>
                      <a:ext uri="{FF2B5EF4-FFF2-40B4-BE49-F238E27FC236}">
                        <a16:creationId xmlns:a16="http://schemas.microsoft.com/office/drawing/2014/main" id="{21F24329-8734-6A44-A69E-638A972FAA82}"/>
                      </a:ext>
                    </a:extLst>
                  </p:cNvPr>
                  <p:cNvSpPr>
                    <a:spLocks noChangeShapeType="1"/>
                  </p:cNvSpPr>
                  <p:nvPr>
                    <p:custDataLst>
                      <p:tags r:id="rId20"/>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0" name="Rectangle 14">
                  <a:extLst>
                    <a:ext uri="{FF2B5EF4-FFF2-40B4-BE49-F238E27FC236}">
                      <a16:creationId xmlns:a16="http://schemas.microsoft.com/office/drawing/2014/main" id="{F563E539-7245-4A41-8E65-81A6A73868EF}"/>
                    </a:ext>
                  </a:extLst>
                </p:cNvPr>
                <p:cNvSpPr>
                  <a:spLocks noChangeArrowheads="1"/>
                </p:cNvSpPr>
                <p:nvPr>
                  <p:custDataLst>
                    <p:tags r:id="rId13"/>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32" name="Rectangle 16">
                <a:extLst>
                  <a:ext uri="{FF2B5EF4-FFF2-40B4-BE49-F238E27FC236}">
                    <a16:creationId xmlns:a16="http://schemas.microsoft.com/office/drawing/2014/main" id="{C7262D2A-16AA-A84D-89D9-EC1B5701B2D1}"/>
                  </a:ext>
                </a:extLst>
              </p:cNvPr>
              <p:cNvSpPr>
                <a:spLocks noChangeArrowheads="1"/>
              </p:cNvSpPr>
              <p:nvPr>
                <p:custDataLst>
                  <p:tags r:id="rId8"/>
                </p:custDataLst>
              </p:nvPr>
            </p:nvSpPr>
            <p:spPr bwMode="auto">
              <a:xfrm>
                <a:off x="2905" y="3556"/>
                <a:ext cx="403" cy="328"/>
              </a:xfrm>
              <a:prstGeom prst="rect">
                <a:avLst/>
              </a:prstGeom>
              <a:solidFill>
                <a:schemeClr val="accent4">
                  <a:alpha val="11000"/>
                </a:schemeClr>
              </a:solidFill>
              <a:ln w="12700">
                <a:solidFill>
                  <a:schemeClr val="accent4"/>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8064A2"/>
                    </a:solidFill>
                  </a:rPr>
                  <a:t>DM</a:t>
                </a:r>
              </a:p>
            </p:txBody>
          </p:sp>
          <p:sp>
            <p:nvSpPr>
              <p:cNvPr id="35" name="Line 19">
                <a:extLst>
                  <a:ext uri="{FF2B5EF4-FFF2-40B4-BE49-F238E27FC236}">
                    <a16:creationId xmlns:a16="http://schemas.microsoft.com/office/drawing/2014/main" id="{BADE5AA8-C042-0842-8A73-D1920AA6EE10}"/>
                  </a:ext>
                </a:extLst>
              </p:cNvPr>
              <p:cNvSpPr>
                <a:spLocks noChangeShapeType="1"/>
              </p:cNvSpPr>
              <p:nvPr>
                <p:custDataLst>
                  <p:tags r:id="rId9"/>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20">
                <a:extLst>
                  <a:ext uri="{FF2B5EF4-FFF2-40B4-BE49-F238E27FC236}">
                    <a16:creationId xmlns:a16="http://schemas.microsoft.com/office/drawing/2014/main" id="{1D9FC6FF-AB83-C241-AEEF-48E7A404BE13}"/>
                  </a:ext>
                </a:extLst>
              </p:cNvPr>
              <p:cNvSpPr>
                <a:spLocks noChangeShapeType="1"/>
              </p:cNvSpPr>
              <p:nvPr>
                <p:custDataLst>
                  <p:tags r:id="rId10"/>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21">
                <a:extLst>
                  <a:ext uri="{FF2B5EF4-FFF2-40B4-BE49-F238E27FC236}">
                    <a16:creationId xmlns:a16="http://schemas.microsoft.com/office/drawing/2014/main" id="{87D620BA-DB5A-8F4F-A287-BB50AA00AF1B}"/>
                  </a:ext>
                </a:extLst>
              </p:cNvPr>
              <p:cNvSpPr>
                <a:spLocks noChangeShapeType="1"/>
              </p:cNvSpPr>
              <p:nvPr>
                <p:custDataLst>
                  <p:tags r:id="rId11"/>
                </p:custDataLst>
              </p:nvPr>
            </p:nvSpPr>
            <p:spPr bwMode="auto">
              <a:xfrm>
                <a:off x="2687" y="3747"/>
                <a:ext cx="218" cy="0"/>
              </a:xfrm>
              <a:prstGeom prst="line">
                <a:avLst/>
              </a:prstGeom>
              <a:noFill/>
              <a:ln w="28575">
                <a:solidFill>
                  <a:schemeClr val="accent6">
                    <a:lumMod val="75000"/>
                  </a:schemeClr>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22">
                <a:extLst>
                  <a:ext uri="{FF2B5EF4-FFF2-40B4-BE49-F238E27FC236}">
                    <a16:creationId xmlns:a16="http://schemas.microsoft.com/office/drawing/2014/main" id="{94BFDBBC-DE2A-E343-A0AE-3D1A9D4545D1}"/>
                  </a:ext>
                </a:extLst>
              </p:cNvPr>
              <p:cNvSpPr>
                <a:spLocks noChangeShapeType="1"/>
              </p:cNvSpPr>
              <p:nvPr>
                <p:custDataLst>
                  <p:tags r:id="rId12"/>
                </p:custDataLst>
              </p:nvPr>
            </p:nvSpPr>
            <p:spPr bwMode="auto">
              <a:xfrm>
                <a:off x="3312" y="3744"/>
                <a:ext cx="336" cy="0"/>
              </a:xfrm>
              <a:prstGeom prst="line">
                <a:avLst/>
              </a:prstGeom>
              <a:noFill/>
              <a:ln w="28575">
                <a:solidFill>
                  <a:schemeClr val="accent6">
                    <a:lumMod val="75000"/>
                  </a:schemeClr>
                </a:solidFill>
                <a:round/>
                <a:headEnd/>
                <a:tailEnd type="none"/>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8" name="Line 19">
              <a:extLst>
                <a:ext uri="{FF2B5EF4-FFF2-40B4-BE49-F238E27FC236}">
                  <a16:creationId xmlns:a16="http://schemas.microsoft.com/office/drawing/2014/main" id="{86540DE2-F5BD-394B-A215-AC1E0E1B9E09}"/>
                </a:ext>
              </a:extLst>
            </p:cNvPr>
            <p:cNvSpPr>
              <a:spLocks noChangeShapeType="1"/>
            </p:cNvSpPr>
            <p:nvPr>
              <p:custDataLst>
                <p:tags r:id="rId5"/>
              </p:custDataLst>
            </p:nvPr>
          </p:nvSpPr>
          <p:spPr bwMode="auto">
            <a:xfrm>
              <a:off x="3475563" y="2975860"/>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9" name="Line 19">
              <a:extLst>
                <a:ext uri="{FF2B5EF4-FFF2-40B4-BE49-F238E27FC236}">
                  <a16:creationId xmlns:a16="http://schemas.microsoft.com/office/drawing/2014/main" id="{03438F55-F020-A744-BA15-343C790710CA}"/>
                </a:ext>
              </a:extLst>
            </p:cNvPr>
            <p:cNvSpPr>
              <a:spLocks noChangeShapeType="1"/>
            </p:cNvSpPr>
            <p:nvPr>
              <p:custDataLst>
                <p:tags r:id="rId6"/>
              </p:custDataLst>
            </p:nvPr>
          </p:nvSpPr>
          <p:spPr bwMode="auto">
            <a:xfrm>
              <a:off x="3488815" y="3260782"/>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 name="Line 19">
              <a:extLst>
                <a:ext uri="{FF2B5EF4-FFF2-40B4-BE49-F238E27FC236}">
                  <a16:creationId xmlns:a16="http://schemas.microsoft.com/office/drawing/2014/main" id="{74009088-8A58-E24F-9105-DD7D81F3C3FA}"/>
                </a:ext>
              </a:extLst>
            </p:cNvPr>
            <p:cNvSpPr>
              <a:spLocks noChangeShapeType="1"/>
            </p:cNvSpPr>
            <p:nvPr>
              <p:custDataLst>
                <p:tags r:id="rId7"/>
              </p:custDataLst>
            </p:nvPr>
          </p:nvSpPr>
          <p:spPr bwMode="auto">
            <a:xfrm>
              <a:off x="5549528" y="3148138"/>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52" name="Rounded Rectangle 51">
            <a:extLst>
              <a:ext uri="{FF2B5EF4-FFF2-40B4-BE49-F238E27FC236}">
                <a16:creationId xmlns:a16="http://schemas.microsoft.com/office/drawing/2014/main" id="{FDAB080B-9F37-364B-895E-C6DD42DBF908}"/>
              </a:ext>
            </a:extLst>
          </p:cNvPr>
          <p:cNvSpPr/>
          <p:nvPr/>
        </p:nvSpPr>
        <p:spPr>
          <a:xfrm>
            <a:off x="4451761" y="1394300"/>
            <a:ext cx="4737427" cy="2579757"/>
          </a:xfrm>
          <a:prstGeom prst="roundRect">
            <a:avLst>
              <a:gd name="adj" fmla="val 2968"/>
            </a:avLst>
          </a:prstGeom>
          <a:noFill/>
          <a:ln w="19050">
            <a:solidFill>
              <a:schemeClr val="accent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cxnSp>
        <p:nvCxnSpPr>
          <p:cNvPr id="54" name="Straight Connector 53">
            <a:extLst>
              <a:ext uri="{FF2B5EF4-FFF2-40B4-BE49-F238E27FC236}">
                <a16:creationId xmlns:a16="http://schemas.microsoft.com/office/drawing/2014/main" id="{EEF1D223-6F1E-B549-969F-BFEC9AA5A42F}"/>
              </a:ext>
            </a:extLst>
          </p:cNvPr>
          <p:cNvCxnSpPr/>
          <p:nvPr/>
        </p:nvCxnSpPr>
        <p:spPr>
          <a:xfrm>
            <a:off x="3011692" y="2083414"/>
            <a:ext cx="1484243" cy="189947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B466FFB-2AF7-3F4A-980A-2487CE3BDB29}"/>
              </a:ext>
            </a:extLst>
          </p:cNvPr>
          <p:cNvCxnSpPr>
            <a:cxnSpLocks/>
          </p:cNvCxnSpPr>
          <p:nvPr/>
        </p:nvCxnSpPr>
        <p:spPr>
          <a:xfrm flipV="1">
            <a:off x="3038196" y="1403137"/>
            <a:ext cx="1466573" cy="18552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9FCD227-A312-1046-9ED7-78B7DF3D692C}"/>
              </a:ext>
            </a:extLst>
          </p:cNvPr>
          <p:cNvSpPr>
            <a:spLocks noChangeArrowheads="1"/>
          </p:cNvSpPr>
          <p:nvPr>
            <p:custDataLst>
              <p:tags r:id="rId1"/>
            </p:custDataLst>
          </p:nvPr>
        </p:nvSpPr>
        <p:spPr bwMode="auto">
          <a:xfrm>
            <a:off x="5574944" y="1646364"/>
            <a:ext cx="1018259" cy="20237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Memory</a:t>
            </a:r>
            <a:br>
              <a:rPr lang="en-US" altLang="en-US" sz="1400" dirty="0">
                <a:solidFill>
                  <a:prstClr val="black"/>
                </a:solidFill>
              </a:rPr>
            </a:br>
            <a:r>
              <a:rPr lang="en-US" altLang="en-US" sz="1400" dirty="0">
                <a:solidFill>
                  <a:prstClr val="black"/>
                </a:solidFill>
              </a:rPr>
              <a:t>Interface</a:t>
            </a:r>
            <a:br>
              <a:rPr lang="en-US" altLang="en-US" sz="1400" dirty="0">
                <a:solidFill>
                  <a:prstClr val="black"/>
                </a:solidFill>
              </a:rPr>
            </a:br>
            <a:r>
              <a:rPr lang="en-US" altLang="en-US" sz="1400" dirty="0">
                <a:solidFill>
                  <a:prstClr val="black"/>
                </a:solidFill>
              </a:rPr>
              <a:t>Module</a:t>
            </a:r>
          </a:p>
        </p:txBody>
      </p:sp>
      <p:grpSp>
        <p:nvGrpSpPr>
          <p:cNvPr id="64" name="Group 63">
            <a:extLst>
              <a:ext uri="{FF2B5EF4-FFF2-40B4-BE49-F238E27FC236}">
                <a16:creationId xmlns:a16="http://schemas.microsoft.com/office/drawing/2014/main" id="{95361D31-6275-3E4C-AC0C-E02B288DE44F}"/>
              </a:ext>
            </a:extLst>
          </p:cNvPr>
          <p:cNvGrpSpPr/>
          <p:nvPr/>
        </p:nvGrpSpPr>
        <p:grpSpPr>
          <a:xfrm>
            <a:off x="4544618" y="1580006"/>
            <a:ext cx="1020147" cy="297454"/>
            <a:chOff x="3402563" y="2842726"/>
            <a:chExt cx="765110" cy="223091"/>
          </a:xfrm>
        </p:grpSpPr>
        <p:sp>
          <p:nvSpPr>
            <p:cNvPr id="62" name="TextBox 61">
              <a:extLst>
                <a:ext uri="{FF2B5EF4-FFF2-40B4-BE49-F238E27FC236}">
                  <a16:creationId xmlns:a16="http://schemas.microsoft.com/office/drawing/2014/main" id="{3C0841BB-948F-534D-BA79-9AA90B13136B}"/>
                </a:ext>
              </a:extLst>
            </p:cNvPr>
            <p:cNvSpPr txBox="1"/>
            <p:nvPr/>
          </p:nvSpPr>
          <p:spPr>
            <a:xfrm>
              <a:off x="3489649" y="2842726"/>
              <a:ext cx="559288"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Address</a:t>
              </a:r>
            </a:p>
          </p:txBody>
        </p:sp>
        <p:cxnSp>
          <p:nvCxnSpPr>
            <p:cNvPr id="61" name="Straight Arrow Connector 60">
              <a:extLst>
                <a:ext uri="{FF2B5EF4-FFF2-40B4-BE49-F238E27FC236}">
                  <a16:creationId xmlns:a16="http://schemas.microsoft.com/office/drawing/2014/main" id="{CB15A806-C976-454F-B674-E57C8F60245A}"/>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6F2F943E-3173-1041-9AD5-7782BAD2321B}"/>
              </a:ext>
            </a:extLst>
          </p:cNvPr>
          <p:cNvGrpSpPr/>
          <p:nvPr/>
        </p:nvGrpSpPr>
        <p:grpSpPr>
          <a:xfrm>
            <a:off x="4548763" y="1849557"/>
            <a:ext cx="1020147" cy="297454"/>
            <a:chOff x="3402563" y="2842726"/>
            <a:chExt cx="765110" cy="223091"/>
          </a:xfrm>
        </p:grpSpPr>
        <p:sp>
          <p:nvSpPr>
            <p:cNvPr id="66" name="TextBox 65">
              <a:extLst>
                <a:ext uri="{FF2B5EF4-FFF2-40B4-BE49-F238E27FC236}">
                  <a16:creationId xmlns:a16="http://schemas.microsoft.com/office/drawing/2014/main" id="{1316ACED-BB76-844A-A5E5-FE05A8A71BFD}"/>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67" name="Straight Arrow Connector 66">
              <a:extLst>
                <a:ext uri="{FF2B5EF4-FFF2-40B4-BE49-F238E27FC236}">
                  <a16:creationId xmlns:a16="http://schemas.microsoft.com/office/drawing/2014/main" id="{295B51F8-B5FC-DE44-A3C7-84E84BF76B57}"/>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632D43E-C8A8-8846-AA56-0F36033DE348}"/>
              </a:ext>
            </a:extLst>
          </p:cNvPr>
          <p:cNvGrpSpPr/>
          <p:nvPr/>
        </p:nvGrpSpPr>
        <p:grpSpPr>
          <a:xfrm>
            <a:off x="4540471" y="2123254"/>
            <a:ext cx="1020147" cy="297454"/>
            <a:chOff x="3402563" y="2842726"/>
            <a:chExt cx="765110" cy="223091"/>
          </a:xfrm>
        </p:grpSpPr>
        <p:sp>
          <p:nvSpPr>
            <p:cNvPr id="69" name="TextBox 68">
              <a:extLst>
                <a:ext uri="{FF2B5EF4-FFF2-40B4-BE49-F238E27FC236}">
                  <a16:creationId xmlns:a16="http://schemas.microsoft.com/office/drawing/2014/main" id="{2DECBE7F-431E-C940-BD8B-DB96B9D28039}"/>
                </a:ext>
              </a:extLst>
            </p:cNvPr>
            <p:cNvSpPr txBox="1"/>
            <p:nvPr/>
          </p:nvSpPr>
          <p:spPr>
            <a:xfrm>
              <a:off x="3489649" y="2842726"/>
              <a:ext cx="457096"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Read?</a:t>
              </a:r>
            </a:p>
          </p:txBody>
        </p:sp>
        <p:cxnSp>
          <p:nvCxnSpPr>
            <p:cNvPr id="70" name="Straight Arrow Connector 69">
              <a:extLst>
                <a:ext uri="{FF2B5EF4-FFF2-40B4-BE49-F238E27FC236}">
                  <a16:creationId xmlns:a16="http://schemas.microsoft.com/office/drawing/2014/main" id="{E71FACC0-9A4E-4F42-B004-BA7F498499CF}"/>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39DC3B44-13ED-E44F-901A-5F3ED410E88B}"/>
              </a:ext>
            </a:extLst>
          </p:cNvPr>
          <p:cNvGrpSpPr/>
          <p:nvPr/>
        </p:nvGrpSpPr>
        <p:grpSpPr>
          <a:xfrm>
            <a:off x="4540469" y="2380365"/>
            <a:ext cx="1020147" cy="297454"/>
            <a:chOff x="3402563" y="2842726"/>
            <a:chExt cx="765110" cy="223091"/>
          </a:xfrm>
        </p:grpSpPr>
        <p:sp>
          <p:nvSpPr>
            <p:cNvPr id="72" name="TextBox 71">
              <a:extLst>
                <a:ext uri="{FF2B5EF4-FFF2-40B4-BE49-F238E27FC236}">
                  <a16:creationId xmlns:a16="http://schemas.microsoft.com/office/drawing/2014/main" id="{F7FD814E-8893-0549-BC61-C9F026E9F033}"/>
                </a:ext>
              </a:extLst>
            </p:cNvPr>
            <p:cNvSpPr txBox="1"/>
            <p:nvPr/>
          </p:nvSpPr>
          <p:spPr>
            <a:xfrm>
              <a:off x="3489649" y="2842726"/>
              <a:ext cx="483305"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Write?</a:t>
              </a:r>
            </a:p>
          </p:txBody>
        </p:sp>
        <p:cxnSp>
          <p:nvCxnSpPr>
            <p:cNvPr id="73" name="Straight Arrow Connector 72">
              <a:extLst>
                <a:ext uri="{FF2B5EF4-FFF2-40B4-BE49-F238E27FC236}">
                  <a16:creationId xmlns:a16="http://schemas.microsoft.com/office/drawing/2014/main" id="{D10203B4-B012-9640-97D3-B06A7DDF2F38}"/>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86826082-1B09-FE4D-ADAD-605BC96A8C03}"/>
              </a:ext>
            </a:extLst>
          </p:cNvPr>
          <p:cNvGrpSpPr/>
          <p:nvPr/>
        </p:nvGrpSpPr>
        <p:grpSpPr>
          <a:xfrm>
            <a:off x="6605644" y="1575859"/>
            <a:ext cx="1020147" cy="297454"/>
            <a:chOff x="3402563" y="2842726"/>
            <a:chExt cx="765110" cy="223091"/>
          </a:xfrm>
        </p:grpSpPr>
        <p:sp>
          <p:nvSpPr>
            <p:cNvPr id="75" name="TextBox 74">
              <a:extLst>
                <a:ext uri="{FF2B5EF4-FFF2-40B4-BE49-F238E27FC236}">
                  <a16:creationId xmlns:a16="http://schemas.microsoft.com/office/drawing/2014/main" id="{BC99EDEB-68A3-4344-AF5A-0102CC863DAC}"/>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76" name="Straight Arrow Connector 75">
              <a:extLst>
                <a:ext uri="{FF2B5EF4-FFF2-40B4-BE49-F238E27FC236}">
                  <a16:creationId xmlns:a16="http://schemas.microsoft.com/office/drawing/2014/main" id="{7658B496-774B-9D4F-A1C9-FB0EA4839239}"/>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504770C6-CEB8-3F46-81FC-F4673AB0669D}"/>
              </a:ext>
            </a:extLst>
          </p:cNvPr>
          <p:cNvGrpSpPr/>
          <p:nvPr/>
        </p:nvGrpSpPr>
        <p:grpSpPr>
          <a:xfrm>
            <a:off x="6597351" y="1924202"/>
            <a:ext cx="1020147" cy="297454"/>
            <a:chOff x="3402563" y="2842726"/>
            <a:chExt cx="765110" cy="223091"/>
          </a:xfrm>
        </p:grpSpPr>
        <p:sp>
          <p:nvSpPr>
            <p:cNvPr id="81" name="TextBox 80">
              <a:extLst>
                <a:ext uri="{FF2B5EF4-FFF2-40B4-BE49-F238E27FC236}">
                  <a16:creationId xmlns:a16="http://schemas.microsoft.com/office/drawing/2014/main" id="{253460CB-E6FF-1849-8B7E-B5CF238AEDE9}"/>
                </a:ext>
              </a:extLst>
            </p:cNvPr>
            <p:cNvSpPr txBox="1"/>
            <p:nvPr/>
          </p:nvSpPr>
          <p:spPr>
            <a:xfrm>
              <a:off x="3489649" y="2842726"/>
              <a:ext cx="493164" cy="223091"/>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Stall</a:t>
              </a:r>
            </a:p>
          </p:txBody>
        </p:sp>
        <p:cxnSp>
          <p:nvCxnSpPr>
            <p:cNvPr id="82" name="Straight Arrow Connector 81">
              <a:extLst>
                <a:ext uri="{FF2B5EF4-FFF2-40B4-BE49-F238E27FC236}">
                  <a16:creationId xmlns:a16="http://schemas.microsoft.com/office/drawing/2014/main" id="{EECA17D9-C069-A442-9A37-5B90C92B205B}"/>
                </a:ext>
              </a:extLst>
            </p:cNvPr>
            <p:cNvCxnSpPr>
              <a:cxnSpLocks/>
            </p:cNvCxnSpPr>
            <p:nvPr/>
          </p:nvCxnSpPr>
          <p:spPr>
            <a:xfrm>
              <a:off x="3402563" y="3048000"/>
              <a:ext cx="765110"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8026AE77-E315-F747-8063-FE5C6FAC8ABA}"/>
              </a:ext>
            </a:extLst>
          </p:cNvPr>
          <p:cNvCxnSpPr>
            <a:cxnSpLocks/>
          </p:cNvCxnSpPr>
          <p:nvPr/>
        </p:nvCxnSpPr>
        <p:spPr>
          <a:xfrm>
            <a:off x="7613351" y="2658217"/>
            <a:ext cx="0" cy="281991"/>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2490128B-A722-8F4E-BCC3-2F0C916BB3A9}"/>
              </a:ext>
            </a:extLst>
          </p:cNvPr>
          <p:cNvSpPr>
            <a:spLocks noChangeArrowheads="1"/>
          </p:cNvSpPr>
          <p:nvPr>
            <p:custDataLst>
              <p:tags r:id="rId2"/>
            </p:custDataLst>
          </p:nvPr>
        </p:nvSpPr>
        <p:spPr bwMode="auto">
          <a:xfrm>
            <a:off x="6883489" y="2940209"/>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 Controller</a:t>
            </a:r>
          </a:p>
        </p:txBody>
      </p:sp>
      <p:sp>
        <p:nvSpPr>
          <p:cNvPr id="85" name="Rectangle 84">
            <a:extLst>
              <a:ext uri="{FF2B5EF4-FFF2-40B4-BE49-F238E27FC236}">
                <a16:creationId xmlns:a16="http://schemas.microsoft.com/office/drawing/2014/main" id="{3BE075EE-37FC-7A42-AE98-C4E87446191A}"/>
              </a:ext>
            </a:extLst>
          </p:cNvPr>
          <p:cNvSpPr>
            <a:spLocks noChangeArrowheads="1"/>
          </p:cNvSpPr>
          <p:nvPr>
            <p:custDataLst>
              <p:tags r:id="rId3"/>
            </p:custDataLst>
          </p:nvPr>
        </p:nvSpPr>
        <p:spPr bwMode="auto">
          <a:xfrm>
            <a:off x="6879341" y="3383932"/>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a:t>
            </a:r>
          </a:p>
        </p:txBody>
      </p:sp>
      <p:cxnSp>
        <p:nvCxnSpPr>
          <p:cNvPr id="86" name="Straight Connector 85">
            <a:extLst>
              <a:ext uri="{FF2B5EF4-FFF2-40B4-BE49-F238E27FC236}">
                <a16:creationId xmlns:a16="http://schemas.microsoft.com/office/drawing/2014/main" id="{7F1335AA-1235-A34F-A443-64F4D73BFC86}"/>
              </a:ext>
            </a:extLst>
          </p:cNvPr>
          <p:cNvCxnSpPr>
            <a:cxnSpLocks/>
          </p:cNvCxnSpPr>
          <p:nvPr/>
        </p:nvCxnSpPr>
        <p:spPr>
          <a:xfrm>
            <a:off x="7050317" y="3238183"/>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4F17CE7-3E02-1344-A1CE-14D70CB825C3}"/>
              </a:ext>
            </a:extLst>
          </p:cNvPr>
          <p:cNvCxnSpPr>
            <a:cxnSpLocks/>
          </p:cNvCxnSpPr>
          <p:nvPr/>
        </p:nvCxnSpPr>
        <p:spPr>
          <a:xfrm>
            <a:off x="7156151"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FA7A49C-83F1-0841-8FE6-F8C9E7F94174}"/>
              </a:ext>
            </a:extLst>
          </p:cNvPr>
          <p:cNvCxnSpPr>
            <a:cxnSpLocks/>
          </p:cNvCxnSpPr>
          <p:nvPr/>
        </p:nvCxnSpPr>
        <p:spPr>
          <a:xfrm>
            <a:off x="7245051"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7835E07-5C9A-0040-B2AD-6FF0D0E9E047}"/>
              </a:ext>
            </a:extLst>
          </p:cNvPr>
          <p:cNvCxnSpPr>
            <a:cxnSpLocks/>
          </p:cNvCxnSpPr>
          <p:nvPr/>
        </p:nvCxnSpPr>
        <p:spPr>
          <a:xfrm>
            <a:off x="7325484" y="3246650"/>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BFB929F7-44A6-9A49-954A-D99D9A4D80A2}"/>
              </a:ext>
            </a:extLst>
          </p:cNvPr>
          <p:cNvCxnSpPr>
            <a:cxnSpLocks/>
          </p:cNvCxnSpPr>
          <p:nvPr/>
        </p:nvCxnSpPr>
        <p:spPr>
          <a:xfrm>
            <a:off x="7410151"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CDA56E1-A01B-004F-9713-F48A9EFC87A7}"/>
              </a:ext>
            </a:extLst>
          </p:cNvPr>
          <p:cNvCxnSpPr>
            <a:cxnSpLocks/>
          </p:cNvCxnSpPr>
          <p:nvPr/>
        </p:nvCxnSpPr>
        <p:spPr>
          <a:xfrm>
            <a:off x="7549851"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818FAE-22DF-264C-8ABB-D7A63EEDA899}"/>
              </a:ext>
            </a:extLst>
          </p:cNvPr>
          <p:cNvCxnSpPr>
            <a:cxnSpLocks/>
            <a:stCxn id="59" idx="3"/>
          </p:cNvCxnSpPr>
          <p:nvPr/>
        </p:nvCxnSpPr>
        <p:spPr>
          <a:xfrm>
            <a:off x="6593204" y="2658216"/>
            <a:ext cx="1474929"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8E829D7-5CC8-E24D-8F37-05F90CD1AA9D}"/>
              </a:ext>
            </a:extLst>
          </p:cNvPr>
          <p:cNvCxnSpPr>
            <a:cxnSpLocks/>
          </p:cNvCxnSpPr>
          <p:nvPr/>
        </p:nvCxnSpPr>
        <p:spPr>
          <a:xfrm>
            <a:off x="8129903" y="2658216"/>
            <a:ext cx="454696" cy="0"/>
          </a:xfrm>
          <a:prstGeom prst="line">
            <a:avLst/>
          </a:prstGeom>
          <a:ln w="57150">
            <a:prstDash val="sysDot"/>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D282704F-B635-6F4F-B860-98A7D44B0A69}"/>
              </a:ext>
            </a:extLst>
          </p:cNvPr>
          <p:cNvPicPr>
            <a:picLocks noChangeAspect="1"/>
          </p:cNvPicPr>
          <p:nvPr/>
        </p:nvPicPr>
        <p:blipFill>
          <a:blip r:embed="rId22"/>
          <a:stretch>
            <a:fillRect/>
          </a:stretch>
        </p:blipFill>
        <p:spPr>
          <a:xfrm>
            <a:off x="9957238" y="1164140"/>
            <a:ext cx="1660393" cy="2824152"/>
          </a:xfrm>
          <a:prstGeom prst="rect">
            <a:avLst/>
          </a:prstGeom>
          <a:ln>
            <a:solidFill>
              <a:schemeClr val="accent1"/>
            </a:solidFill>
          </a:ln>
        </p:spPr>
      </p:pic>
      <p:pic>
        <p:nvPicPr>
          <p:cNvPr id="33" name="Picture 32">
            <a:extLst>
              <a:ext uri="{FF2B5EF4-FFF2-40B4-BE49-F238E27FC236}">
                <a16:creationId xmlns:a16="http://schemas.microsoft.com/office/drawing/2014/main" id="{3D6A7C72-208F-F444-A636-7B087EC9753A}"/>
              </a:ext>
            </a:extLst>
          </p:cNvPr>
          <p:cNvPicPr>
            <a:picLocks noChangeAspect="1"/>
          </p:cNvPicPr>
          <p:nvPr/>
        </p:nvPicPr>
        <p:blipFill>
          <a:blip r:embed="rId23"/>
          <a:stretch>
            <a:fillRect/>
          </a:stretch>
        </p:blipFill>
        <p:spPr>
          <a:xfrm>
            <a:off x="5612692" y="4384259"/>
            <a:ext cx="5418667" cy="1896533"/>
          </a:xfrm>
          <a:prstGeom prst="rect">
            <a:avLst/>
          </a:prstGeom>
          <a:ln>
            <a:solidFill>
              <a:schemeClr val="accent1"/>
            </a:solidFill>
          </a:ln>
        </p:spPr>
      </p:pic>
      <p:pic>
        <p:nvPicPr>
          <p:cNvPr id="34" name="Picture 33">
            <a:extLst>
              <a:ext uri="{FF2B5EF4-FFF2-40B4-BE49-F238E27FC236}">
                <a16:creationId xmlns:a16="http://schemas.microsoft.com/office/drawing/2014/main" id="{C62555C0-311A-BD4D-AB55-110451F31B0F}"/>
              </a:ext>
            </a:extLst>
          </p:cNvPr>
          <p:cNvPicPr>
            <a:picLocks noChangeAspect="1"/>
          </p:cNvPicPr>
          <p:nvPr/>
        </p:nvPicPr>
        <p:blipFill>
          <a:blip r:embed="rId24"/>
          <a:stretch>
            <a:fillRect/>
          </a:stretch>
        </p:blipFill>
        <p:spPr>
          <a:xfrm>
            <a:off x="180063" y="3240713"/>
            <a:ext cx="5003503" cy="2812153"/>
          </a:xfrm>
          <a:prstGeom prst="rect">
            <a:avLst/>
          </a:prstGeom>
          <a:ln>
            <a:solidFill>
              <a:schemeClr val="accent1"/>
            </a:solidFill>
          </a:ln>
        </p:spPr>
      </p:pic>
      <p:sp>
        <p:nvSpPr>
          <p:cNvPr id="94" name="TextBox 93">
            <a:extLst>
              <a:ext uri="{FF2B5EF4-FFF2-40B4-BE49-F238E27FC236}">
                <a16:creationId xmlns:a16="http://schemas.microsoft.com/office/drawing/2014/main" id="{C666129A-DB99-0F45-AFA6-FBA2F20B3DDB}"/>
              </a:ext>
            </a:extLst>
          </p:cNvPr>
          <p:cNvSpPr txBox="1"/>
          <p:nvPr/>
        </p:nvSpPr>
        <p:spPr>
          <a:xfrm>
            <a:off x="8052105" y="2175202"/>
            <a:ext cx="1119217" cy="461665"/>
          </a:xfrm>
          <a:prstGeom prst="rect">
            <a:avLst/>
          </a:prstGeom>
          <a:noFill/>
        </p:spPr>
        <p:txBody>
          <a:bodyPr wrap="none" rtlCol="0">
            <a:spAutoFit/>
          </a:bodyPr>
          <a:lstStyle/>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Other</a:t>
            </a:r>
          </a:p>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Peripherals</a:t>
            </a:r>
          </a:p>
        </p:txBody>
      </p:sp>
      <p:sp>
        <p:nvSpPr>
          <p:cNvPr id="95" name="TextBox 94">
            <a:extLst>
              <a:ext uri="{FF2B5EF4-FFF2-40B4-BE49-F238E27FC236}">
                <a16:creationId xmlns:a16="http://schemas.microsoft.com/office/drawing/2014/main" id="{9B946D19-81D2-9242-9465-A5B99F3EE768}"/>
              </a:ext>
            </a:extLst>
          </p:cNvPr>
          <p:cNvSpPr txBox="1"/>
          <p:nvPr/>
        </p:nvSpPr>
        <p:spPr>
          <a:xfrm>
            <a:off x="6712153" y="2347648"/>
            <a:ext cx="1130438" cy="297454"/>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Memory Bus</a:t>
            </a:r>
          </a:p>
        </p:txBody>
      </p:sp>
    </p:spTree>
    <p:extLst>
      <p:ext uri="{BB962C8B-B14F-4D97-AF65-F5344CB8AC3E}">
        <p14:creationId xmlns:p14="http://schemas.microsoft.com/office/powerpoint/2010/main" val="3497481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5764-5396-EF4C-87FA-A77DDFD8EA8D}"/>
              </a:ext>
            </a:extLst>
          </p:cNvPr>
          <p:cNvSpPr>
            <a:spLocks noGrp="1"/>
          </p:cNvSpPr>
          <p:nvPr>
            <p:ph type="title"/>
          </p:nvPr>
        </p:nvSpPr>
        <p:spPr/>
        <p:txBody>
          <a:bodyPr/>
          <a:lstStyle/>
          <a:p>
            <a:r>
              <a:rPr lang="en-US" dirty="0"/>
              <a:t>How does the cache actually connect to the execution core?</a:t>
            </a:r>
            <a:br>
              <a:rPr lang="en-US" dirty="0"/>
            </a:br>
            <a:r>
              <a:rPr lang="en-US" sz="2133" dirty="0"/>
              <a:t>[ </a:t>
            </a:r>
            <a:r>
              <a:rPr lang="en-US" sz="2133" u="sng" dirty="0"/>
              <a:t>Simplified</a:t>
            </a:r>
            <a:r>
              <a:rPr lang="en-US" sz="2133" dirty="0"/>
              <a:t> View! Very different between embedded &amp; high-perf! ]</a:t>
            </a:r>
            <a:endParaRPr lang="en-US" dirty="0"/>
          </a:p>
        </p:txBody>
      </p:sp>
      <p:grpSp>
        <p:nvGrpSpPr>
          <p:cNvPr id="51" name="Group 50">
            <a:extLst>
              <a:ext uri="{FF2B5EF4-FFF2-40B4-BE49-F238E27FC236}">
                <a16:creationId xmlns:a16="http://schemas.microsoft.com/office/drawing/2014/main" id="{1304E482-A016-5E4A-BFD0-233C194A0B87}"/>
              </a:ext>
            </a:extLst>
          </p:cNvPr>
          <p:cNvGrpSpPr/>
          <p:nvPr/>
        </p:nvGrpSpPr>
        <p:grpSpPr>
          <a:xfrm>
            <a:off x="736977" y="1447408"/>
            <a:ext cx="3222487" cy="804862"/>
            <a:chOff x="3475563" y="2829413"/>
            <a:chExt cx="2416865" cy="603647"/>
          </a:xfrm>
        </p:grpSpPr>
        <p:grpSp>
          <p:nvGrpSpPr>
            <p:cNvPr id="28" name="Group 23">
              <a:extLst>
                <a:ext uri="{FF2B5EF4-FFF2-40B4-BE49-F238E27FC236}">
                  <a16:creationId xmlns:a16="http://schemas.microsoft.com/office/drawing/2014/main" id="{7FD9054F-C57F-E946-8AA3-BC802A704D78}"/>
                </a:ext>
              </a:extLst>
            </p:cNvPr>
            <p:cNvGrpSpPr>
              <a:grpSpLocks/>
            </p:cNvGrpSpPr>
            <p:nvPr>
              <p:custDataLst>
                <p:tags r:id="rId5"/>
              </p:custDataLst>
            </p:nvPr>
          </p:nvGrpSpPr>
          <p:grpSpPr bwMode="auto">
            <a:xfrm>
              <a:off x="3760485" y="2829413"/>
              <a:ext cx="1828800" cy="603647"/>
              <a:chOff x="2112" y="3477"/>
              <a:chExt cx="1536" cy="507"/>
            </a:xfrm>
          </p:grpSpPr>
          <p:grpSp>
            <p:nvGrpSpPr>
              <p:cNvPr id="31" name="Group 15">
                <a:extLst>
                  <a:ext uri="{FF2B5EF4-FFF2-40B4-BE49-F238E27FC236}">
                    <a16:creationId xmlns:a16="http://schemas.microsoft.com/office/drawing/2014/main" id="{6F35D30D-86E4-0C47-ACF5-4BFE432EB733}"/>
                  </a:ext>
                </a:extLst>
              </p:cNvPr>
              <p:cNvGrpSpPr>
                <a:grpSpLocks/>
              </p:cNvGrpSpPr>
              <p:nvPr/>
            </p:nvGrpSpPr>
            <p:grpSpPr bwMode="auto">
              <a:xfrm>
                <a:off x="2411" y="3477"/>
                <a:ext cx="275" cy="507"/>
                <a:chOff x="2411" y="3477"/>
                <a:chExt cx="275" cy="507"/>
              </a:xfrm>
            </p:grpSpPr>
            <p:grpSp>
              <p:nvGrpSpPr>
                <p:cNvPr id="39" name="Group 13">
                  <a:extLst>
                    <a:ext uri="{FF2B5EF4-FFF2-40B4-BE49-F238E27FC236}">
                      <a16:creationId xmlns:a16="http://schemas.microsoft.com/office/drawing/2014/main" id="{A94C3FAD-B7D7-C94A-9E2B-B587D5F7C68E}"/>
                    </a:ext>
                  </a:extLst>
                </p:cNvPr>
                <p:cNvGrpSpPr>
                  <a:grpSpLocks/>
                </p:cNvGrpSpPr>
                <p:nvPr/>
              </p:nvGrpSpPr>
              <p:grpSpPr bwMode="auto">
                <a:xfrm>
                  <a:off x="2411" y="3504"/>
                  <a:ext cx="275" cy="480"/>
                  <a:chOff x="2411" y="3504"/>
                  <a:chExt cx="275" cy="480"/>
                </a:xfrm>
              </p:grpSpPr>
              <p:sp>
                <p:nvSpPr>
                  <p:cNvPr id="41" name="Line 6">
                    <a:extLst>
                      <a:ext uri="{FF2B5EF4-FFF2-40B4-BE49-F238E27FC236}">
                        <a16:creationId xmlns:a16="http://schemas.microsoft.com/office/drawing/2014/main" id="{31B8B26B-C5EF-114F-9FFA-8E95C0429B92}"/>
                      </a:ext>
                    </a:extLst>
                  </p:cNvPr>
                  <p:cNvSpPr>
                    <a:spLocks noChangeShapeType="1"/>
                  </p:cNvSpPr>
                  <p:nvPr>
                    <p:custDataLst>
                      <p:tags r:id="rId15"/>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7">
                    <a:extLst>
                      <a:ext uri="{FF2B5EF4-FFF2-40B4-BE49-F238E27FC236}">
                        <a16:creationId xmlns:a16="http://schemas.microsoft.com/office/drawing/2014/main" id="{06595D0A-082D-EB43-BD65-D35770841525}"/>
                      </a:ext>
                    </a:extLst>
                  </p:cNvPr>
                  <p:cNvSpPr>
                    <a:spLocks noChangeShapeType="1"/>
                  </p:cNvSpPr>
                  <p:nvPr>
                    <p:custDataLst>
                      <p:tags r:id="rId16"/>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8">
                    <a:extLst>
                      <a:ext uri="{FF2B5EF4-FFF2-40B4-BE49-F238E27FC236}">
                        <a16:creationId xmlns:a16="http://schemas.microsoft.com/office/drawing/2014/main" id="{3524599B-389D-7747-8974-34FD57F0528B}"/>
                      </a:ext>
                    </a:extLst>
                  </p:cNvPr>
                  <p:cNvSpPr>
                    <a:spLocks noChangeShapeType="1"/>
                  </p:cNvSpPr>
                  <p:nvPr>
                    <p:custDataLst>
                      <p:tags r:id="rId17"/>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Line 9">
                    <a:extLst>
                      <a:ext uri="{FF2B5EF4-FFF2-40B4-BE49-F238E27FC236}">
                        <a16:creationId xmlns:a16="http://schemas.microsoft.com/office/drawing/2014/main" id="{29B8EF51-30D0-0643-8205-B90DEE9829EA}"/>
                      </a:ext>
                    </a:extLst>
                  </p:cNvPr>
                  <p:cNvSpPr>
                    <a:spLocks noChangeShapeType="1"/>
                  </p:cNvSpPr>
                  <p:nvPr>
                    <p:custDataLst>
                      <p:tags r:id="rId18"/>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5" name="Line 10">
                    <a:extLst>
                      <a:ext uri="{FF2B5EF4-FFF2-40B4-BE49-F238E27FC236}">
                        <a16:creationId xmlns:a16="http://schemas.microsoft.com/office/drawing/2014/main" id="{F7DD065F-177A-774E-B40E-FA0E45DC2836}"/>
                      </a:ext>
                    </a:extLst>
                  </p:cNvPr>
                  <p:cNvSpPr>
                    <a:spLocks noChangeShapeType="1"/>
                  </p:cNvSpPr>
                  <p:nvPr>
                    <p:custDataLst>
                      <p:tags r:id="rId19"/>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 name="Line 11">
                    <a:extLst>
                      <a:ext uri="{FF2B5EF4-FFF2-40B4-BE49-F238E27FC236}">
                        <a16:creationId xmlns:a16="http://schemas.microsoft.com/office/drawing/2014/main" id="{81761D03-5FE1-424D-98F8-9B10B179ECAD}"/>
                      </a:ext>
                    </a:extLst>
                  </p:cNvPr>
                  <p:cNvSpPr>
                    <a:spLocks noChangeShapeType="1"/>
                  </p:cNvSpPr>
                  <p:nvPr>
                    <p:custDataLst>
                      <p:tags r:id="rId20"/>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7" name="Line 12">
                    <a:extLst>
                      <a:ext uri="{FF2B5EF4-FFF2-40B4-BE49-F238E27FC236}">
                        <a16:creationId xmlns:a16="http://schemas.microsoft.com/office/drawing/2014/main" id="{21F24329-8734-6A44-A69E-638A972FAA82}"/>
                      </a:ext>
                    </a:extLst>
                  </p:cNvPr>
                  <p:cNvSpPr>
                    <a:spLocks noChangeShapeType="1"/>
                  </p:cNvSpPr>
                  <p:nvPr>
                    <p:custDataLst>
                      <p:tags r:id="rId21"/>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0" name="Rectangle 14">
                  <a:extLst>
                    <a:ext uri="{FF2B5EF4-FFF2-40B4-BE49-F238E27FC236}">
                      <a16:creationId xmlns:a16="http://schemas.microsoft.com/office/drawing/2014/main" id="{F563E539-7245-4A41-8E65-81A6A73868EF}"/>
                    </a:ext>
                  </a:extLst>
                </p:cNvPr>
                <p:cNvSpPr>
                  <a:spLocks noChangeArrowheads="1"/>
                </p:cNvSpPr>
                <p:nvPr>
                  <p:custDataLst>
                    <p:tags r:id="rId14"/>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32" name="Rectangle 16">
                <a:extLst>
                  <a:ext uri="{FF2B5EF4-FFF2-40B4-BE49-F238E27FC236}">
                    <a16:creationId xmlns:a16="http://schemas.microsoft.com/office/drawing/2014/main" id="{C7262D2A-16AA-A84D-89D9-EC1B5701B2D1}"/>
                  </a:ext>
                </a:extLst>
              </p:cNvPr>
              <p:cNvSpPr>
                <a:spLocks noChangeArrowheads="1"/>
              </p:cNvSpPr>
              <p:nvPr>
                <p:custDataLst>
                  <p:tags r:id="rId9"/>
                </p:custDataLst>
              </p:nvPr>
            </p:nvSpPr>
            <p:spPr bwMode="auto">
              <a:xfrm>
                <a:off x="2905" y="3556"/>
                <a:ext cx="403" cy="328"/>
              </a:xfrm>
              <a:prstGeom prst="rect">
                <a:avLst/>
              </a:prstGeom>
              <a:solidFill>
                <a:schemeClr val="accent4">
                  <a:alpha val="11000"/>
                </a:schemeClr>
              </a:solidFill>
              <a:ln w="12700">
                <a:solidFill>
                  <a:schemeClr val="accent4"/>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8064A2"/>
                    </a:solidFill>
                  </a:rPr>
                  <a:t>DM</a:t>
                </a:r>
              </a:p>
            </p:txBody>
          </p:sp>
          <p:sp>
            <p:nvSpPr>
              <p:cNvPr id="35" name="Line 19">
                <a:extLst>
                  <a:ext uri="{FF2B5EF4-FFF2-40B4-BE49-F238E27FC236}">
                    <a16:creationId xmlns:a16="http://schemas.microsoft.com/office/drawing/2014/main" id="{BADE5AA8-C042-0842-8A73-D1920AA6EE10}"/>
                  </a:ext>
                </a:extLst>
              </p:cNvPr>
              <p:cNvSpPr>
                <a:spLocks noChangeShapeType="1"/>
              </p:cNvSpPr>
              <p:nvPr>
                <p:custDataLst>
                  <p:tags r:id="rId10"/>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20">
                <a:extLst>
                  <a:ext uri="{FF2B5EF4-FFF2-40B4-BE49-F238E27FC236}">
                    <a16:creationId xmlns:a16="http://schemas.microsoft.com/office/drawing/2014/main" id="{1D9FC6FF-AB83-C241-AEEF-48E7A404BE13}"/>
                  </a:ext>
                </a:extLst>
              </p:cNvPr>
              <p:cNvSpPr>
                <a:spLocks noChangeShapeType="1"/>
              </p:cNvSpPr>
              <p:nvPr>
                <p:custDataLst>
                  <p:tags r:id="rId11"/>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21">
                <a:extLst>
                  <a:ext uri="{FF2B5EF4-FFF2-40B4-BE49-F238E27FC236}">
                    <a16:creationId xmlns:a16="http://schemas.microsoft.com/office/drawing/2014/main" id="{87D620BA-DB5A-8F4F-A287-BB50AA00AF1B}"/>
                  </a:ext>
                </a:extLst>
              </p:cNvPr>
              <p:cNvSpPr>
                <a:spLocks noChangeShapeType="1"/>
              </p:cNvSpPr>
              <p:nvPr>
                <p:custDataLst>
                  <p:tags r:id="rId12"/>
                </p:custDataLst>
              </p:nvPr>
            </p:nvSpPr>
            <p:spPr bwMode="auto">
              <a:xfrm>
                <a:off x="2687" y="3747"/>
                <a:ext cx="218" cy="0"/>
              </a:xfrm>
              <a:prstGeom prst="line">
                <a:avLst/>
              </a:prstGeom>
              <a:noFill/>
              <a:ln w="28575">
                <a:solidFill>
                  <a:schemeClr val="accent6">
                    <a:lumMod val="75000"/>
                  </a:schemeClr>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22">
                <a:extLst>
                  <a:ext uri="{FF2B5EF4-FFF2-40B4-BE49-F238E27FC236}">
                    <a16:creationId xmlns:a16="http://schemas.microsoft.com/office/drawing/2014/main" id="{94BFDBBC-DE2A-E343-A0AE-3D1A9D4545D1}"/>
                  </a:ext>
                </a:extLst>
              </p:cNvPr>
              <p:cNvSpPr>
                <a:spLocks noChangeShapeType="1"/>
              </p:cNvSpPr>
              <p:nvPr>
                <p:custDataLst>
                  <p:tags r:id="rId13"/>
                </p:custDataLst>
              </p:nvPr>
            </p:nvSpPr>
            <p:spPr bwMode="auto">
              <a:xfrm>
                <a:off x="3312" y="3744"/>
                <a:ext cx="336" cy="0"/>
              </a:xfrm>
              <a:prstGeom prst="line">
                <a:avLst/>
              </a:prstGeom>
              <a:noFill/>
              <a:ln w="28575">
                <a:solidFill>
                  <a:schemeClr val="accent6">
                    <a:lumMod val="75000"/>
                  </a:schemeClr>
                </a:solidFill>
                <a:round/>
                <a:headEnd/>
                <a:tailEnd type="none"/>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8" name="Line 19">
              <a:extLst>
                <a:ext uri="{FF2B5EF4-FFF2-40B4-BE49-F238E27FC236}">
                  <a16:creationId xmlns:a16="http://schemas.microsoft.com/office/drawing/2014/main" id="{86540DE2-F5BD-394B-A215-AC1E0E1B9E09}"/>
                </a:ext>
              </a:extLst>
            </p:cNvPr>
            <p:cNvSpPr>
              <a:spLocks noChangeShapeType="1"/>
            </p:cNvSpPr>
            <p:nvPr>
              <p:custDataLst>
                <p:tags r:id="rId6"/>
              </p:custDataLst>
            </p:nvPr>
          </p:nvSpPr>
          <p:spPr bwMode="auto">
            <a:xfrm>
              <a:off x="3475563" y="2975860"/>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9" name="Line 19">
              <a:extLst>
                <a:ext uri="{FF2B5EF4-FFF2-40B4-BE49-F238E27FC236}">
                  <a16:creationId xmlns:a16="http://schemas.microsoft.com/office/drawing/2014/main" id="{03438F55-F020-A744-BA15-343C790710CA}"/>
                </a:ext>
              </a:extLst>
            </p:cNvPr>
            <p:cNvSpPr>
              <a:spLocks noChangeShapeType="1"/>
            </p:cNvSpPr>
            <p:nvPr>
              <p:custDataLst>
                <p:tags r:id="rId7"/>
              </p:custDataLst>
            </p:nvPr>
          </p:nvSpPr>
          <p:spPr bwMode="auto">
            <a:xfrm>
              <a:off x="3488815" y="3260782"/>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 name="Line 19">
              <a:extLst>
                <a:ext uri="{FF2B5EF4-FFF2-40B4-BE49-F238E27FC236}">
                  <a16:creationId xmlns:a16="http://schemas.microsoft.com/office/drawing/2014/main" id="{74009088-8A58-E24F-9105-DD7D81F3C3FA}"/>
                </a:ext>
              </a:extLst>
            </p:cNvPr>
            <p:cNvSpPr>
              <a:spLocks noChangeShapeType="1"/>
            </p:cNvSpPr>
            <p:nvPr>
              <p:custDataLst>
                <p:tags r:id="rId8"/>
              </p:custDataLst>
            </p:nvPr>
          </p:nvSpPr>
          <p:spPr bwMode="auto">
            <a:xfrm>
              <a:off x="5549528" y="3148138"/>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52" name="Rounded Rectangle 51">
            <a:extLst>
              <a:ext uri="{FF2B5EF4-FFF2-40B4-BE49-F238E27FC236}">
                <a16:creationId xmlns:a16="http://schemas.microsoft.com/office/drawing/2014/main" id="{FDAB080B-9F37-364B-895E-C6DD42DBF908}"/>
              </a:ext>
            </a:extLst>
          </p:cNvPr>
          <p:cNvSpPr/>
          <p:nvPr/>
        </p:nvSpPr>
        <p:spPr>
          <a:xfrm>
            <a:off x="4451762" y="1394301"/>
            <a:ext cx="7244693" cy="2632993"/>
          </a:xfrm>
          <a:prstGeom prst="roundRect">
            <a:avLst>
              <a:gd name="adj" fmla="val 2968"/>
            </a:avLst>
          </a:prstGeom>
          <a:noFill/>
          <a:ln w="19050">
            <a:solidFill>
              <a:schemeClr val="accent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cxnSp>
        <p:nvCxnSpPr>
          <p:cNvPr id="54" name="Straight Connector 53">
            <a:extLst>
              <a:ext uri="{FF2B5EF4-FFF2-40B4-BE49-F238E27FC236}">
                <a16:creationId xmlns:a16="http://schemas.microsoft.com/office/drawing/2014/main" id="{EEF1D223-6F1E-B549-969F-BFEC9AA5A42F}"/>
              </a:ext>
            </a:extLst>
          </p:cNvPr>
          <p:cNvCxnSpPr/>
          <p:nvPr/>
        </p:nvCxnSpPr>
        <p:spPr>
          <a:xfrm>
            <a:off x="3011692" y="2083414"/>
            <a:ext cx="1484243" cy="189947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B466FFB-2AF7-3F4A-980A-2487CE3BDB29}"/>
              </a:ext>
            </a:extLst>
          </p:cNvPr>
          <p:cNvCxnSpPr>
            <a:cxnSpLocks/>
          </p:cNvCxnSpPr>
          <p:nvPr/>
        </p:nvCxnSpPr>
        <p:spPr>
          <a:xfrm flipV="1">
            <a:off x="3038196" y="1403137"/>
            <a:ext cx="1466573" cy="18552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9FCD227-A312-1046-9ED7-78B7DF3D692C}"/>
              </a:ext>
            </a:extLst>
          </p:cNvPr>
          <p:cNvSpPr>
            <a:spLocks noChangeArrowheads="1"/>
          </p:cNvSpPr>
          <p:nvPr>
            <p:custDataLst>
              <p:tags r:id="rId1"/>
            </p:custDataLst>
          </p:nvPr>
        </p:nvSpPr>
        <p:spPr bwMode="auto">
          <a:xfrm>
            <a:off x="5574944" y="1646364"/>
            <a:ext cx="1018259" cy="20237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Memory</a:t>
            </a:r>
            <a:br>
              <a:rPr lang="en-US" altLang="en-US" sz="1400" dirty="0">
                <a:solidFill>
                  <a:prstClr val="black"/>
                </a:solidFill>
              </a:rPr>
            </a:br>
            <a:r>
              <a:rPr lang="en-US" altLang="en-US" sz="1400" dirty="0">
                <a:solidFill>
                  <a:prstClr val="black"/>
                </a:solidFill>
              </a:rPr>
              <a:t>Interface</a:t>
            </a:r>
            <a:br>
              <a:rPr lang="en-US" altLang="en-US" sz="1400" dirty="0">
                <a:solidFill>
                  <a:prstClr val="black"/>
                </a:solidFill>
              </a:rPr>
            </a:br>
            <a:r>
              <a:rPr lang="en-US" altLang="en-US" sz="1400" dirty="0">
                <a:solidFill>
                  <a:prstClr val="black"/>
                </a:solidFill>
              </a:rPr>
              <a:t>Module</a:t>
            </a:r>
          </a:p>
        </p:txBody>
      </p:sp>
      <p:grpSp>
        <p:nvGrpSpPr>
          <p:cNvPr id="64" name="Group 63">
            <a:extLst>
              <a:ext uri="{FF2B5EF4-FFF2-40B4-BE49-F238E27FC236}">
                <a16:creationId xmlns:a16="http://schemas.microsoft.com/office/drawing/2014/main" id="{95361D31-6275-3E4C-AC0C-E02B288DE44F}"/>
              </a:ext>
            </a:extLst>
          </p:cNvPr>
          <p:cNvGrpSpPr/>
          <p:nvPr/>
        </p:nvGrpSpPr>
        <p:grpSpPr>
          <a:xfrm>
            <a:off x="4544618" y="1580006"/>
            <a:ext cx="1020147" cy="297454"/>
            <a:chOff x="3402563" y="2842726"/>
            <a:chExt cx="765110" cy="223091"/>
          </a:xfrm>
        </p:grpSpPr>
        <p:sp>
          <p:nvSpPr>
            <p:cNvPr id="62" name="TextBox 61">
              <a:extLst>
                <a:ext uri="{FF2B5EF4-FFF2-40B4-BE49-F238E27FC236}">
                  <a16:creationId xmlns:a16="http://schemas.microsoft.com/office/drawing/2014/main" id="{3C0841BB-948F-534D-BA79-9AA90B13136B}"/>
                </a:ext>
              </a:extLst>
            </p:cNvPr>
            <p:cNvSpPr txBox="1"/>
            <p:nvPr/>
          </p:nvSpPr>
          <p:spPr>
            <a:xfrm>
              <a:off x="3489649" y="2842726"/>
              <a:ext cx="559288"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Address</a:t>
              </a:r>
            </a:p>
          </p:txBody>
        </p:sp>
        <p:cxnSp>
          <p:nvCxnSpPr>
            <p:cNvPr id="61" name="Straight Arrow Connector 60">
              <a:extLst>
                <a:ext uri="{FF2B5EF4-FFF2-40B4-BE49-F238E27FC236}">
                  <a16:creationId xmlns:a16="http://schemas.microsoft.com/office/drawing/2014/main" id="{CB15A806-C976-454F-B674-E57C8F60245A}"/>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6F2F943E-3173-1041-9AD5-7782BAD2321B}"/>
              </a:ext>
            </a:extLst>
          </p:cNvPr>
          <p:cNvGrpSpPr/>
          <p:nvPr/>
        </p:nvGrpSpPr>
        <p:grpSpPr>
          <a:xfrm>
            <a:off x="4548763" y="1849557"/>
            <a:ext cx="1020147" cy="297454"/>
            <a:chOff x="3402563" y="2842726"/>
            <a:chExt cx="765110" cy="223091"/>
          </a:xfrm>
        </p:grpSpPr>
        <p:sp>
          <p:nvSpPr>
            <p:cNvPr id="66" name="TextBox 65">
              <a:extLst>
                <a:ext uri="{FF2B5EF4-FFF2-40B4-BE49-F238E27FC236}">
                  <a16:creationId xmlns:a16="http://schemas.microsoft.com/office/drawing/2014/main" id="{1316ACED-BB76-844A-A5E5-FE05A8A71BFD}"/>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67" name="Straight Arrow Connector 66">
              <a:extLst>
                <a:ext uri="{FF2B5EF4-FFF2-40B4-BE49-F238E27FC236}">
                  <a16:creationId xmlns:a16="http://schemas.microsoft.com/office/drawing/2014/main" id="{295B51F8-B5FC-DE44-A3C7-84E84BF76B57}"/>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632D43E-C8A8-8846-AA56-0F36033DE348}"/>
              </a:ext>
            </a:extLst>
          </p:cNvPr>
          <p:cNvGrpSpPr/>
          <p:nvPr/>
        </p:nvGrpSpPr>
        <p:grpSpPr>
          <a:xfrm>
            <a:off x="4540471" y="2123254"/>
            <a:ext cx="1020147" cy="297454"/>
            <a:chOff x="3402563" y="2842726"/>
            <a:chExt cx="765110" cy="223091"/>
          </a:xfrm>
        </p:grpSpPr>
        <p:sp>
          <p:nvSpPr>
            <p:cNvPr id="69" name="TextBox 68">
              <a:extLst>
                <a:ext uri="{FF2B5EF4-FFF2-40B4-BE49-F238E27FC236}">
                  <a16:creationId xmlns:a16="http://schemas.microsoft.com/office/drawing/2014/main" id="{2DECBE7F-431E-C940-BD8B-DB96B9D28039}"/>
                </a:ext>
              </a:extLst>
            </p:cNvPr>
            <p:cNvSpPr txBox="1"/>
            <p:nvPr/>
          </p:nvSpPr>
          <p:spPr>
            <a:xfrm>
              <a:off x="3489649" y="2842726"/>
              <a:ext cx="457096"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Read?</a:t>
              </a:r>
            </a:p>
          </p:txBody>
        </p:sp>
        <p:cxnSp>
          <p:nvCxnSpPr>
            <p:cNvPr id="70" name="Straight Arrow Connector 69">
              <a:extLst>
                <a:ext uri="{FF2B5EF4-FFF2-40B4-BE49-F238E27FC236}">
                  <a16:creationId xmlns:a16="http://schemas.microsoft.com/office/drawing/2014/main" id="{E71FACC0-9A4E-4F42-B004-BA7F498499CF}"/>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39DC3B44-13ED-E44F-901A-5F3ED410E88B}"/>
              </a:ext>
            </a:extLst>
          </p:cNvPr>
          <p:cNvGrpSpPr/>
          <p:nvPr/>
        </p:nvGrpSpPr>
        <p:grpSpPr>
          <a:xfrm>
            <a:off x="4540469" y="2380365"/>
            <a:ext cx="1020147" cy="297454"/>
            <a:chOff x="3402563" y="2842726"/>
            <a:chExt cx="765110" cy="223091"/>
          </a:xfrm>
        </p:grpSpPr>
        <p:sp>
          <p:nvSpPr>
            <p:cNvPr id="72" name="TextBox 71">
              <a:extLst>
                <a:ext uri="{FF2B5EF4-FFF2-40B4-BE49-F238E27FC236}">
                  <a16:creationId xmlns:a16="http://schemas.microsoft.com/office/drawing/2014/main" id="{F7FD814E-8893-0549-BC61-C9F026E9F033}"/>
                </a:ext>
              </a:extLst>
            </p:cNvPr>
            <p:cNvSpPr txBox="1"/>
            <p:nvPr/>
          </p:nvSpPr>
          <p:spPr>
            <a:xfrm>
              <a:off x="3489649" y="2842726"/>
              <a:ext cx="483305"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Write?</a:t>
              </a:r>
            </a:p>
          </p:txBody>
        </p:sp>
        <p:cxnSp>
          <p:nvCxnSpPr>
            <p:cNvPr id="73" name="Straight Arrow Connector 72">
              <a:extLst>
                <a:ext uri="{FF2B5EF4-FFF2-40B4-BE49-F238E27FC236}">
                  <a16:creationId xmlns:a16="http://schemas.microsoft.com/office/drawing/2014/main" id="{D10203B4-B012-9640-97D3-B06A7DDF2F38}"/>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86826082-1B09-FE4D-ADAD-605BC96A8C03}"/>
              </a:ext>
            </a:extLst>
          </p:cNvPr>
          <p:cNvGrpSpPr/>
          <p:nvPr/>
        </p:nvGrpSpPr>
        <p:grpSpPr>
          <a:xfrm>
            <a:off x="6605644" y="1575859"/>
            <a:ext cx="1020147" cy="297454"/>
            <a:chOff x="3402563" y="2842726"/>
            <a:chExt cx="765110" cy="223091"/>
          </a:xfrm>
        </p:grpSpPr>
        <p:sp>
          <p:nvSpPr>
            <p:cNvPr id="75" name="TextBox 74">
              <a:extLst>
                <a:ext uri="{FF2B5EF4-FFF2-40B4-BE49-F238E27FC236}">
                  <a16:creationId xmlns:a16="http://schemas.microsoft.com/office/drawing/2014/main" id="{BC99EDEB-68A3-4344-AF5A-0102CC863DAC}"/>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76" name="Straight Arrow Connector 75">
              <a:extLst>
                <a:ext uri="{FF2B5EF4-FFF2-40B4-BE49-F238E27FC236}">
                  <a16:creationId xmlns:a16="http://schemas.microsoft.com/office/drawing/2014/main" id="{7658B496-774B-9D4F-A1C9-FB0EA4839239}"/>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504770C6-CEB8-3F46-81FC-F4673AB0669D}"/>
              </a:ext>
            </a:extLst>
          </p:cNvPr>
          <p:cNvGrpSpPr/>
          <p:nvPr/>
        </p:nvGrpSpPr>
        <p:grpSpPr>
          <a:xfrm>
            <a:off x="6597351" y="1924202"/>
            <a:ext cx="1020147" cy="297454"/>
            <a:chOff x="3402563" y="2842726"/>
            <a:chExt cx="765110" cy="223091"/>
          </a:xfrm>
        </p:grpSpPr>
        <p:sp>
          <p:nvSpPr>
            <p:cNvPr id="81" name="TextBox 80">
              <a:extLst>
                <a:ext uri="{FF2B5EF4-FFF2-40B4-BE49-F238E27FC236}">
                  <a16:creationId xmlns:a16="http://schemas.microsoft.com/office/drawing/2014/main" id="{253460CB-E6FF-1849-8B7E-B5CF238AEDE9}"/>
                </a:ext>
              </a:extLst>
            </p:cNvPr>
            <p:cNvSpPr txBox="1"/>
            <p:nvPr/>
          </p:nvSpPr>
          <p:spPr>
            <a:xfrm>
              <a:off x="3489649" y="2842726"/>
              <a:ext cx="493164" cy="223091"/>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Stall</a:t>
              </a:r>
            </a:p>
          </p:txBody>
        </p:sp>
        <p:cxnSp>
          <p:nvCxnSpPr>
            <p:cNvPr id="82" name="Straight Arrow Connector 81">
              <a:extLst>
                <a:ext uri="{FF2B5EF4-FFF2-40B4-BE49-F238E27FC236}">
                  <a16:creationId xmlns:a16="http://schemas.microsoft.com/office/drawing/2014/main" id="{EECA17D9-C069-A442-9A37-5B90C92B205B}"/>
                </a:ext>
              </a:extLst>
            </p:cNvPr>
            <p:cNvCxnSpPr>
              <a:cxnSpLocks/>
            </p:cNvCxnSpPr>
            <p:nvPr/>
          </p:nvCxnSpPr>
          <p:spPr>
            <a:xfrm>
              <a:off x="3402563" y="3048000"/>
              <a:ext cx="765110"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8026AE77-E315-F747-8063-FE5C6FAC8ABA}"/>
              </a:ext>
            </a:extLst>
          </p:cNvPr>
          <p:cNvCxnSpPr>
            <a:cxnSpLocks/>
          </p:cNvCxnSpPr>
          <p:nvPr/>
        </p:nvCxnSpPr>
        <p:spPr>
          <a:xfrm>
            <a:off x="9351693" y="2658217"/>
            <a:ext cx="0" cy="281991"/>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2490128B-A722-8F4E-BCC3-2F0C916BB3A9}"/>
              </a:ext>
            </a:extLst>
          </p:cNvPr>
          <p:cNvSpPr>
            <a:spLocks noChangeArrowheads="1"/>
          </p:cNvSpPr>
          <p:nvPr>
            <p:custDataLst>
              <p:tags r:id="rId2"/>
            </p:custDataLst>
          </p:nvPr>
        </p:nvSpPr>
        <p:spPr bwMode="auto">
          <a:xfrm>
            <a:off x="8621832" y="2940209"/>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 Controller</a:t>
            </a:r>
          </a:p>
        </p:txBody>
      </p:sp>
      <p:sp>
        <p:nvSpPr>
          <p:cNvPr id="85" name="Rectangle 84">
            <a:extLst>
              <a:ext uri="{FF2B5EF4-FFF2-40B4-BE49-F238E27FC236}">
                <a16:creationId xmlns:a16="http://schemas.microsoft.com/office/drawing/2014/main" id="{3BE075EE-37FC-7A42-AE98-C4E87446191A}"/>
              </a:ext>
            </a:extLst>
          </p:cNvPr>
          <p:cNvSpPr>
            <a:spLocks noChangeArrowheads="1"/>
          </p:cNvSpPr>
          <p:nvPr>
            <p:custDataLst>
              <p:tags r:id="rId3"/>
            </p:custDataLst>
          </p:nvPr>
        </p:nvSpPr>
        <p:spPr bwMode="auto">
          <a:xfrm>
            <a:off x="8617684" y="3383932"/>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a:t>
            </a:r>
          </a:p>
        </p:txBody>
      </p:sp>
      <p:cxnSp>
        <p:nvCxnSpPr>
          <p:cNvPr id="86" name="Straight Connector 85">
            <a:extLst>
              <a:ext uri="{FF2B5EF4-FFF2-40B4-BE49-F238E27FC236}">
                <a16:creationId xmlns:a16="http://schemas.microsoft.com/office/drawing/2014/main" id="{7F1335AA-1235-A34F-A443-64F4D73BFC86}"/>
              </a:ext>
            </a:extLst>
          </p:cNvPr>
          <p:cNvCxnSpPr>
            <a:cxnSpLocks/>
          </p:cNvCxnSpPr>
          <p:nvPr/>
        </p:nvCxnSpPr>
        <p:spPr>
          <a:xfrm>
            <a:off x="8788660" y="3238183"/>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4F17CE7-3E02-1344-A1CE-14D70CB825C3}"/>
              </a:ext>
            </a:extLst>
          </p:cNvPr>
          <p:cNvCxnSpPr>
            <a:cxnSpLocks/>
          </p:cNvCxnSpPr>
          <p:nvPr/>
        </p:nvCxnSpPr>
        <p:spPr>
          <a:xfrm>
            <a:off x="8894493"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FA7A49C-83F1-0841-8FE6-F8C9E7F94174}"/>
              </a:ext>
            </a:extLst>
          </p:cNvPr>
          <p:cNvCxnSpPr>
            <a:cxnSpLocks/>
          </p:cNvCxnSpPr>
          <p:nvPr/>
        </p:nvCxnSpPr>
        <p:spPr>
          <a:xfrm>
            <a:off x="8983393"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7835E07-5C9A-0040-B2AD-6FF0D0E9E047}"/>
              </a:ext>
            </a:extLst>
          </p:cNvPr>
          <p:cNvCxnSpPr>
            <a:cxnSpLocks/>
          </p:cNvCxnSpPr>
          <p:nvPr/>
        </p:nvCxnSpPr>
        <p:spPr>
          <a:xfrm>
            <a:off x="9063827" y="3246650"/>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BFB929F7-44A6-9A49-954A-D99D9A4D80A2}"/>
              </a:ext>
            </a:extLst>
          </p:cNvPr>
          <p:cNvCxnSpPr>
            <a:cxnSpLocks/>
          </p:cNvCxnSpPr>
          <p:nvPr/>
        </p:nvCxnSpPr>
        <p:spPr>
          <a:xfrm>
            <a:off x="9148493"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CDA56E1-A01B-004F-9713-F48A9EFC87A7}"/>
              </a:ext>
            </a:extLst>
          </p:cNvPr>
          <p:cNvCxnSpPr>
            <a:cxnSpLocks/>
          </p:cNvCxnSpPr>
          <p:nvPr/>
        </p:nvCxnSpPr>
        <p:spPr>
          <a:xfrm>
            <a:off x="9288193"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818FAE-22DF-264C-8ABB-D7A63EEDA899}"/>
              </a:ext>
            </a:extLst>
          </p:cNvPr>
          <p:cNvCxnSpPr>
            <a:cxnSpLocks/>
          </p:cNvCxnSpPr>
          <p:nvPr/>
        </p:nvCxnSpPr>
        <p:spPr>
          <a:xfrm>
            <a:off x="8331546" y="2658216"/>
            <a:ext cx="1474929"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8E829D7-5CC8-E24D-8F37-05F90CD1AA9D}"/>
              </a:ext>
            </a:extLst>
          </p:cNvPr>
          <p:cNvCxnSpPr>
            <a:cxnSpLocks/>
          </p:cNvCxnSpPr>
          <p:nvPr/>
        </p:nvCxnSpPr>
        <p:spPr>
          <a:xfrm>
            <a:off x="9868245" y="2658216"/>
            <a:ext cx="454696" cy="0"/>
          </a:xfrm>
          <a:prstGeom prst="line">
            <a:avLst/>
          </a:prstGeom>
          <a:ln w="57150">
            <a:prstDash val="sysDot"/>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C666129A-DB99-0F45-AFA6-FBA2F20B3DDB}"/>
              </a:ext>
            </a:extLst>
          </p:cNvPr>
          <p:cNvSpPr txBox="1"/>
          <p:nvPr/>
        </p:nvSpPr>
        <p:spPr>
          <a:xfrm>
            <a:off x="9790448" y="2175202"/>
            <a:ext cx="1119217" cy="461665"/>
          </a:xfrm>
          <a:prstGeom prst="rect">
            <a:avLst/>
          </a:prstGeom>
          <a:noFill/>
        </p:spPr>
        <p:txBody>
          <a:bodyPr wrap="none" rtlCol="0">
            <a:spAutoFit/>
          </a:bodyPr>
          <a:lstStyle/>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Other</a:t>
            </a:r>
          </a:p>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Peripherals</a:t>
            </a:r>
          </a:p>
        </p:txBody>
      </p:sp>
      <p:sp>
        <p:nvSpPr>
          <p:cNvPr id="95" name="TextBox 94">
            <a:extLst>
              <a:ext uri="{FF2B5EF4-FFF2-40B4-BE49-F238E27FC236}">
                <a16:creationId xmlns:a16="http://schemas.microsoft.com/office/drawing/2014/main" id="{9B946D19-81D2-9242-9465-A5B99F3EE768}"/>
              </a:ext>
            </a:extLst>
          </p:cNvPr>
          <p:cNvSpPr txBox="1"/>
          <p:nvPr/>
        </p:nvSpPr>
        <p:spPr>
          <a:xfrm>
            <a:off x="8450496" y="2347648"/>
            <a:ext cx="1130438" cy="297454"/>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Memory Bus</a:t>
            </a:r>
          </a:p>
        </p:txBody>
      </p:sp>
      <p:sp>
        <p:nvSpPr>
          <p:cNvPr id="98" name="Rectangle 97">
            <a:extLst>
              <a:ext uri="{FF2B5EF4-FFF2-40B4-BE49-F238E27FC236}">
                <a16:creationId xmlns:a16="http://schemas.microsoft.com/office/drawing/2014/main" id="{2D336C9C-E238-8248-AA9A-F1A56D99C1EC}"/>
              </a:ext>
            </a:extLst>
          </p:cNvPr>
          <p:cNvSpPr>
            <a:spLocks noChangeArrowheads="1"/>
          </p:cNvSpPr>
          <p:nvPr>
            <p:custDataLst>
              <p:tags r:id="rId4"/>
            </p:custDataLst>
          </p:nvPr>
        </p:nvSpPr>
        <p:spPr bwMode="auto">
          <a:xfrm>
            <a:off x="6788192" y="2517060"/>
            <a:ext cx="1533832" cy="116413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Cache(s)</a:t>
            </a:r>
          </a:p>
        </p:txBody>
      </p:sp>
      <p:grpSp>
        <p:nvGrpSpPr>
          <p:cNvPr id="3" name="Group 2">
            <a:extLst>
              <a:ext uri="{FF2B5EF4-FFF2-40B4-BE49-F238E27FC236}">
                <a16:creationId xmlns:a16="http://schemas.microsoft.com/office/drawing/2014/main" id="{E86DB7E3-9F4D-634C-98D6-C2FCED3C1329}"/>
              </a:ext>
            </a:extLst>
          </p:cNvPr>
          <p:cNvGrpSpPr/>
          <p:nvPr/>
        </p:nvGrpSpPr>
        <p:grpSpPr>
          <a:xfrm rot="5400000">
            <a:off x="6435475" y="2741930"/>
            <a:ext cx="499533" cy="163724"/>
            <a:chOff x="6484323" y="3537183"/>
            <a:chExt cx="374650" cy="122793"/>
          </a:xfrm>
        </p:grpSpPr>
        <p:cxnSp>
          <p:nvCxnSpPr>
            <p:cNvPr id="99" name="Straight Connector 98">
              <a:extLst>
                <a:ext uri="{FF2B5EF4-FFF2-40B4-BE49-F238E27FC236}">
                  <a16:creationId xmlns:a16="http://schemas.microsoft.com/office/drawing/2014/main" id="{32F314B0-1E66-4942-A7D8-DB6752E79A7A}"/>
                </a:ext>
              </a:extLst>
            </p:cNvPr>
            <p:cNvCxnSpPr>
              <a:cxnSpLocks/>
            </p:cNvCxnSpPr>
            <p:nvPr/>
          </p:nvCxnSpPr>
          <p:spPr>
            <a:xfrm>
              <a:off x="6484323" y="3542631"/>
              <a:ext cx="0" cy="117345"/>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DC006F5C-AF09-3F44-90FD-89FC652B69E0}"/>
                </a:ext>
              </a:extLst>
            </p:cNvPr>
            <p:cNvCxnSpPr>
              <a:cxnSpLocks/>
            </p:cNvCxnSpPr>
            <p:nvPr/>
          </p:nvCxnSpPr>
          <p:spPr>
            <a:xfrm>
              <a:off x="6563698" y="3539907"/>
              <a:ext cx="0" cy="117345"/>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55BF18D1-E14E-2447-B11A-2D4E8E3CC9AF}"/>
                </a:ext>
              </a:extLst>
            </p:cNvPr>
            <p:cNvCxnSpPr>
              <a:cxnSpLocks/>
            </p:cNvCxnSpPr>
            <p:nvPr/>
          </p:nvCxnSpPr>
          <p:spPr>
            <a:xfrm>
              <a:off x="6630373" y="3539907"/>
              <a:ext cx="0" cy="117345"/>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E6012AAE-D2C6-144F-B200-6740CD43A546}"/>
                </a:ext>
              </a:extLst>
            </p:cNvPr>
            <p:cNvCxnSpPr>
              <a:cxnSpLocks/>
            </p:cNvCxnSpPr>
            <p:nvPr/>
          </p:nvCxnSpPr>
          <p:spPr>
            <a:xfrm>
              <a:off x="6690698" y="3537183"/>
              <a:ext cx="0" cy="117345"/>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5135D898-D715-CF47-A51C-6B1416032B60}"/>
                </a:ext>
              </a:extLst>
            </p:cNvPr>
            <p:cNvCxnSpPr>
              <a:cxnSpLocks/>
            </p:cNvCxnSpPr>
            <p:nvPr/>
          </p:nvCxnSpPr>
          <p:spPr>
            <a:xfrm>
              <a:off x="6754198" y="3537183"/>
              <a:ext cx="0" cy="117345"/>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438A9EE8-C38D-694B-A17F-32E7BAAF336C}"/>
                </a:ext>
              </a:extLst>
            </p:cNvPr>
            <p:cNvCxnSpPr>
              <a:cxnSpLocks/>
            </p:cNvCxnSpPr>
            <p:nvPr/>
          </p:nvCxnSpPr>
          <p:spPr>
            <a:xfrm>
              <a:off x="6858973" y="3537183"/>
              <a:ext cx="0" cy="117345"/>
            </a:xfrm>
            <a:prstGeom prst="line">
              <a:avLst/>
            </a:prstGeom>
            <a:ln w="57150"/>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7637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A5764-5396-EF4C-87FA-A77DDFD8EA8D}"/>
              </a:ext>
            </a:extLst>
          </p:cNvPr>
          <p:cNvSpPr>
            <a:spLocks noGrp="1"/>
          </p:cNvSpPr>
          <p:nvPr>
            <p:ph type="title"/>
          </p:nvPr>
        </p:nvSpPr>
        <p:spPr/>
        <p:txBody>
          <a:bodyPr/>
          <a:lstStyle/>
          <a:p>
            <a:r>
              <a:rPr lang="en-US" dirty="0"/>
              <a:t>How does the cache actually connect to the execution core?</a:t>
            </a:r>
            <a:br>
              <a:rPr lang="en-US" dirty="0"/>
            </a:br>
            <a:r>
              <a:rPr lang="en-US" sz="2133" dirty="0"/>
              <a:t>[ </a:t>
            </a:r>
            <a:r>
              <a:rPr lang="en-US" sz="2133" u="sng" dirty="0"/>
              <a:t>Simplified</a:t>
            </a:r>
            <a:r>
              <a:rPr lang="en-US" sz="2133" dirty="0"/>
              <a:t> View! Very different between embedded &amp; high-perf! ]</a:t>
            </a:r>
            <a:endParaRPr lang="en-US" dirty="0"/>
          </a:p>
        </p:txBody>
      </p:sp>
      <p:grpSp>
        <p:nvGrpSpPr>
          <p:cNvPr id="51" name="Group 50">
            <a:extLst>
              <a:ext uri="{FF2B5EF4-FFF2-40B4-BE49-F238E27FC236}">
                <a16:creationId xmlns:a16="http://schemas.microsoft.com/office/drawing/2014/main" id="{1304E482-A016-5E4A-BFD0-233C194A0B87}"/>
              </a:ext>
            </a:extLst>
          </p:cNvPr>
          <p:cNvGrpSpPr/>
          <p:nvPr/>
        </p:nvGrpSpPr>
        <p:grpSpPr>
          <a:xfrm>
            <a:off x="736977" y="1447408"/>
            <a:ext cx="3222487" cy="804862"/>
            <a:chOff x="3475563" y="2829413"/>
            <a:chExt cx="2416865" cy="603647"/>
          </a:xfrm>
        </p:grpSpPr>
        <p:grpSp>
          <p:nvGrpSpPr>
            <p:cNvPr id="28" name="Group 23">
              <a:extLst>
                <a:ext uri="{FF2B5EF4-FFF2-40B4-BE49-F238E27FC236}">
                  <a16:creationId xmlns:a16="http://schemas.microsoft.com/office/drawing/2014/main" id="{7FD9054F-C57F-E946-8AA3-BC802A704D78}"/>
                </a:ext>
              </a:extLst>
            </p:cNvPr>
            <p:cNvGrpSpPr>
              <a:grpSpLocks/>
            </p:cNvGrpSpPr>
            <p:nvPr>
              <p:custDataLst>
                <p:tags r:id="rId7"/>
              </p:custDataLst>
            </p:nvPr>
          </p:nvGrpSpPr>
          <p:grpSpPr bwMode="auto">
            <a:xfrm>
              <a:off x="3760485" y="2829413"/>
              <a:ext cx="1828800" cy="603647"/>
              <a:chOff x="2112" y="3477"/>
              <a:chExt cx="1536" cy="507"/>
            </a:xfrm>
          </p:grpSpPr>
          <p:grpSp>
            <p:nvGrpSpPr>
              <p:cNvPr id="31" name="Group 15">
                <a:extLst>
                  <a:ext uri="{FF2B5EF4-FFF2-40B4-BE49-F238E27FC236}">
                    <a16:creationId xmlns:a16="http://schemas.microsoft.com/office/drawing/2014/main" id="{6F35D30D-86E4-0C47-ACF5-4BFE432EB733}"/>
                  </a:ext>
                </a:extLst>
              </p:cNvPr>
              <p:cNvGrpSpPr>
                <a:grpSpLocks/>
              </p:cNvGrpSpPr>
              <p:nvPr/>
            </p:nvGrpSpPr>
            <p:grpSpPr bwMode="auto">
              <a:xfrm>
                <a:off x="2411" y="3477"/>
                <a:ext cx="275" cy="507"/>
                <a:chOff x="2411" y="3477"/>
                <a:chExt cx="275" cy="507"/>
              </a:xfrm>
            </p:grpSpPr>
            <p:grpSp>
              <p:nvGrpSpPr>
                <p:cNvPr id="39" name="Group 13">
                  <a:extLst>
                    <a:ext uri="{FF2B5EF4-FFF2-40B4-BE49-F238E27FC236}">
                      <a16:creationId xmlns:a16="http://schemas.microsoft.com/office/drawing/2014/main" id="{A94C3FAD-B7D7-C94A-9E2B-B587D5F7C68E}"/>
                    </a:ext>
                  </a:extLst>
                </p:cNvPr>
                <p:cNvGrpSpPr>
                  <a:grpSpLocks/>
                </p:cNvGrpSpPr>
                <p:nvPr/>
              </p:nvGrpSpPr>
              <p:grpSpPr bwMode="auto">
                <a:xfrm>
                  <a:off x="2411" y="3504"/>
                  <a:ext cx="275" cy="480"/>
                  <a:chOff x="2411" y="3504"/>
                  <a:chExt cx="275" cy="480"/>
                </a:xfrm>
              </p:grpSpPr>
              <p:sp>
                <p:nvSpPr>
                  <p:cNvPr id="41" name="Line 6">
                    <a:extLst>
                      <a:ext uri="{FF2B5EF4-FFF2-40B4-BE49-F238E27FC236}">
                        <a16:creationId xmlns:a16="http://schemas.microsoft.com/office/drawing/2014/main" id="{31B8B26B-C5EF-114F-9FFA-8E95C0429B92}"/>
                      </a:ext>
                    </a:extLst>
                  </p:cNvPr>
                  <p:cNvSpPr>
                    <a:spLocks noChangeShapeType="1"/>
                  </p:cNvSpPr>
                  <p:nvPr>
                    <p:custDataLst>
                      <p:tags r:id="rId17"/>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2" name="Line 7">
                    <a:extLst>
                      <a:ext uri="{FF2B5EF4-FFF2-40B4-BE49-F238E27FC236}">
                        <a16:creationId xmlns:a16="http://schemas.microsoft.com/office/drawing/2014/main" id="{06595D0A-082D-EB43-BD65-D35770841525}"/>
                      </a:ext>
                    </a:extLst>
                  </p:cNvPr>
                  <p:cNvSpPr>
                    <a:spLocks noChangeShapeType="1"/>
                  </p:cNvSpPr>
                  <p:nvPr>
                    <p:custDataLst>
                      <p:tags r:id="rId18"/>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3" name="Line 8">
                    <a:extLst>
                      <a:ext uri="{FF2B5EF4-FFF2-40B4-BE49-F238E27FC236}">
                        <a16:creationId xmlns:a16="http://schemas.microsoft.com/office/drawing/2014/main" id="{3524599B-389D-7747-8974-34FD57F0528B}"/>
                      </a:ext>
                    </a:extLst>
                  </p:cNvPr>
                  <p:cNvSpPr>
                    <a:spLocks noChangeShapeType="1"/>
                  </p:cNvSpPr>
                  <p:nvPr>
                    <p:custDataLst>
                      <p:tags r:id="rId19"/>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4" name="Line 9">
                    <a:extLst>
                      <a:ext uri="{FF2B5EF4-FFF2-40B4-BE49-F238E27FC236}">
                        <a16:creationId xmlns:a16="http://schemas.microsoft.com/office/drawing/2014/main" id="{29B8EF51-30D0-0643-8205-B90DEE9829EA}"/>
                      </a:ext>
                    </a:extLst>
                  </p:cNvPr>
                  <p:cNvSpPr>
                    <a:spLocks noChangeShapeType="1"/>
                  </p:cNvSpPr>
                  <p:nvPr>
                    <p:custDataLst>
                      <p:tags r:id="rId20"/>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5" name="Line 10">
                    <a:extLst>
                      <a:ext uri="{FF2B5EF4-FFF2-40B4-BE49-F238E27FC236}">
                        <a16:creationId xmlns:a16="http://schemas.microsoft.com/office/drawing/2014/main" id="{F7DD065F-177A-774E-B40E-FA0E45DC2836}"/>
                      </a:ext>
                    </a:extLst>
                  </p:cNvPr>
                  <p:cNvSpPr>
                    <a:spLocks noChangeShapeType="1"/>
                  </p:cNvSpPr>
                  <p:nvPr>
                    <p:custDataLst>
                      <p:tags r:id="rId21"/>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6" name="Line 11">
                    <a:extLst>
                      <a:ext uri="{FF2B5EF4-FFF2-40B4-BE49-F238E27FC236}">
                        <a16:creationId xmlns:a16="http://schemas.microsoft.com/office/drawing/2014/main" id="{81761D03-5FE1-424D-98F8-9B10B179ECAD}"/>
                      </a:ext>
                    </a:extLst>
                  </p:cNvPr>
                  <p:cNvSpPr>
                    <a:spLocks noChangeShapeType="1"/>
                  </p:cNvSpPr>
                  <p:nvPr>
                    <p:custDataLst>
                      <p:tags r:id="rId22"/>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7" name="Line 12">
                    <a:extLst>
                      <a:ext uri="{FF2B5EF4-FFF2-40B4-BE49-F238E27FC236}">
                        <a16:creationId xmlns:a16="http://schemas.microsoft.com/office/drawing/2014/main" id="{21F24329-8734-6A44-A69E-638A972FAA82}"/>
                      </a:ext>
                    </a:extLst>
                  </p:cNvPr>
                  <p:cNvSpPr>
                    <a:spLocks noChangeShapeType="1"/>
                  </p:cNvSpPr>
                  <p:nvPr>
                    <p:custDataLst>
                      <p:tags r:id="rId23"/>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0" name="Rectangle 14">
                  <a:extLst>
                    <a:ext uri="{FF2B5EF4-FFF2-40B4-BE49-F238E27FC236}">
                      <a16:creationId xmlns:a16="http://schemas.microsoft.com/office/drawing/2014/main" id="{F563E539-7245-4A41-8E65-81A6A73868EF}"/>
                    </a:ext>
                  </a:extLst>
                </p:cNvPr>
                <p:cNvSpPr>
                  <a:spLocks noChangeArrowheads="1"/>
                </p:cNvSpPr>
                <p:nvPr>
                  <p:custDataLst>
                    <p:tags r:id="rId16"/>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32" name="Rectangle 16">
                <a:extLst>
                  <a:ext uri="{FF2B5EF4-FFF2-40B4-BE49-F238E27FC236}">
                    <a16:creationId xmlns:a16="http://schemas.microsoft.com/office/drawing/2014/main" id="{C7262D2A-16AA-A84D-89D9-EC1B5701B2D1}"/>
                  </a:ext>
                </a:extLst>
              </p:cNvPr>
              <p:cNvSpPr>
                <a:spLocks noChangeArrowheads="1"/>
              </p:cNvSpPr>
              <p:nvPr>
                <p:custDataLst>
                  <p:tags r:id="rId11"/>
                </p:custDataLst>
              </p:nvPr>
            </p:nvSpPr>
            <p:spPr bwMode="auto">
              <a:xfrm>
                <a:off x="2905" y="3556"/>
                <a:ext cx="403" cy="328"/>
              </a:xfrm>
              <a:prstGeom prst="rect">
                <a:avLst/>
              </a:prstGeom>
              <a:solidFill>
                <a:schemeClr val="accent4">
                  <a:alpha val="11000"/>
                </a:schemeClr>
              </a:solidFill>
              <a:ln w="12700">
                <a:solidFill>
                  <a:schemeClr val="accent4"/>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8064A2"/>
                    </a:solidFill>
                  </a:rPr>
                  <a:t>DM</a:t>
                </a:r>
              </a:p>
            </p:txBody>
          </p:sp>
          <p:sp>
            <p:nvSpPr>
              <p:cNvPr id="35" name="Line 19">
                <a:extLst>
                  <a:ext uri="{FF2B5EF4-FFF2-40B4-BE49-F238E27FC236}">
                    <a16:creationId xmlns:a16="http://schemas.microsoft.com/office/drawing/2014/main" id="{BADE5AA8-C042-0842-8A73-D1920AA6EE10}"/>
                  </a:ext>
                </a:extLst>
              </p:cNvPr>
              <p:cNvSpPr>
                <a:spLocks noChangeShapeType="1"/>
              </p:cNvSpPr>
              <p:nvPr>
                <p:custDataLst>
                  <p:tags r:id="rId12"/>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6" name="Line 20">
                <a:extLst>
                  <a:ext uri="{FF2B5EF4-FFF2-40B4-BE49-F238E27FC236}">
                    <a16:creationId xmlns:a16="http://schemas.microsoft.com/office/drawing/2014/main" id="{1D9FC6FF-AB83-C241-AEEF-48E7A404BE13}"/>
                  </a:ext>
                </a:extLst>
              </p:cNvPr>
              <p:cNvSpPr>
                <a:spLocks noChangeShapeType="1"/>
              </p:cNvSpPr>
              <p:nvPr>
                <p:custDataLst>
                  <p:tags r:id="rId13"/>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7" name="Line 21">
                <a:extLst>
                  <a:ext uri="{FF2B5EF4-FFF2-40B4-BE49-F238E27FC236}">
                    <a16:creationId xmlns:a16="http://schemas.microsoft.com/office/drawing/2014/main" id="{87D620BA-DB5A-8F4F-A287-BB50AA00AF1B}"/>
                  </a:ext>
                </a:extLst>
              </p:cNvPr>
              <p:cNvSpPr>
                <a:spLocks noChangeShapeType="1"/>
              </p:cNvSpPr>
              <p:nvPr>
                <p:custDataLst>
                  <p:tags r:id="rId14"/>
                </p:custDataLst>
              </p:nvPr>
            </p:nvSpPr>
            <p:spPr bwMode="auto">
              <a:xfrm>
                <a:off x="2687" y="3747"/>
                <a:ext cx="218" cy="0"/>
              </a:xfrm>
              <a:prstGeom prst="line">
                <a:avLst/>
              </a:prstGeom>
              <a:noFill/>
              <a:ln w="28575">
                <a:solidFill>
                  <a:schemeClr val="accent6">
                    <a:lumMod val="75000"/>
                  </a:schemeClr>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38" name="Line 22">
                <a:extLst>
                  <a:ext uri="{FF2B5EF4-FFF2-40B4-BE49-F238E27FC236}">
                    <a16:creationId xmlns:a16="http://schemas.microsoft.com/office/drawing/2014/main" id="{94BFDBBC-DE2A-E343-A0AE-3D1A9D4545D1}"/>
                  </a:ext>
                </a:extLst>
              </p:cNvPr>
              <p:cNvSpPr>
                <a:spLocks noChangeShapeType="1"/>
              </p:cNvSpPr>
              <p:nvPr>
                <p:custDataLst>
                  <p:tags r:id="rId15"/>
                </p:custDataLst>
              </p:nvPr>
            </p:nvSpPr>
            <p:spPr bwMode="auto">
              <a:xfrm>
                <a:off x="3312" y="3744"/>
                <a:ext cx="336" cy="0"/>
              </a:xfrm>
              <a:prstGeom prst="line">
                <a:avLst/>
              </a:prstGeom>
              <a:noFill/>
              <a:ln w="28575">
                <a:solidFill>
                  <a:schemeClr val="accent6">
                    <a:lumMod val="75000"/>
                  </a:schemeClr>
                </a:solidFill>
                <a:round/>
                <a:headEnd/>
                <a:tailEnd type="none"/>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48" name="Line 19">
              <a:extLst>
                <a:ext uri="{FF2B5EF4-FFF2-40B4-BE49-F238E27FC236}">
                  <a16:creationId xmlns:a16="http://schemas.microsoft.com/office/drawing/2014/main" id="{86540DE2-F5BD-394B-A215-AC1E0E1B9E09}"/>
                </a:ext>
              </a:extLst>
            </p:cNvPr>
            <p:cNvSpPr>
              <a:spLocks noChangeShapeType="1"/>
            </p:cNvSpPr>
            <p:nvPr>
              <p:custDataLst>
                <p:tags r:id="rId8"/>
              </p:custDataLst>
            </p:nvPr>
          </p:nvSpPr>
          <p:spPr bwMode="auto">
            <a:xfrm>
              <a:off x="3475563" y="2975860"/>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49" name="Line 19">
              <a:extLst>
                <a:ext uri="{FF2B5EF4-FFF2-40B4-BE49-F238E27FC236}">
                  <a16:creationId xmlns:a16="http://schemas.microsoft.com/office/drawing/2014/main" id="{03438F55-F020-A744-BA15-343C790710CA}"/>
                </a:ext>
              </a:extLst>
            </p:cNvPr>
            <p:cNvSpPr>
              <a:spLocks noChangeShapeType="1"/>
            </p:cNvSpPr>
            <p:nvPr>
              <p:custDataLst>
                <p:tags r:id="rId9"/>
              </p:custDataLst>
            </p:nvPr>
          </p:nvSpPr>
          <p:spPr bwMode="auto">
            <a:xfrm>
              <a:off x="3488815" y="3260782"/>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50" name="Line 19">
              <a:extLst>
                <a:ext uri="{FF2B5EF4-FFF2-40B4-BE49-F238E27FC236}">
                  <a16:creationId xmlns:a16="http://schemas.microsoft.com/office/drawing/2014/main" id="{74009088-8A58-E24F-9105-DD7D81F3C3FA}"/>
                </a:ext>
              </a:extLst>
            </p:cNvPr>
            <p:cNvSpPr>
              <a:spLocks noChangeShapeType="1"/>
            </p:cNvSpPr>
            <p:nvPr>
              <p:custDataLst>
                <p:tags r:id="rId10"/>
              </p:custDataLst>
            </p:nvPr>
          </p:nvSpPr>
          <p:spPr bwMode="auto">
            <a:xfrm>
              <a:off x="5549528" y="3148138"/>
              <a:ext cx="34290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dirty="0">
                <a:solidFill>
                  <a:prstClr val="black"/>
                </a:solidFill>
                <a:latin typeface="Calibri"/>
              </a:endParaRPr>
            </a:p>
          </p:txBody>
        </p:sp>
      </p:grpSp>
      <p:sp>
        <p:nvSpPr>
          <p:cNvPr id="52" name="Rounded Rectangle 51">
            <a:extLst>
              <a:ext uri="{FF2B5EF4-FFF2-40B4-BE49-F238E27FC236}">
                <a16:creationId xmlns:a16="http://schemas.microsoft.com/office/drawing/2014/main" id="{FDAB080B-9F37-364B-895E-C6DD42DBF908}"/>
              </a:ext>
            </a:extLst>
          </p:cNvPr>
          <p:cNvSpPr/>
          <p:nvPr/>
        </p:nvSpPr>
        <p:spPr>
          <a:xfrm>
            <a:off x="4451762" y="1394301"/>
            <a:ext cx="7244693" cy="2632993"/>
          </a:xfrm>
          <a:prstGeom prst="roundRect">
            <a:avLst>
              <a:gd name="adj" fmla="val 2968"/>
            </a:avLst>
          </a:prstGeom>
          <a:noFill/>
          <a:ln w="19050">
            <a:solidFill>
              <a:schemeClr val="accent4"/>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cxnSp>
        <p:nvCxnSpPr>
          <p:cNvPr id="54" name="Straight Connector 53">
            <a:extLst>
              <a:ext uri="{FF2B5EF4-FFF2-40B4-BE49-F238E27FC236}">
                <a16:creationId xmlns:a16="http://schemas.microsoft.com/office/drawing/2014/main" id="{EEF1D223-6F1E-B549-969F-BFEC9AA5A42F}"/>
              </a:ext>
            </a:extLst>
          </p:cNvPr>
          <p:cNvCxnSpPr/>
          <p:nvPr/>
        </p:nvCxnSpPr>
        <p:spPr>
          <a:xfrm>
            <a:off x="3011692" y="2083414"/>
            <a:ext cx="1484243" cy="189947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B466FFB-2AF7-3F4A-980A-2487CE3BDB29}"/>
              </a:ext>
            </a:extLst>
          </p:cNvPr>
          <p:cNvCxnSpPr>
            <a:cxnSpLocks/>
          </p:cNvCxnSpPr>
          <p:nvPr/>
        </p:nvCxnSpPr>
        <p:spPr>
          <a:xfrm flipV="1">
            <a:off x="3038196" y="1403137"/>
            <a:ext cx="1466573" cy="185529"/>
          </a:xfrm>
          <a:prstGeom prst="line">
            <a:avLst/>
          </a:prstGeom>
          <a:ln w="15875">
            <a:solidFill>
              <a:schemeClr val="accent4"/>
            </a:solidFill>
          </a:ln>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9FCD227-A312-1046-9ED7-78B7DF3D692C}"/>
              </a:ext>
            </a:extLst>
          </p:cNvPr>
          <p:cNvSpPr>
            <a:spLocks noChangeArrowheads="1"/>
          </p:cNvSpPr>
          <p:nvPr>
            <p:custDataLst>
              <p:tags r:id="rId1"/>
            </p:custDataLst>
          </p:nvPr>
        </p:nvSpPr>
        <p:spPr bwMode="auto">
          <a:xfrm>
            <a:off x="5574944" y="1646364"/>
            <a:ext cx="2353789" cy="202370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Memory Interface</a:t>
            </a:r>
            <a:br>
              <a:rPr lang="en-US" altLang="en-US" sz="1400" dirty="0">
                <a:solidFill>
                  <a:prstClr val="black"/>
                </a:solidFill>
              </a:rPr>
            </a:br>
            <a:r>
              <a:rPr lang="en-US" altLang="en-US" sz="1400" dirty="0">
                <a:solidFill>
                  <a:prstClr val="black"/>
                </a:solidFill>
              </a:rPr>
              <a:t>Module</a:t>
            </a:r>
            <a:br>
              <a:rPr lang="en-US" altLang="en-US" sz="1400" dirty="0">
                <a:solidFill>
                  <a:prstClr val="black"/>
                </a:solidFill>
              </a:rPr>
            </a:br>
            <a:br>
              <a:rPr lang="en-US" altLang="en-US" sz="1400" dirty="0">
                <a:solidFill>
                  <a:prstClr val="black"/>
                </a:solidFill>
              </a:rPr>
            </a:br>
            <a:br>
              <a:rPr lang="en-US" altLang="en-US" sz="1400" dirty="0">
                <a:solidFill>
                  <a:prstClr val="black"/>
                </a:solidFill>
              </a:rPr>
            </a:br>
            <a:br>
              <a:rPr lang="en-US" altLang="en-US" sz="1400" dirty="0">
                <a:solidFill>
                  <a:prstClr val="black"/>
                </a:solidFill>
              </a:rPr>
            </a:br>
            <a:br>
              <a:rPr lang="en-US" altLang="en-US" sz="1400" dirty="0">
                <a:solidFill>
                  <a:prstClr val="black"/>
                </a:solidFill>
              </a:rPr>
            </a:br>
            <a:endParaRPr lang="en-US" altLang="en-US" sz="1400" dirty="0">
              <a:solidFill>
                <a:prstClr val="black"/>
              </a:solidFill>
            </a:endParaRPr>
          </a:p>
        </p:txBody>
      </p:sp>
      <p:grpSp>
        <p:nvGrpSpPr>
          <p:cNvPr id="64" name="Group 63">
            <a:extLst>
              <a:ext uri="{FF2B5EF4-FFF2-40B4-BE49-F238E27FC236}">
                <a16:creationId xmlns:a16="http://schemas.microsoft.com/office/drawing/2014/main" id="{95361D31-6275-3E4C-AC0C-E02B288DE44F}"/>
              </a:ext>
            </a:extLst>
          </p:cNvPr>
          <p:cNvGrpSpPr/>
          <p:nvPr/>
        </p:nvGrpSpPr>
        <p:grpSpPr>
          <a:xfrm>
            <a:off x="4544618" y="1580006"/>
            <a:ext cx="1020147" cy="297454"/>
            <a:chOff x="3402563" y="2842726"/>
            <a:chExt cx="765110" cy="223091"/>
          </a:xfrm>
        </p:grpSpPr>
        <p:sp>
          <p:nvSpPr>
            <p:cNvPr id="62" name="TextBox 61">
              <a:extLst>
                <a:ext uri="{FF2B5EF4-FFF2-40B4-BE49-F238E27FC236}">
                  <a16:creationId xmlns:a16="http://schemas.microsoft.com/office/drawing/2014/main" id="{3C0841BB-948F-534D-BA79-9AA90B13136B}"/>
                </a:ext>
              </a:extLst>
            </p:cNvPr>
            <p:cNvSpPr txBox="1"/>
            <p:nvPr/>
          </p:nvSpPr>
          <p:spPr>
            <a:xfrm>
              <a:off x="3489649" y="2842726"/>
              <a:ext cx="559288"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Address</a:t>
              </a:r>
            </a:p>
          </p:txBody>
        </p:sp>
        <p:cxnSp>
          <p:nvCxnSpPr>
            <p:cNvPr id="61" name="Straight Arrow Connector 60">
              <a:extLst>
                <a:ext uri="{FF2B5EF4-FFF2-40B4-BE49-F238E27FC236}">
                  <a16:creationId xmlns:a16="http://schemas.microsoft.com/office/drawing/2014/main" id="{CB15A806-C976-454F-B674-E57C8F60245A}"/>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5" name="Group 64">
            <a:extLst>
              <a:ext uri="{FF2B5EF4-FFF2-40B4-BE49-F238E27FC236}">
                <a16:creationId xmlns:a16="http://schemas.microsoft.com/office/drawing/2014/main" id="{6F2F943E-3173-1041-9AD5-7782BAD2321B}"/>
              </a:ext>
            </a:extLst>
          </p:cNvPr>
          <p:cNvGrpSpPr/>
          <p:nvPr/>
        </p:nvGrpSpPr>
        <p:grpSpPr>
          <a:xfrm>
            <a:off x="4548763" y="1849557"/>
            <a:ext cx="1020147" cy="297454"/>
            <a:chOff x="3402563" y="2842726"/>
            <a:chExt cx="765110" cy="223091"/>
          </a:xfrm>
        </p:grpSpPr>
        <p:sp>
          <p:nvSpPr>
            <p:cNvPr id="66" name="TextBox 65">
              <a:extLst>
                <a:ext uri="{FF2B5EF4-FFF2-40B4-BE49-F238E27FC236}">
                  <a16:creationId xmlns:a16="http://schemas.microsoft.com/office/drawing/2014/main" id="{1316ACED-BB76-844A-A5E5-FE05A8A71BFD}"/>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67" name="Straight Arrow Connector 66">
              <a:extLst>
                <a:ext uri="{FF2B5EF4-FFF2-40B4-BE49-F238E27FC236}">
                  <a16:creationId xmlns:a16="http://schemas.microsoft.com/office/drawing/2014/main" id="{295B51F8-B5FC-DE44-A3C7-84E84BF76B57}"/>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0632D43E-C8A8-8846-AA56-0F36033DE348}"/>
              </a:ext>
            </a:extLst>
          </p:cNvPr>
          <p:cNvGrpSpPr/>
          <p:nvPr/>
        </p:nvGrpSpPr>
        <p:grpSpPr>
          <a:xfrm>
            <a:off x="4540471" y="2123254"/>
            <a:ext cx="1020147" cy="297454"/>
            <a:chOff x="3402563" y="2842726"/>
            <a:chExt cx="765110" cy="223091"/>
          </a:xfrm>
        </p:grpSpPr>
        <p:sp>
          <p:nvSpPr>
            <p:cNvPr id="69" name="TextBox 68">
              <a:extLst>
                <a:ext uri="{FF2B5EF4-FFF2-40B4-BE49-F238E27FC236}">
                  <a16:creationId xmlns:a16="http://schemas.microsoft.com/office/drawing/2014/main" id="{2DECBE7F-431E-C940-BD8B-DB96B9D28039}"/>
                </a:ext>
              </a:extLst>
            </p:cNvPr>
            <p:cNvSpPr txBox="1"/>
            <p:nvPr/>
          </p:nvSpPr>
          <p:spPr>
            <a:xfrm>
              <a:off x="3489649" y="2842726"/>
              <a:ext cx="457096"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Read?</a:t>
              </a:r>
            </a:p>
          </p:txBody>
        </p:sp>
        <p:cxnSp>
          <p:nvCxnSpPr>
            <p:cNvPr id="70" name="Straight Arrow Connector 69">
              <a:extLst>
                <a:ext uri="{FF2B5EF4-FFF2-40B4-BE49-F238E27FC236}">
                  <a16:creationId xmlns:a16="http://schemas.microsoft.com/office/drawing/2014/main" id="{E71FACC0-9A4E-4F42-B004-BA7F498499CF}"/>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a:extLst>
              <a:ext uri="{FF2B5EF4-FFF2-40B4-BE49-F238E27FC236}">
                <a16:creationId xmlns:a16="http://schemas.microsoft.com/office/drawing/2014/main" id="{39DC3B44-13ED-E44F-901A-5F3ED410E88B}"/>
              </a:ext>
            </a:extLst>
          </p:cNvPr>
          <p:cNvGrpSpPr/>
          <p:nvPr/>
        </p:nvGrpSpPr>
        <p:grpSpPr>
          <a:xfrm>
            <a:off x="4540469" y="2380365"/>
            <a:ext cx="1020147" cy="297454"/>
            <a:chOff x="3402563" y="2842726"/>
            <a:chExt cx="765110" cy="223091"/>
          </a:xfrm>
        </p:grpSpPr>
        <p:sp>
          <p:nvSpPr>
            <p:cNvPr id="72" name="TextBox 71">
              <a:extLst>
                <a:ext uri="{FF2B5EF4-FFF2-40B4-BE49-F238E27FC236}">
                  <a16:creationId xmlns:a16="http://schemas.microsoft.com/office/drawing/2014/main" id="{F7FD814E-8893-0549-BC61-C9F026E9F033}"/>
                </a:ext>
              </a:extLst>
            </p:cNvPr>
            <p:cNvSpPr txBox="1"/>
            <p:nvPr/>
          </p:nvSpPr>
          <p:spPr>
            <a:xfrm>
              <a:off x="3489649" y="2842726"/>
              <a:ext cx="483305"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Write?</a:t>
              </a:r>
            </a:p>
          </p:txBody>
        </p:sp>
        <p:cxnSp>
          <p:nvCxnSpPr>
            <p:cNvPr id="73" name="Straight Arrow Connector 72">
              <a:extLst>
                <a:ext uri="{FF2B5EF4-FFF2-40B4-BE49-F238E27FC236}">
                  <a16:creationId xmlns:a16="http://schemas.microsoft.com/office/drawing/2014/main" id="{D10203B4-B012-9640-97D3-B06A7DDF2F38}"/>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4" name="Group 73">
            <a:extLst>
              <a:ext uri="{FF2B5EF4-FFF2-40B4-BE49-F238E27FC236}">
                <a16:creationId xmlns:a16="http://schemas.microsoft.com/office/drawing/2014/main" id="{86826082-1B09-FE4D-ADAD-605BC96A8C03}"/>
              </a:ext>
            </a:extLst>
          </p:cNvPr>
          <p:cNvGrpSpPr/>
          <p:nvPr/>
        </p:nvGrpSpPr>
        <p:grpSpPr>
          <a:xfrm>
            <a:off x="7927099" y="1575859"/>
            <a:ext cx="1020147" cy="297454"/>
            <a:chOff x="3402563" y="2842726"/>
            <a:chExt cx="765110" cy="223091"/>
          </a:xfrm>
        </p:grpSpPr>
        <p:sp>
          <p:nvSpPr>
            <p:cNvPr id="75" name="TextBox 74">
              <a:extLst>
                <a:ext uri="{FF2B5EF4-FFF2-40B4-BE49-F238E27FC236}">
                  <a16:creationId xmlns:a16="http://schemas.microsoft.com/office/drawing/2014/main" id="{BC99EDEB-68A3-4344-AF5A-0102CC863DAC}"/>
                </a:ext>
              </a:extLst>
            </p:cNvPr>
            <p:cNvSpPr txBox="1"/>
            <p:nvPr/>
          </p:nvSpPr>
          <p:spPr>
            <a:xfrm>
              <a:off x="3489649" y="2842726"/>
              <a:ext cx="380152" cy="223091"/>
            </a:xfrm>
            <a:prstGeom prst="rect">
              <a:avLst/>
            </a:prstGeom>
            <a:noFill/>
          </p:spPr>
          <p:txBody>
            <a:bodyPr wrap="none" rtlCol="0">
              <a:spAutoFit/>
            </a:bodyPr>
            <a:lstStyle/>
            <a:p>
              <a:pPr defTabSz="609585"/>
              <a:r>
                <a:rPr lang="en-US" sz="1333" dirty="0">
                  <a:solidFill>
                    <a:prstClr val="black"/>
                  </a:solidFill>
                  <a:latin typeface="Times" pitchFamily="2" charset="0"/>
                  <a:cs typeface="Seravek Light"/>
                </a:rPr>
                <a:t>Data</a:t>
              </a:r>
            </a:p>
          </p:txBody>
        </p:sp>
        <p:cxnSp>
          <p:nvCxnSpPr>
            <p:cNvPr id="76" name="Straight Arrow Connector 75">
              <a:extLst>
                <a:ext uri="{FF2B5EF4-FFF2-40B4-BE49-F238E27FC236}">
                  <a16:creationId xmlns:a16="http://schemas.microsoft.com/office/drawing/2014/main" id="{7658B496-774B-9D4F-A1C9-FB0EA4839239}"/>
                </a:ext>
              </a:extLst>
            </p:cNvPr>
            <p:cNvCxnSpPr>
              <a:cxnSpLocks/>
            </p:cNvCxnSpPr>
            <p:nvPr/>
          </p:nvCxnSpPr>
          <p:spPr>
            <a:xfrm>
              <a:off x="3402563" y="3048000"/>
              <a:ext cx="765110" cy="0"/>
            </a:xfrm>
            <a:prstGeom prst="straightConnector1">
              <a:avLst/>
            </a:prstGeom>
            <a:ln w="1270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80" name="Group 79">
            <a:extLst>
              <a:ext uri="{FF2B5EF4-FFF2-40B4-BE49-F238E27FC236}">
                <a16:creationId xmlns:a16="http://schemas.microsoft.com/office/drawing/2014/main" id="{504770C6-CEB8-3F46-81FC-F4673AB0669D}"/>
              </a:ext>
            </a:extLst>
          </p:cNvPr>
          <p:cNvGrpSpPr/>
          <p:nvPr/>
        </p:nvGrpSpPr>
        <p:grpSpPr>
          <a:xfrm>
            <a:off x="7918805" y="1924202"/>
            <a:ext cx="1020147" cy="297454"/>
            <a:chOff x="3402563" y="2842726"/>
            <a:chExt cx="765110" cy="223091"/>
          </a:xfrm>
        </p:grpSpPr>
        <p:sp>
          <p:nvSpPr>
            <p:cNvPr id="81" name="TextBox 80">
              <a:extLst>
                <a:ext uri="{FF2B5EF4-FFF2-40B4-BE49-F238E27FC236}">
                  <a16:creationId xmlns:a16="http://schemas.microsoft.com/office/drawing/2014/main" id="{253460CB-E6FF-1849-8B7E-B5CF238AEDE9}"/>
                </a:ext>
              </a:extLst>
            </p:cNvPr>
            <p:cNvSpPr txBox="1"/>
            <p:nvPr/>
          </p:nvSpPr>
          <p:spPr>
            <a:xfrm>
              <a:off x="3489649" y="2842726"/>
              <a:ext cx="493164" cy="223091"/>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Stall</a:t>
              </a:r>
            </a:p>
          </p:txBody>
        </p:sp>
        <p:cxnSp>
          <p:nvCxnSpPr>
            <p:cNvPr id="82" name="Straight Arrow Connector 81">
              <a:extLst>
                <a:ext uri="{FF2B5EF4-FFF2-40B4-BE49-F238E27FC236}">
                  <a16:creationId xmlns:a16="http://schemas.microsoft.com/office/drawing/2014/main" id="{EECA17D9-C069-A442-9A37-5B90C92B205B}"/>
                </a:ext>
              </a:extLst>
            </p:cNvPr>
            <p:cNvCxnSpPr>
              <a:cxnSpLocks/>
            </p:cNvCxnSpPr>
            <p:nvPr/>
          </p:nvCxnSpPr>
          <p:spPr>
            <a:xfrm>
              <a:off x="3402563" y="3048000"/>
              <a:ext cx="765110" cy="0"/>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cxnSp>
        <p:nvCxnSpPr>
          <p:cNvPr id="83" name="Straight Connector 82">
            <a:extLst>
              <a:ext uri="{FF2B5EF4-FFF2-40B4-BE49-F238E27FC236}">
                <a16:creationId xmlns:a16="http://schemas.microsoft.com/office/drawing/2014/main" id="{8026AE77-E315-F747-8063-FE5C6FAC8ABA}"/>
              </a:ext>
            </a:extLst>
          </p:cNvPr>
          <p:cNvCxnSpPr>
            <a:cxnSpLocks/>
          </p:cNvCxnSpPr>
          <p:nvPr/>
        </p:nvCxnSpPr>
        <p:spPr>
          <a:xfrm>
            <a:off x="9351693" y="2658217"/>
            <a:ext cx="0" cy="281991"/>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2490128B-A722-8F4E-BCC3-2F0C916BB3A9}"/>
              </a:ext>
            </a:extLst>
          </p:cNvPr>
          <p:cNvSpPr>
            <a:spLocks noChangeArrowheads="1"/>
          </p:cNvSpPr>
          <p:nvPr>
            <p:custDataLst>
              <p:tags r:id="rId2"/>
            </p:custDataLst>
          </p:nvPr>
        </p:nvSpPr>
        <p:spPr bwMode="auto">
          <a:xfrm>
            <a:off x="8621832" y="2940209"/>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 Controller</a:t>
            </a:r>
          </a:p>
        </p:txBody>
      </p:sp>
      <p:sp>
        <p:nvSpPr>
          <p:cNvPr id="85" name="Rectangle 84">
            <a:extLst>
              <a:ext uri="{FF2B5EF4-FFF2-40B4-BE49-F238E27FC236}">
                <a16:creationId xmlns:a16="http://schemas.microsoft.com/office/drawing/2014/main" id="{3BE075EE-37FC-7A42-AE98-C4E87446191A}"/>
              </a:ext>
            </a:extLst>
          </p:cNvPr>
          <p:cNvSpPr>
            <a:spLocks noChangeArrowheads="1"/>
          </p:cNvSpPr>
          <p:nvPr>
            <p:custDataLst>
              <p:tags r:id="rId3"/>
            </p:custDataLst>
          </p:nvPr>
        </p:nvSpPr>
        <p:spPr bwMode="auto">
          <a:xfrm>
            <a:off x="8617684" y="3383932"/>
            <a:ext cx="1891003" cy="30687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DRAM</a:t>
            </a:r>
          </a:p>
        </p:txBody>
      </p:sp>
      <p:cxnSp>
        <p:nvCxnSpPr>
          <p:cNvPr id="86" name="Straight Connector 85">
            <a:extLst>
              <a:ext uri="{FF2B5EF4-FFF2-40B4-BE49-F238E27FC236}">
                <a16:creationId xmlns:a16="http://schemas.microsoft.com/office/drawing/2014/main" id="{7F1335AA-1235-A34F-A443-64F4D73BFC86}"/>
              </a:ext>
            </a:extLst>
          </p:cNvPr>
          <p:cNvCxnSpPr>
            <a:cxnSpLocks/>
          </p:cNvCxnSpPr>
          <p:nvPr/>
        </p:nvCxnSpPr>
        <p:spPr>
          <a:xfrm>
            <a:off x="8788660" y="3238183"/>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64F17CE7-3E02-1344-A1CE-14D70CB825C3}"/>
              </a:ext>
            </a:extLst>
          </p:cNvPr>
          <p:cNvCxnSpPr>
            <a:cxnSpLocks/>
          </p:cNvCxnSpPr>
          <p:nvPr/>
        </p:nvCxnSpPr>
        <p:spPr>
          <a:xfrm>
            <a:off x="8894493"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9FA7A49C-83F1-0841-8FE6-F8C9E7F94174}"/>
              </a:ext>
            </a:extLst>
          </p:cNvPr>
          <p:cNvCxnSpPr>
            <a:cxnSpLocks/>
          </p:cNvCxnSpPr>
          <p:nvPr/>
        </p:nvCxnSpPr>
        <p:spPr>
          <a:xfrm>
            <a:off x="8983393" y="3242417"/>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D7835E07-5C9A-0040-B2AD-6FF0D0E9E047}"/>
              </a:ext>
            </a:extLst>
          </p:cNvPr>
          <p:cNvCxnSpPr>
            <a:cxnSpLocks/>
          </p:cNvCxnSpPr>
          <p:nvPr/>
        </p:nvCxnSpPr>
        <p:spPr>
          <a:xfrm>
            <a:off x="9063827" y="3246650"/>
            <a:ext cx="0" cy="15646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BFB929F7-44A6-9A49-954A-D99D9A4D80A2}"/>
              </a:ext>
            </a:extLst>
          </p:cNvPr>
          <p:cNvCxnSpPr>
            <a:cxnSpLocks/>
          </p:cNvCxnSpPr>
          <p:nvPr/>
        </p:nvCxnSpPr>
        <p:spPr>
          <a:xfrm>
            <a:off x="9148493"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CCDA56E1-A01B-004F-9713-F48A9EFC87A7}"/>
              </a:ext>
            </a:extLst>
          </p:cNvPr>
          <p:cNvCxnSpPr>
            <a:cxnSpLocks/>
          </p:cNvCxnSpPr>
          <p:nvPr/>
        </p:nvCxnSpPr>
        <p:spPr>
          <a:xfrm>
            <a:off x="9288193" y="3246650"/>
            <a:ext cx="0" cy="15646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818FAE-22DF-264C-8ABB-D7A63EEDA899}"/>
              </a:ext>
            </a:extLst>
          </p:cNvPr>
          <p:cNvCxnSpPr>
            <a:cxnSpLocks/>
          </p:cNvCxnSpPr>
          <p:nvPr/>
        </p:nvCxnSpPr>
        <p:spPr>
          <a:xfrm>
            <a:off x="7850075" y="2658216"/>
            <a:ext cx="19564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98E829D7-5CC8-E24D-8F37-05F90CD1AA9D}"/>
              </a:ext>
            </a:extLst>
          </p:cNvPr>
          <p:cNvCxnSpPr>
            <a:cxnSpLocks/>
          </p:cNvCxnSpPr>
          <p:nvPr/>
        </p:nvCxnSpPr>
        <p:spPr>
          <a:xfrm>
            <a:off x="9868245" y="2658216"/>
            <a:ext cx="454696" cy="0"/>
          </a:xfrm>
          <a:prstGeom prst="line">
            <a:avLst/>
          </a:prstGeom>
          <a:ln w="57150">
            <a:prstDash val="sysDot"/>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C666129A-DB99-0F45-AFA6-FBA2F20B3DDB}"/>
              </a:ext>
            </a:extLst>
          </p:cNvPr>
          <p:cNvSpPr txBox="1"/>
          <p:nvPr/>
        </p:nvSpPr>
        <p:spPr>
          <a:xfrm>
            <a:off x="9790448" y="2175202"/>
            <a:ext cx="1119217" cy="461665"/>
          </a:xfrm>
          <a:prstGeom prst="rect">
            <a:avLst/>
          </a:prstGeom>
          <a:noFill/>
        </p:spPr>
        <p:txBody>
          <a:bodyPr wrap="none" rtlCol="0">
            <a:spAutoFit/>
          </a:bodyPr>
          <a:lstStyle/>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Other</a:t>
            </a:r>
          </a:p>
          <a:p>
            <a:pPr algn="ctr" defTabSz="609585"/>
            <a:r>
              <a:rPr lang="en-US" sz="1200" b="1" dirty="0">
                <a:solidFill>
                  <a:prstClr val="white">
                    <a:lumMod val="50000"/>
                  </a:prstClr>
                </a:solidFill>
                <a:latin typeface="Consolas" panose="020B0609020204030204" pitchFamily="49" charset="0"/>
                <a:cs typeface="Consolas" panose="020B0609020204030204" pitchFamily="49" charset="0"/>
              </a:rPr>
              <a:t>Peripherals</a:t>
            </a:r>
          </a:p>
        </p:txBody>
      </p:sp>
      <p:sp>
        <p:nvSpPr>
          <p:cNvPr id="95" name="TextBox 94">
            <a:extLst>
              <a:ext uri="{FF2B5EF4-FFF2-40B4-BE49-F238E27FC236}">
                <a16:creationId xmlns:a16="http://schemas.microsoft.com/office/drawing/2014/main" id="{9B946D19-81D2-9242-9465-A5B99F3EE768}"/>
              </a:ext>
            </a:extLst>
          </p:cNvPr>
          <p:cNvSpPr txBox="1"/>
          <p:nvPr/>
        </p:nvSpPr>
        <p:spPr>
          <a:xfrm>
            <a:off x="8450496" y="2347648"/>
            <a:ext cx="1130438" cy="297454"/>
          </a:xfrm>
          <a:prstGeom prst="rect">
            <a:avLst/>
          </a:prstGeom>
          <a:noFill/>
        </p:spPr>
        <p:txBody>
          <a:bodyPr wrap="none" rtlCol="0">
            <a:spAutoFit/>
          </a:bodyPr>
          <a:lstStyle/>
          <a:p>
            <a:pPr defTabSz="609585"/>
            <a:r>
              <a:rPr lang="en-US" sz="1333" b="1" dirty="0">
                <a:solidFill>
                  <a:prstClr val="black"/>
                </a:solidFill>
                <a:latin typeface="Consolas" panose="020B0609020204030204" pitchFamily="49" charset="0"/>
                <a:cs typeface="Consolas" panose="020B0609020204030204" pitchFamily="49" charset="0"/>
              </a:rPr>
              <a:t>Memory Bus</a:t>
            </a:r>
          </a:p>
        </p:txBody>
      </p:sp>
      <p:sp>
        <p:nvSpPr>
          <p:cNvPr id="98" name="Rectangle 97">
            <a:extLst>
              <a:ext uri="{FF2B5EF4-FFF2-40B4-BE49-F238E27FC236}">
                <a16:creationId xmlns:a16="http://schemas.microsoft.com/office/drawing/2014/main" id="{2D336C9C-E238-8248-AA9A-F1A56D99C1EC}"/>
              </a:ext>
            </a:extLst>
          </p:cNvPr>
          <p:cNvSpPr>
            <a:spLocks noChangeArrowheads="1"/>
          </p:cNvSpPr>
          <p:nvPr>
            <p:custDataLst>
              <p:tags r:id="rId4"/>
            </p:custDataLst>
          </p:nvPr>
        </p:nvSpPr>
        <p:spPr bwMode="auto">
          <a:xfrm>
            <a:off x="6308377" y="2454133"/>
            <a:ext cx="1533832" cy="1164139"/>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b="1" dirty="0">
                <a:solidFill>
                  <a:prstClr val="black"/>
                </a:solidFill>
                <a:latin typeface="Consolas" panose="020B0609020204030204" pitchFamily="49" charset="0"/>
                <a:cs typeface="Consolas" panose="020B0609020204030204" pitchFamily="49" charset="0"/>
              </a:rPr>
              <a:t>L1 Cache</a:t>
            </a:r>
          </a:p>
        </p:txBody>
      </p:sp>
      <p:pic>
        <p:nvPicPr>
          <p:cNvPr id="5" name="Picture 4">
            <a:extLst>
              <a:ext uri="{FF2B5EF4-FFF2-40B4-BE49-F238E27FC236}">
                <a16:creationId xmlns:a16="http://schemas.microsoft.com/office/drawing/2014/main" id="{E75BE165-A440-8E4B-A8BA-C0189D71EDAC}"/>
              </a:ext>
            </a:extLst>
          </p:cNvPr>
          <p:cNvPicPr>
            <a:picLocks noChangeAspect="1"/>
          </p:cNvPicPr>
          <p:nvPr/>
        </p:nvPicPr>
        <p:blipFill>
          <a:blip r:embed="rId25"/>
          <a:stretch>
            <a:fillRect/>
          </a:stretch>
        </p:blipFill>
        <p:spPr>
          <a:xfrm>
            <a:off x="2108035" y="2730595"/>
            <a:ext cx="3720527" cy="3419485"/>
          </a:xfrm>
          <a:prstGeom prst="rect">
            <a:avLst/>
          </a:prstGeom>
          <a:ln w="57150">
            <a:solidFill>
              <a:schemeClr val="tx1"/>
            </a:solidFill>
          </a:ln>
        </p:spPr>
      </p:pic>
      <p:sp>
        <p:nvSpPr>
          <p:cNvPr id="78" name="Line 19">
            <a:extLst>
              <a:ext uri="{FF2B5EF4-FFF2-40B4-BE49-F238E27FC236}">
                <a16:creationId xmlns:a16="http://schemas.microsoft.com/office/drawing/2014/main" id="{27016083-4D98-DC49-B92A-857447532754}"/>
              </a:ext>
            </a:extLst>
          </p:cNvPr>
          <p:cNvSpPr>
            <a:spLocks noChangeShapeType="1"/>
          </p:cNvSpPr>
          <p:nvPr>
            <p:custDataLst>
              <p:tags r:id="rId5"/>
            </p:custDataLst>
          </p:nvPr>
        </p:nvSpPr>
        <p:spPr bwMode="auto">
          <a:xfrm flipV="1">
            <a:off x="2100170" y="2454130"/>
            <a:ext cx="4216071" cy="19664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9" name="Line 19">
            <a:extLst>
              <a:ext uri="{FF2B5EF4-FFF2-40B4-BE49-F238E27FC236}">
                <a16:creationId xmlns:a16="http://schemas.microsoft.com/office/drawing/2014/main" id="{F9C487C6-BFAA-C343-A1B6-35130B808086}"/>
              </a:ext>
            </a:extLst>
          </p:cNvPr>
          <p:cNvSpPr>
            <a:spLocks noChangeShapeType="1"/>
          </p:cNvSpPr>
          <p:nvPr>
            <p:custDataLst>
              <p:tags r:id="rId6"/>
            </p:custDataLst>
          </p:nvPr>
        </p:nvSpPr>
        <p:spPr bwMode="auto">
          <a:xfrm flipV="1">
            <a:off x="5891489" y="3594673"/>
            <a:ext cx="1895659" cy="261144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7" name="TextBox 6">
            <a:extLst>
              <a:ext uri="{FF2B5EF4-FFF2-40B4-BE49-F238E27FC236}">
                <a16:creationId xmlns:a16="http://schemas.microsoft.com/office/drawing/2014/main" id="{222D7B75-4688-9B46-9D0E-76F60086F9DB}"/>
              </a:ext>
            </a:extLst>
          </p:cNvPr>
          <p:cNvSpPr txBox="1"/>
          <p:nvPr/>
        </p:nvSpPr>
        <p:spPr>
          <a:xfrm>
            <a:off x="6324110" y="5466737"/>
            <a:ext cx="3201383" cy="830997"/>
          </a:xfrm>
          <a:prstGeom prst="rect">
            <a:avLst/>
          </a:prstGeom>
          <a:noFill/>
        </p:spPr>
        <p:txBody>
          <a:bodyPr wrap="square" rtlCol="0">
            <a:spAutoFit/>
          </a:bodyPr>
          <a:lstStyle/>
          <a:p>
            <a:pPr defTabSz="609585"/>
            <a:r>
              <a:rPr lang="en-US" sz="2400" dirty="0">
                <a:solidFill>
                  <a:prstClr val="black"/>
                </a:solidFill>
                <a:latin typeface="Seravek Light"/>
                <a:cs typeface="Seravek Light"/>
              </a:rPr>
              <a:t>A real interface</a:t>
            </a:r>
            <a:br>
              <a:rPr lang="en-US" sz="2400" dirty="0">
                <a:solidFill>
                  <a:prstClr val="black"/>
                </a:solidFill>
                <a:latin typeface="Seravek Light"/>
                <a:cs typeface="Seravek Light"/>
              </a:rPr>
            </a:br>
            <a:r>
              <a:rPr lang="en-US" sz="2400" dirty="0">
                <a:solidFill>
                  <a:prstClr val="black"/>
                </a:solidFill>
                <a:latin typeface="Seravek Light"/>
                <a:cs typeface="Seravek Light"/>
              </a:rPr>
              <a:t>(from a simple design)</a:t>
            </a:r>
          </a:p>
        </p:txBody>
      </p:sp>
    </p:spTree>
    <p:extLst>
      <p:ext uri="{BB962C8B-B14F-4D97-AF65-F5344CB8AC3E}">
        <p14:creationId xmlns:p14="http://schemas.microsoft.com/office/powerpoint/2010/main" val="12823332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1732A-29EC-460D-9FF0-26255F741060}"/>
              </a:ext>
            </a:extLst>
          </p:cNvPr>
          <p:cNvSpPr>
            <a:spLocks noGrp="1"/>
          </p:cNvSpPr>
          <p:nvPr>
            <p:ph type="title"/>
          </p:nvPr>
        </p:nvSpPr>
        <p:spPr/>
        <p:txBody>
          <a:bodyPr/>
          <a:lstStyle/>
          <a:p>
            <a:r>
              <a:rPr lang="en-US"/>
              <a:t>A Modern Memory Hierarchy</a:t>
            </a:r>
            <a:endParaRPr lang="en-US" dirty="0"/>
          </a:p>
        </p:txBody>
      </p:sp>
      <p:sp>
        <p:nvSpPr>
          <p:cNvPr id="5" name="Rectangle 4">
            <a:extLst>
              <a:ext uri="{FF2B5EF4-FFF2-40B4-BE49-F238E27FC236}">
                <a16:creationId xmlns:a16="http://schemas.microsoft.com/office/drawing/2014/main" id="{4A420DCA-D003-4B37-B594-7DB0AC01769F}"/>
              </a:ext>
            </a:extLst>
          </p:cNvPr>
          <p:cNvSpPr/>
          <p:nvPr/>
        </p:nvSpPr>
        <p:spPr>
          <a:xfrm>
            <a:off x="3349585" y="1329313"/>
            <a:ext cx="2511707"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Register File, 32 words, sub-</a:t>
            </a:r>
            <a:r>
              <a:rPr lang="en-US" sz="2400" dirty="0" err="1">
                <a:solidFill>
                  <a:schemeClr val="tx1"/>
                </a:solidFill>
              </a:rPr>
              <a:t>nsec</a:t>
            </a:r>
            <a:endParaRPr lang="en-US" sz="2400" dirty="0">
              <a:solidFill>
                <a:schemeClr val="tx1"/>
              </a:solidFill>
            </a:endParaRPr>
          </a:p>
        </p:txBody>
      </p:sp>
      <p:sp>
        <p:nvSpPr>
          <p:cNvPr id="6" name="Rectangle 5">
            <a:extLst>
              <a:ext uri="{FF2B5EF4-FFF2-40B4-BE49-F238E27FC236}">
                <a16:creationId xmlns:a16="http://schemas.microsoft.com/office/drawing/2014/main" id="{5463BA4D-4D96-46D0-B043-B726E10F1206}"/>
              </a:ext>
            </a:extLst>
          </p:cNvPr>
          <p:cNvSpPr/>
          <p:nvPr/>
        </p:nvSpPr>
        <p:spPr>
          <a:xfrm>
            <a:off x="2875021" y="2154420"/>
            <a:ext cx="3727050"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 Cache, ~32 KB, ~</a:t>
            </a:r>
            <a:r>
              <a:rPr lang="en-US" sz="2400" dirty="0" err="1">
                <a:solidFill>
                  <a:schemeClr val="tx1"/>
                </a:solidFill>
              </a:rPr>
              <a:t>nsecs</a:t>
            </a:r>
            <a:endParaRPr lang="en-US" sz="2400" dirty="0">
              <a:solidFill>
                <a:schemeClr val="tx1"/>
              </a:solidFill>
            </a:endParaRPr>
          </a:p>
        </p:txBody>
      </p:sp>
      <p:sp>
        <p:nvSpPr>
          <p:cNvPr id="7" name="Rectangle 6">
            <a:extLst>
              <a:ext uri="{FF2B5EF4-FFF2-40B4-BE49-F238E27FC236}">
                <a16:creationId xmlns:a16="http://schemas.microsoft.com/office/drawing/2014/main" id="{52527526-19F0-47E3-A077-CBC1E7E93B3B}"/>
              </a:ext>
            </a:extLst>
          </p:cNvPr>
          <p:cNvSpPr/>
          <p:nvPr/>
        </p:nvSpPr>
        <p:spPr>
          <a:xfrm>
            <a:off x="2222981" y="2939062"/>
            <a:ext cx="4992548"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L2 cache, 512KB – 1 MB,  ~</a:t>
            </a:r>
            <a:r>
              <a:rPr lang="en-US" sz="2400" dirty="0" err="1">
                <a:solidFill>
                  <a:schemeClr val="tx1"/>
                </a:solidFill>
              </a:rPr>
              <a:t>nsecs</a:t>
            </a:r>
            <a:endParaRPr lang="en-US" sz="2400" dirty="0">
              <a:solidFill>
                <a:schemeClr val="tx1"/>
              </a:solidFill>
            </a:endParaRPr>
          </a:p>
        </p:txBody>
      </p:sp>
      <p:sp>
        <p:nvSpPr>
          <p:cNvPr id="8" name="Rectangle 7">
            <a:extLst>
              <a:ext uri="{FF2B5EF4-FFF2-40B4-BE49-F238E27FC236}">
                <a16:creationId xmlns:a16="http://schemas.microsoft.com/office/drawing/2014/main" id="{4DC44629-7204-4011-A3E7-460B74D09859}"/>
              </a:ext>
            </a:extLst>
          </p:cNvPr>
          <p:cNvSpPr/>
          <p:nvPr/>
        </p:nvSpPr>
        <p:spPr>
          <a:xfrm>
            <a:off x="1659681" y="3734828"/>
            <a:ext cx="6331352"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L3 Cache, ~ 10 </a:t>
            </a:r>
            <a:r>
              <a:rPr lang="en-US" sz="2400" dirty="0" err="1">
                <a:solidFill>
                  <a:schemeClr val="tx1"/>
                </a:solidFill>
              </a:rPr>
              <a:t>nsecs</a:t>
            </a:r>
            <a:endParaRPr lang="en-US" sz="2400" dirty="0">
              <a:solidFill>
                <a:schemeClr val="tx1"/>
              </a:solidFill>
            </a:endParaRPr>
          </a:p>
        </p:txBody>
      </p:sp>
      <p:sp>
        <p:nvSpPr>
          <p:cNvPr id="9" name="Rectangle 8">
            <a:extLst>
              <a:ext uri="{FF2B5EF4-FFF2-40B4-BE49-F238E27FC236}">
                <a16:creationId xmlns:a16="http://schemas.microsoft.com/office/drawing/2014/main" id="{F1D478B1-654D-42F4-8671-151DE6557202}"/>
              </a:ext>
            </a:extLst>
          </p:cNvPr>
          <p:cNvSpPr/>
          <p:nvPr/>
        </p:nvSpPr>
        <p:spPr>
          <a:xfrm>
            <a:off x="1028377" y="4513075"/>
            <a:ext cx="7749734"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Main memory (DRAM), GB, ~100 ns</a:t>
            </a:r>
          </a:p>
        </p:txBody>
      </p:sp>
      <p:sp>
        <p:nvSpPr>
          <p:cNvPr id="10" name="Rectangle 9">
            <a:extLst>
              <a:ext uri="{FF2B5EF4-FFF2-40B4-BE49-F238E27FC236}">
                <a16:creationId xmlns:a16="http://schemas.microsoft.com/office/drawing/2014/main" id="{6A1FD5E0-B682-4B45-8066-EEA3B82848D3}"/>
              </a:ext>
            </a:extLst>
          </p:cNvPr>
          <p:cNvSpPr/>
          <p:nvPr/>
        </p:nvSpPr>
        <p:spPr>
          <a:xfrm>
            <a:off x="443373" y="5340979"/>
            <a:ext cx="9214414" cy="72920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Disk, 100 GB, ~10 </a:t>
            </a:r>
            <a:r>
              <a:rPr lang="en-US" sz="3200" dirty="0" err="1">
                <a:solidFill>
                  <a:schemeClr val="tx1"/>
                </a:solidFill>
              </a:rPr>
              <a:t>msec</a:t>
            </a:r>
            <a:r>
              <a:rPr lang="en-US" sz="3200" dirty="0">
                <a:solidFill>
                  <a:schemeClr val="tx1"/>
                </a:solidFill>
              </a:rPr>
              <a:t> </a:t>
            </a:r>
          </a:p>
        </p:txBody>
      </p:sp>
      <p:cxnSp>
        <p:nvCxnSpPr>
          <p:cNvPr id="12" name="Straight Connector 11">
            <a:extLst>
              <a:ext uri="{FF2B5EF4-FFF2-40B4-BE49-F238E27FC236}">
                <a16:creationId xmlns:a16="http://schemas.microsoft.com/office/drawing/2014/main" id="{36FA9096-8AD1-4C07-82CC-D12BEEFFF233}"/>
              </a:ext>
            </a:extLst>
          </p:cNvPr>
          <p:cNvCxnSpPr>
            <a:cxnSpLocks/>
          </p:cNvCxnSpPr>
          <p:nvPr/>
        </p:nvCxnSpPr>
        <p:spPr>
          <a:xfrm>
            <a:off x="201270" y="2104422"/>
            <a:ext cx="10799181"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259225-3E07-4B4D-B12E-3B2D2B76C94C}"/>
              </a:ext>
            </a:extLst>
          </p:cNvPr>
          <p:cNvCxnSpPr>
            <a:cxnSpLocks/>
          </p:cNvCxnSpPr>
          <p:nvPr/>
        </p:nvCxnSpPr>
        <p:spPr>
          <a:xfrm flipV="1">
            <a:off x="201270" y="5297339"/>
            <a:ext cx="10799181" cy="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9" name="Arrow: Curved Left 18">
            <a:extLst>
              <a:ext uri="{FF2B5EF4-FFF2-40B4-BE49-F238E27FC236}">
                <a16:creationId xmlns:a16="http://schemas.microsoft.com/office/drawing/2014/main" id="{FD505947-B554-40B2-85D6-E91C4BBC5F30}"/>
              </a:ext>
            </a:extLst>
          </p:cNvPr>
          <p:cNvSpPr/>
          <p:nvPr/>
        </p:nvSpPr>
        <p:spPr>
          <a:xfrm>
            <a:off x="9127602" y="4737100"/>
            <a:ext cx="671332" cy="1134406"/>
          </a:xfrm>
          <a:prstGeom prst="curvedLeftArrow">
            <a:avLst/>
          </a:prstGeom>
          <a:solidFill>
            <a:srgbClr val="C000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0" name="Arrow: Curved Left 19">
            <a:extLst>
              <a:ext uri="{FF2B5EF4-FFF2-40B4-BE49-F238E27FC236}">
                <a16:creationId xmlns:a16="http://schemas.microsoft.com/office/drawing/2014/main" id="{10E4425B-F6D3-45A3-A5D4-51A45CBF4650}"/>
              </a:ext>
            </a:extLst>
          </p:cNvPr>
          <p:cNvSpPr/>
          <p:nvPr/>
        </p:nvSpPr>
        <p:spPr>
          <a:xfrm>
            <a:off x="6567347" y="1504500"/>
            <a:ext cx="671332" cy="1342121"/>
          </a:xfrm>
          <a:prstGeom prst="curvedLeftArrow">
            <a:avLst/>
          </a:prstGeom>
          <a:solidFill>
            <a:srgbClr val="C000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1" name="Arrow: Curved Left 20">
            <a:extLst>
              <a:ext uri="{FF2B5EF4-FFF2-40B4-BE49-F238E27FC236}">
                <a16:creationId xmlns:a16="http://schemas.microsoft.com/office/drawing/2014/main" id="{F399CD24-3994-4A53-993F-2707A2346E63}"/>
              </a:ext>
            </a:extLst>
          </p:cNvPr>
          <p:cNvSpPr/>
          <p:nvPr/>
        </p:nvSpPr>
        <p:spPr>
          <a:xfrm rot="11199577">
            <a:off x="2298539" y="1363713"/>
            <a:ext cx="671332" cy="1342121"/>
          </a:xfrm>
          <a:prstGeom prst="curvedLeftArrow">
            <a:avLst/>
          </a:prstGeom>
          <a:solidFill>
            <a:srgbClr val="C000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22" name="Arrow: Curved Left 21">
            <a:extLst>
              <a:ext uri="{FF2B5EF4-FFF2-40B4-BE49-F238E27FC236}">
                <a16:creationId xmlns:a16="http://schemas.microsoft.com/office/drawing/2014/main" id="{D2937380-E6FB-406E-B703-FEE1DA8340D3}"/>
              </a:ext>
            </a:extLst>
          </p:cNvPr>
          <p:cNvSpPr/>
          <p:nvPr/>
        </p:nvSpPr>
        <p:spPr>
          <a:xfrm rot="11199577">
            <a:off x="135682" y="4563785"/>
            <a:ext cx="671332" cy="1342121"/>
          </a:xfrm>
          <a:prstGeom prst="curvedLeftArrow">
            <a:avLst/>
          </a:prstGeom>
          <a:solidFill>
            <a:srgbClr val="C00000">
              <a:alpha val="46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40" name="Footer Placeholder 39">
            <a:extLst>
              <a:ext uri="{FF2B5EF4-FFF2-40B4-BE49-F238E27FC236}">
                <a16:creationId xmlns:a16="http://schemas.microsoft.com/office/drawing/2014/main" id="{5ECB065A-0C27-5947-BC10-ADCB09CFD6F9}"/>
              </a:ext>
            </a:extLst>
          </p:cNvPr>
          <p:cNvSpPr>
            <a:spLocks noGrp="1"/>
          </p:cNvSpPr>
          <p:nvPr>
            <p:ph type="ftr" sz="quarter" idx="11"/>
          </p:nvPr>
        </p:nvSpPr>
        <p:spPr>
          <a:xfrm>
            <a:off x="4089400" y="6318250"/>
            <a:ext cx="4114800" cy="365125"/>
          </a:xfrm>
        </p:spPr>
        <p:txBody>
          <a:bodyPr/>
          <a:lstStyle/>
          <a:p>
            <a:r>
              <a:rPr lang="en-US" dirty="0"/>
              <a:t>CC BY-NC-ND Pat </a:t>
            </a:r>
            <a:r>
              <a:rPr lang="en-US" dirty="0" err="1"/>
              <a:t>Pannuto</a:t>
            </a:r>
            <a:r>
              <a:rPr lang="en-US" dirty="0"/>
              <a:t> – Many slides adapted from </a:t>
            </a:r>
            <a:r>
              <a:rPr lang="en-US" dirty="0" err="1"/>
              <a:t>Janarbek</a:t>
            </a:r>
            <a:r>
              <a:rPr lang="en-US" dirty="0"/>
              <a:t> Matai</a:t>
            </a:r>
          </a:p>
        </p:txBody>
      </p:sp>
    </p:spTree>
    <p:extLst>
      <p:ext uri="{BB962C8B-B14F-4D97-AF65-F5344CB8AC3E}">
        <p14:creationId xmlns:p14="http://schemas.microsoft.com/office/powerpoint/2010/main" val="17163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DF17C1EB-F075-CE42-8572-5D87C1C1F410}"/>
              </a:ext>
            </a:extLst>
          </p:cNvPr>
          <p:cNvSpPr>
            <a:spLocks noGrp="1" noChangeArrowheads="1"/>
          </p:cNvSpPr>
          <p:nvPr>
            <p:ph type="title"/>
            <p:custDataLst>
              <p:tags r:id="rId1"/>
            </p:custDataLst>
          </p:nvPr>
        </p:nvSpPr>
        <p:spPr>
          <a:xfrm>
            <a:off x="609600" y="274639"/>
            <a:ext cx="10972800" cy="1143000"/>
          </a:xfrm>
        </p:spPr>
        <p:txBody>
          <a:bodyPr/>
          <a:lstStyle/>
          <a:p>
            <a:r>
              <a:rPr lang="en-US" altLang="en-US" dirty="0"/>
              <a:t>Cache Alignment Revisited</a:t>
            </a:r>
          </a:p>
        </p:txBody>
      </p:sp>
      <p:sp>
        <p:nvSpPr>
          <p:cNvPr id="104451" name="Rectangle 3">
            <a:extLst>
              <a:ext uri="{FF2B5EF4-FFF2-40B4-BE49-F238E27FC236}">
                <a16:creationId xmlns:a16="http://schemas.microsoft.com/office/drawing/2014/main" id="{118AE109-E76C-F84E-867A-9E301DE0303B}"/>
              </a:ext>
            </a:extLst>
          </p:cNvPr>
          <p:cNvSpPr>
            <a:spLocks noGrp="1" noChangeArrowheads="1"/>
          </p:cNvSpPr>
          <p:nvPr>
            <p:ph type="body" idx="1"/>
            <p:custDataLst>
              <p:tags r:id="rId2"/>
            </p:custDataLst>
          </p:nvPr>
        </p:nvSpPr>
        <p:spPr>
          <a:xfrm>
            <a:off x="609600" y="1600201"/>
            <a:ext cx="8998760" cy="4525963"/>
          </a:xfrm>
        </p:spPr>
        <p:txBody>
          <a:bodyPr>
            <a:normAutofit/>
          </a:bodyPr>
          <a:lstStyle/>
          <a:p>
            <a:r>
              <a:rPr lang="en-US" altLang="en-US" dirty="0"/>
              <a:t>The data that gets moved into the cache on a miss are all data whose addresses share the same tag and index (regardless of which data gets accessed first).</a:t>
            </a:r>
          </a:p>
          <a:p>
            <a:r>
              <a:rPr lang="en-US" altLang="en-US" dirty="0"/>
              <a:t>Think of main memory as organized into cache-line sized pieces (because in reality, it is!).</a:t>
            </a:r>
          </a:p>
          <a:p>
            <a:r>
              <a:rPr lang="en-US" altLang="en-US" dirty="0"/>
              <a:t>“Block-aligned” access is similar to the “word-aligned” access you have been thinking about already</a:t>
            </a:r>
          </a:p>
          <a:p>
            <a:pPr lvl="1"/>
            <a:r>
              <a:rPr lang="en-US" altLang="en-US" dirty="0"/>
              <a:t>Core &lt;&gt; Cache interface: Word aligned</a:t>
            </a:r>
          </a:p>
          <a:p>
            <a:pPr lvl="1"/>
            <a:r>
              <a:rPr lang="en-US" altLang="en-US" dirty="0"/>
              <a:t>Cache &lt;&gt; </a:t>
            </a:r>
            <a:r>
              <a:rPr lang="en-US" altLang="en-US" dirty="0" err="1"/>
              <a:t>Mem</a:t>
            </a:r>
            <a:r>
              <a:rPr lang="en-US" altLang="en-US" dirty="0"/>
              <a:t> interface: Block aligned</a:t>
            </a:r>
          </a:p>
          <a:p>
            <a:endParaRPr lang="en-US" altLang="en-US" dirty="0"/>
          </a:p>
        </p:txBody>
      </p:sp>
      <p:sp>
        <p:nvSpPr>
          <p:cNvPr id="104452" name="Rectangle 4">
            <a:extLst>
              <a:ext uri="{FF2B5EF4-FFF2-40B4-BE49-F238E27FC236}">
                <a16:creationId xmlns:a16="http://schemas.microsoft.com/office/drawing/2014/main" id="{4340A0CC-294A-1E40-9967-643B6BCD39F4}"/>
              </a:ext>
            </a:extLst>
          </p:cNvPr>
          <p:cNvSpPr>
            <a:spLocks noChangeArrowheads="1"/>
          </p:cNvSpPr>
          <p:nvPr>
            <p:custDataLst>
              <p:tags r:id="rId3"/>
            </p:custDataLst>
          </p:nvPr>
        </p:nvSpPr>
        <p:spPr bwMode="auto">
          <a:xfrm>
            <a:off x="5638802" y="1086947"/>
            <a:ext cx="6311900" cy="215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tag		             	index		        block offset</a:t>
            </a:r>
          </a:p>
        </p:txBody>
      </p:sp>
      <p:sp>
        <p:nvSpPr>
          <p:cNvPr id="104453" name="Line 5">
            <a:extLst>
              <a:ext uri="{FF2B5EF4-FFF2-40B4-BE49-F238E27FC236}">
                <a16:creationId xmlns:a16="http://schemas.microsoft.com/office/drawing/2014/main" id="{38F9479C-1AF5-0342-A1B1-92D62327C40C}"/>
              </a:ext>
            </a:extLst>
          </p:cNvPr>
          <p:cNvSpPr>
            <a:spLocks noChangeShapeType="1"/>
          </p:cNvSpPr>
          <p:nvPr>
            <p:custDataLst>
              <p:tags r:id="rId4"/>
            </p:custDataLst>
          </p:nvPr>
        </p:nvSpPr>
        <p:spPr bwMode="auto">
          <a:xfrm>
            <a:off x="7613650" y="108059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54" name="Line 6">
            <a:extLst>
              <a:ext uri="{FF2B5EF4-FFF2-40B4-BE49-F238E27FC236}">
                <a16:creationId xmlns:a16="http://schemas.microsoft.com/office/drawing/2014/main" id="{45EC2957-E03D-924E-875C-177E920469D6}"/>
              </a:ext>
            </a:extLst>
          </p:cNvPr>
          <p:cNvSpPr>
            <a:spLocks noChangeShapeType="1"/>
          </p:cNvSpPr>
          <p:nvPr>
            <p:custDataLst>
              <p:tags r:id="rId5"/>
            </p:custDataLst>
          </p:nvPr>
        </p:nvSpPr>
        <p:spPr bwMode="auto">
          <a:xfrm>
            <a:off x="10052050" y="108059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55" name="Rectangle 7">
            <a:extLst>
              <a:ext uri="{FF2B5EF4-FFF2-40B4-BE49-F238E27FC236}">
                <a16:creationId xmlns:a16="http://schemas.microsoft.com/office/drawing/2014/main" id="{401D71AF-3CD9-A541-BCAD-CAE2D2AB7980}"/>
              </a:ext>
            </a:extLst>
          </p:cNvPr>
          <p:cNvSpPr>
            <a:spLocks noChangeArrowheads="1"/>
          </p:cNvSpPr>
          <p:nvPr>
            <p:custDataLst>
              <p:tags r:id="rId6"/>
            </p:custDataLst>
          </p:nvPr>
        </p:nvSpPr>
        <p:spPr bwMode="auto">
          <a:xfrm>
            <a:off x="8152981" y="424342"/>
            <a:ext cx="153728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dirty="0">
                <a:solidFill>
                  <a:srgbClr val="1F497D"/>
                </a:solidFill>
              </a:rPr>
              <a:t>memory address</a:t>
            </a:r>
          </a:p>
        </p:txBody>
      </p:sp>
      <p:sp>
        <p:nvSpPr>
          <p:cNvPr id="104458" name="Rectangle 10">
            <a:extLst>
              <a:ext uri="{FF2B5EF4-FFF2-40B4-BE49-F238E27FC236}">
                <a16:creationId xmlns:a16="http://schemas.microsoft.com/office/drawing/2014/main" id="{82BBEF45-FC49-074D-B6A7-4B22895329FF}"/>
              </a:ext>
            </a:extLst>
          </p:cNvPr>
          <p:cNvSpPr>
            <a:spLocks noChangeArrowheads="1"/>
          </p:cNvSpPr>
          <p:nvPr>
            <p:custDataLst>
              <p:tags r:id="rId7"/>
            </p:custDataLst>
          </p:nvPr>
        </p:nvSpPr>
        <p:spPr bwMode="auto">
          <a:xfrm>
            <a:off x="10137907" y="2120204"/>
            <a:ext cx="1270000" cy="3479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104459" name="Line 11">
            <a:extLst>
              <a:ext uri="{FF2B5EF4-FFF2-40B4-BE49-F238E27FC236}">
                <a16:creationId xmlns:a16="http://schemas.microsoft.com/office/drawing/2014/main" id="{C94ECADE-640A-4647-8648-7D007158F5C3}"/>
              </a:ext>
            </a:extLst>
          </p:cNvPr>
          <p:cNvSpPr>
            <a:spLocks noChangeShapeType="1"/>
          </p:cNvSpPr>
          <p:nvPr>
            <p:custDataLst>
              <p:tags r:id="rId8"/>
            </p:custDataLst>
          </p:nvPr>
        </p:nvSpPr>
        <p:spPr bwMode="auto">
          <a:xfrm>
            <a:off x="10125207" y="22599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0" name="Line 12">
            <a:extLst>
              <a:ext uri="{FF2B5EF4-FFF2-40B4-BE49-F238E27FC236}">
                <a16:creationId xmlns:a16="http://schemas.microsoft.com/office/drawing/2014/main" id="{90B93302-1F44-144D-B9AC-62DFA6223CD5}"/>
              </a:ext>
            </a:extLst>
          </p:cNvPr>
          <p:cNvSpPr>
            <a:spLocks noChangeShapeType="1"/>
          </p:cNvSpPr>
          <p:nvPr>
            <p:custDataLst>
              <p:tags r:id="rId9"/>
            </p:custDataLst>
          </p:nvPr>
        </p:nvSpPr>
        <p:spPr bwMode="auto">
          <a:xfrm>
            <a:off x="10125207" y="24123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1" name="Line 13">
            <a:extLst>
              <a:ext uri="{FF2B5EF4-FFF2-40B4-BE49-F238E27FC236}">
                <a16:creationId xmlns:a16="http://schemas.microsoft.com/office/drawing/2014/main" id="{E60BAAD7-5F1E-6642-BB49-BF86EDBBD43B}"/>
              </a:ext>
            </a:extLst>
          </p:cNvPr>
          <p:cNvSpPr>
            <a:spLocks noChangeShapeType="1"/>
          </p:cNvSpPr>
          <p:nvPr>
            <p:custDataLst>
              <p:tags r:id="rId10"/>
            </p:custDataLst>
          </p:nvPr>
        </p:nvSpPr>
        <p:spPr bwMode="auto">
          <a:xfrm>
            <a:off x="10125207" y="25647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2" name="Line 14">
            <a:extLst>
              <a:ext uri="{FF2B5EF4-FFF2-40B4-BE49-F238E27FC236}">
                <a16:creationId xmlns:a16="http://schemas.microsoft.com/office/drawing/2014/main" id="{8D86CAEC-4439-CE46-B5D0-E11536A37491}"/>
              </a:ext>
            </a:extLst>
          </p:cNvPr>
          <p:cNvSpPr>
            <a:spLocks noChangeShapeType="1"/>
          </p:cNvSpPr>
          <p:nvPr>
            <p:custDataLst>
              <p:tags r:id="rId11"/>
            </p:custDataLst>
          </p:nvPr>
        </p:nvSpPr>
        <p:spPr bwMode="auto">
          <a:xfrm>
            <a:off x="10125207" y="2717104"/>
            <a:ext cx="1295400" cy="0"/>
          </a:xfrm>
          <a:prstGeom prst="line">
            <a:avLst/>
          </a:prstGeom>
          <a:noFill/>
          <a:ln w="254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3" name="Line 15">
            <a:extLst>
              <a:ext uri="{FF2B5EF4-FFF2-40B4-BE49-F238E27FC236}">
                <a16:creationId xmlns:a16="http://schemas.microsoft.com/office/drawing/2014/main" id="{330608F6-B1AA-7542-9DA9-390DDEEE69C9}"/>
              </a:ext>
            </a:extLst>
          </p:cNvPr>
          <p:cNvSpPr>
            <a:spLocks noChangeShapeType="1"/>
          </p:cNvSpPr>
          <p:nvPr>
            <p:custDataLst>
              <p:tags r:id="rId12"/>
            </p:custDataLst>
          </p:nvPr>
        </p:nvSpPr>
        <p:spPr bwMode="auto">
          <a:xfrm>
            <a:off x="10125207" y="28695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4" name="Line 16">
            <a:extLst>
              <a:ext uri="{FF2B5EF4-FFF2-40B4-BE49-F238E27FC236}">
                <a16:creationId xmlns:a16="http://schemas.microsoft.com/office/drawing/2014/main" id="{2CF6633E-69E7-8544-AD06-4C507B9F7F27}"/>
              </a:ext>
            </a:extLst>
          </p:cNvPr>
          <p:cNvSpPr>
            <a:spLocks noChangeShapeType="1"/>
          </p:cNvSpPr>
          <p:nvPr>
            <p:custDataLst>
              <p:tags r:id="rId13"/>
            </p:custDataLst>
          </p:nvPr>
        </p:nvSpPr>
        <p:spPr bwMode="auto">
          <a:xfrm>
            <a:off x="10125207" y="30219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5" name="Line 17">
            <a:extLst>
              <a:ext uri="{FF2B5EF4-FFF2-40B4-BE49-F238E27FC236}">
                <a16:creationId xmlns:a16="http://schemas.microsoft.com/office/drawing/2014/main" id="{7F9B6E5A-82DF-3240-9C97-6EAAD1E9FA17}"/>
              </a:ext>
            </a:extLst>
          </p:cNvPr>
          <p:cNvSpPr>
            <a:spLocks noChangeShapeType="1"/>
          </p:cNvSpPr>
          <p:nvPr>
            <p:custDataLst>
              <p:tags r:id="rId14"/>
            </p:custDataLst>
          </p:nvPr>
        </p:nvSpPr>
        <p:spPr bwMode="auto">
          <a:xfrm>
            <a:off x="10125207" y="3174304"/>
            <a:ext cx="1295400" cy="0"/>
          </a:xfrm>
          <a:prstGeom prst="line">
            <a:avLst/>
          </a:prstGeom>
          <a:noFill/>
          <a:ln w="127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6" name="Line 18">
            <a:extLst>
              <a:ext uri="{FF2B5EF4-FFF2-40B4-BE49-F238E27FC236}">
                <a16:creationId xmlns:a16="http://schemas.microsoft.com/office/drawing/2014/main" id="{6231E494-C3CC-9240-AE94-01B6BC0A31AF}"/>
              </a:ext>
            </a:extLst>
          </p:cNvPr>
          <p:cNvSpPr>
            <a:spLocks noChangeShapeType="1"/>
          </p:cNvSpPr>
          <p:nvPr>
            <p:custDataLst>
              <p:tags r:id="rId15"/>
            </p:custDataLst>
          </p:nvPr>
        </p:nvSpPr>
        <p:spPr bwMode="auto">
          <a:xfrm>
            <a:off x="10125207" y="3326704"/>
            <a:ext cx="1295400" cy="0"/>
          </a:xfrm>
          <a:prstGeom prst="line">
            <a:avLst/>
          </a:prstGeom>
          <a:noFill/>
          <a:ln w="25400">
            <a:solidFill>
              <a:srgbClr val="CC00FF"/>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7" name="Line 19">
            <a:extLst>
              <a:ext uri="{FF2B5EF4-FFF2-40B4-BE49-F238E27FC236}">
                <a16:creationId xmlns:a16="http://schemas.microsoft.com/office/drawing/2014/main" id="{C9314FC6-B442-5747-BAAC-EE5445F17E7E}"/>
              </a:ext>
            </a:extLst>
          </p:cNvPr>
          <p:cNvSpPr>
            <a:spLocks noChangeShapeType="1"/>
          </p:cNvSpPr>
          <p:nvPr>
            <p:custDataLst>
              <p:tags r:id="rId16"/>
            </p:custDataLst>
          </p:nvPr>
        </p:nvSpPr>
        <p:spPr bwMode="auto">
          <a:xfrm>
            <a:off x="10125207" y="34791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8" name="Line 20">
            <a:extLst>
              <a:ext uri="{FF2B5EF4-FFF2-40B4-BE49-F238E27FC236}">
                <a16:creationId xmlns:a16="http://schemas.microsoft.com/office/drawing/2014/main" id="{602990E0-73FA-4D44-A375-DB52C47AA9D0}"/>
              </a:ext>
            </a:extLst>
          </p:cNvPr>
          <p:cNvSpPr>
            <a:spLocks noChangeShapeType="1"/>
          </p:cNvSpPr>
          <p:nvPr>
            <p:custDataLst>
              <p:tags r:id="rId17"/>
            </p:custDataLst>
          </p:nvPr>
        </p:nvSpPr>
        <p:spPr bwMode="auto">
          <a:xfrm>
            <a:off x="10125207" y="36315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69" name="Line 21">
            <a:extLst>
              <a:ext uri="{FF2B5EF4-FFF2-40B4-BE49-F238E27FC236}">
                <a16:creationId xmlns:a16="http://schemas.microsoft.com/office/drawing/2014/main" id="{FC2212E8-021D-644F-931B-87BCBB5B49C0}"/>
              </a:ext>
            </a:extLst>
          </p:cNvPr>
          <p:cNvSpPr>
            <a:spLocks noChangeShapeType="1"/>
          </p:cNvSpPr>
          <p:nvPr>
            <p:custDataLst>
              <p:tags r:id="rId18"/>
            </p:custDataLst>
          </p:nvPr>
        </p:nvSpPr>
        <p:spPr bwMode="auto">
          <a:xfrm>
            <a:off x="10125207" y="37839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0" name="Line 22">
            <a:extLst>
              <a:ext uri="{FF2B5EF4-FFF2-40B4-BE49-F238E27FC236}">
                <a16:creationId xmlns:a16="http://schemas.microsoft.com/office/drawing/2014/main" id="{21E16A07-F2C4-2D4A-ADBE-5766ED5747EE}"/>
              </a:ext>
            </a:extLst>
          </p:cNvPr>
          <p:cNvSpPr>
            <a:spLocks noChangeShapeType="1"/>
          </p:cNvSpPr>
          <p:nvPr>
            <p:custDataLst>
              <p:tags r:id="rId19"/>
            </p:custDataLst>
          </p:nvPr>
        </p:nvSpPr>
        <p:spPr bwMode="auto">
          <a:xfrm>
            <a:off x="10125207" y="3936304"/>
            <a:ext cx="1295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1" name="Line 23">
            <a:extLst>
              <a:ext uri="{FF2B5EF4-FFF2-40B4-BE49-F238E27FC236}">
                <a16:creationId xmlns:a16="http://schemas.microsoft.com/office/drawing/2014/main" id="{141E5589-867F-5840-8745-06DDBC374D1F}"/>
              </a:ext>
            </a:extLst>
          </p:cNvPr>
          <p:cNvSpPr>
            <a:spLocks noChangeShapeType="1"/>
          </p:cNvSpPr>
          <p:nvPr>
            <p:custDataLst>
              <p:tags r:id="rId20"/>
            </p:custDataLst>
          </p:nvPr>
        </p:nvSpPr>
        <p:spPr bwMode="auto">
          <a:xfrm>
            <a:off x="10125207" y="40887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2" name="Line 24">
            <a:extLst>
              <a:ext uri="{FF2B5EF4-FFF2-40B4-BE49-F238E27FC236}">
                <a16:creationId xmlns:a16="http://schemas.microsoft.com/office/drawing/2014/main" id="{CE4A6CF1-C2BB-DF47-B107-260B17219D99}"/>
              </a:ext>
            </a:extLst>
          </p:cNvPr>
          <p:cNvSpPr>
            <a:spLocks noChangeShapeType="1"/>
          </p:cNvSpPr>
          <p:nvPr>
            <p:custDataLst>
              <p:tags r:id="rId21"/>
            </p:custDataLst>
          </p:nvPr>
        </p:nvSpPr>
        <p:spPr bwMode="auto">
          <a:xfrm>
            <a:off x="10125207" y="42411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3" name="Line 25">
            <a:extLst>
              <a:ext uri="{FF2B5EF4-FFF2-40B4-BE49-F238E27FC236}">
                <a16:creationId xmlns:a16="http://schemas.microsoft.com/office/drawing/2014/main" id="{92B7815E-0CEE-2841-8F20-4257DDD5CCEF}"/>
              </a:ext>
            </a:extLst>
          </p:cNvPr>
          <p:cNvSpPr>
            <a:spLocks noChangeShapeType="1"/>
          </p:cNvSpPr>
          <p:nvPr>
            <p:custDataLst>
              <p:tags r:id="rId22"/>
            </p:custDataLst>
          </p:nvPr>
        </p:nvSpPr>
        <p:spPr bwMode="auto">
          <a:xfrm>
            <a:off x="10125207" y="4393504"/>
            <a:ext cx="1295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4" name="Line 26">
            <a:extLst>
              <a:ext uri="{FF2B5EF4-FFF2-40B4-BE49-F238E27FC236}">
                <a16:creationId xmlns:a16="http://schemas.microsoft.com/office/drawing/2014/main" id="{5AD9C8D5-3DD7-D744-811B-51FC4CB0EFF9}"/>
              </a:ext>
            </a:extLst>
          </p:cNvPr>
          <p:cNvSpPr>
            <a:spLocks noChangeShapeType="1"/>
          </p:cNvSpPr>
          <p:nvPr>
            <p:custDataLst>
              <p:tags r:id="rId23"/>
            </p:custDataLst>
          </p:nvPr>
        </p:nvSpPr>
        <p:spPr bwMode="auto">
          <a:xfrm>
            <a:off x="10125207" y="4545904"/>
            <a:ext cx="12954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4475" name="Rectangle 27">
            <a:extLst>
              <a:ext uri="{FF2B5EF4-FFF2-40B4-BE49-F238E27FC236}">
                <a16:creationId xmlns:a16="http://schemas.microsoft.com/office/drawing/2014/main" id="{25B0CF55-6605-564B-B61B-1DC8C2A98C09}"/>
              </a:ext>
            </a:extLst>
          </p:cNvPr>
          <p:cNvSpPr>
            <a:spLocks noChangeArrowheads="1"/>
          </p:cNvSpPr>
          <p:nvPr>
            <p:custDataLst>
              <p:tags r:id="rId24"/>
            </p:custDataLst>
          </p:nvPr>
        </p:nvSpPr>
        <p:spPr bwMode="auto">
          <a:xfrm>
            <a:off x="10644320" y="4545905"/>
            <a:ext cx="234039" cy="82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a:t>
            </a:r>
          </a:p>
          <a:p>
            <a:pPr defTabSz="609585">
              <a:spcBef>
                <a:spcPct val="0"/>
              </a:spcBef>
              <a:buClrTx/>
              <a:buSzTx/>
              <a:buNone/>
            </a:pPr>
            <a:r>
              <a:rPr lang="en-US" altLang="en-US" sz="1600">
                <a:solidFill>
                  <a:srgbClr val="1F497D"/>
                </a:solidFill>
              </a:rPr>
              <a:t>.</a:t>
            </a:r>
          </a:p>
          <a:p>
            <a:pPr defTabSz="609585">
              <a:spcBef>
                <a:spcPct val="0"/>
              </a:spcBef>
              <a:buClrTx/>
              <a:buSzTx/>
              <a:buNone/>
            </a:pPr>
            <a:r>
              <a:rPr lang="en-US" altLang="en-US" sz="1600">
                <a:solidFill>
                  <a:srgbClr val="1F497D"/>
                </a:solidFill>
              </a:rPr>
              <a:t>.</a:t>
            </a:r>
          </a:p>
        </p:txBody>
      </p:sp>
      <p:sp>
        <p:nvSpPr>
          <p:cNvPr id="104476" name="Rectangle 28">
            <a:extLst>
              <a:ext uri="{FF2B5EF4-FFF2-40B4-BE49-F238E27FC236}">
                <a16:creationId xmlns:a16="http://schemas.microsoft.com/office/drawing/2014/main" id="{A4C96F1A-033B-C44A-BE8C-FB189886EF5F}"/>
              </a:ext>
            </a:extLst>
          </p:cNvPr>
          <p:cNvSpPr>
            <a:spLocks noChangeArrowheads="1"/>
          </p:cNvSpPr>
          <p:nvPr>
            <p:custDataLst>
              <p:tags r:id="rId25"/>
            </p:custDataLst>
          </p:nvPr>
        </p:nvSpPr>
        <p:spPr bwMode="auto">
          <a:xfrm>
            <a:off x="9866547" y="2104329"/>
            <a:ext cx="311048" cy="2328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r" defTabSz="609585">
              <a:lnSpc>
                <a:spcPct val="97000"/>
              </a:lnSpc>
              <a:spcBef>
                <a:spcPct val="0"/>
              </a:spcBef>
              <a:buClrTx/>
              <a:buSzTx/>
              <a:buNone/>
            </a:pPr>
            <a:r>
              <a:rPr lang="en-US" altLang="en-US" sz="1000">
                <a:solidFill>
                  <a:srgbClr val="1F497D"/>
                </a:solidFill>
              </a:rPr>
              <a:t>0</a:t>
            </a:r>
          </a:p>
          <a:p>
            <a:pPr algn="r" defTabSz="609585">
              <a:lnSpc>
                <a:spcPct val="97000"/>
              </a:lnSpc>
              <a:spcBef>
                <a:spcPct val="0"/>
              </a:spcBef>
              <a:buClrTx/>
              <a:buSzTx/>
              <a:buNone/>
            </a:pPr>
            <a:r>
              <a:rPr lang="en-US" altLang="en-US" sz="1000">
                <a:solidFill>
                  <a:srgbClr val="1F497D"/>
                </a:solidFill>
              </a:rPr>
              <a:t>1</a:t>
            </a:r>
          </a:p>
          <a:p>
            <a:pPr algn="r" defTabSz="609585">
              <a:lnSpc>
                <a:spcPct val="97000"/>
              </a:lnSpc>
              <a:spcBef>
                <a:spcPct val="0"/>
              </a:spcBef>
              <a:buClrTx/>
              <a:buSzTx/>
              <a:buNone/>
            </a:pPr>
            <a:r>
              <a:rPr lang="en-US" altLang="en-US" sz="1000">
                <a:solidFill>
                  <a:srgbClr val="1F497D"/>
                </a:solidFill>
              </a:rPr>
              <a:t>2</a:t>
            </a:r>
          </a:p>
          <a:p>
            <a:pPr algn="r" defTabSz="609585">
              <a:lnSpc>
                <a:spcPct val="97000"/>
              </a:lnSpc>
              <a:spcBef>
                <a:spcPct val="0"/>
              </a:spcBef>
              <a:buClrTx/>
              <a:buSzTx/>
              <a:buNone/>
            </a:pPr>
            <a:r>
              <a:rPr lang="en-US" altLang="en-US" sz="1000">
                <a:solidFill>
                  <a:srgbClr val="1F497D"/>
                </a:solidFill>
              </a:rPr>
              <a:t>3</a:t>
            </a:r>
          </a:p>
          <a:p>
            <a:pPr algn="r" defTabSz="609585">
              <a:lnSpc>
                <a:spcPct val="97000"/>
              </a:lnSpc>
              <a:spcBef>
                <a:spcPct val="0"/>
              </a:spcBef>
              <a:buClrTx/>
              <a:buSzTx/>
              <a:buNone/>
            </a:pPr>
            <a:r>
              <a:rPr lang="en-US" altLang="en-US" sz="1000">
                <a:solidFill>
                  <a:srgbClr val="CC00FF"/>
                </a:solidFill>
              </a:rPr>
              <a:t>4</a:t>
            </a:r>
          </a:p>
          <a:p>
            <a:pPr algn="r" defTabSz="609585">
              <a:lnSpc>
                <a:spcPct val="97000"/>
              </a:lnSpc>
              <a:spcBef>
                <a:spcPct val="0"/>
              </a:spcBef>
              <a:buClrTx/>
              <a:buSzTx/>
              <a:buNone/>
            </a:pPr>
            <a:r>
              <a:rPr lang="en-US" altLang="en-US" sz="1000">
                <a:solidFill>
                  <a:srgbClr val="CC00FF"/>
                </a:solidFill>
              </a:rPr>
              <a:t>5</a:t>
            </a:r>
          </a:p>
          <a:p>
            <a:pPr algn="r" defTabSz="609585">
              <a:lnSpc>
                <a:spcPct val="97000"/>
              </a:lnSpc>
              <a:spcBef>
                <a:spcPct val="0"/>
              </a:spcBef>
              <a:buClrTx/>
              <a:buSzTx/>
              <a:buNone/>
            </a:pPr>
            <a:r>
              <a:rPr lang="en-US" altLang="en-US" sz="1000">
                <a:solidFill>
                  <a:srgbClr val="CC00FF"/>
                </a:solidFill>
              </a:rPr>
              <a:t>6</a:t>
            </a:r>
          </a:p>
          <a:p>
            <a:pPr algn="r" defTabSz="609585">
              <a:lnSpc>
                <a:spcPct val="97000"/>
              </a:lnSpc>
              <a:spcBef>
                <a:spcPct val="0"/>
              </a:spcBef>
              <a:buClrTx/>
              <a:buSzTx/>
              <a:buNone/>
            </a:pPr>
            <a:r>
              <a:rPr lang="en-US" altLang="en-US" sz="1000">
                <a:solidFill>
                  <a:srgbClr val="CC00FF"/>
                </a:solidFill>
              </a:rPr>
              <a:t>7</a:t>
            </a:r>
          </a:p>
          <a:p>
            <a:pPr algn="r" defTabSz="609585">
              <a:lnSpc>
                <a:spcPct val="97000"/>
              </a:lnSpc>
              <a:spcBef>
                <a:spcPct val="0"/>
              </a:spcBef>
              <a:buClrTx/>
              <a:buSzTx/>
              <a:buNone/>
            </a:pPr>
            <a:r>
              <a:rPr lang="en-US" altLang="en-US" sz="1000">
                <a:solidFill>
                  <a:srgbClr val="1F497D"/>
                </a:solidFill>
              </a:rPr>
              <a:t>8</a:t>
            </a:r>
          </a:p>
          <a:p>
            <a:pPr algn="r" defTabSz="609585">
              <a:lnSpc>
                <a:spcPct val="97000"/>
              </a:lnSpc>
              <a:spcBef>
                <a:spcPct val="0"/>
              </a:spcBef>
              <a:buClrTx/>
              <a:buSzTx/>
              <a:buNone/>
            </a:pPr>
            <a:r>
              <a:rPr lang="en-US" altLang="en-US" sz="1000">
                <a:solidFill>
                  <a:srgbClr val="1F497D"/>
                </a:solidFill>
              </a:rPr>
              <a:t>9</a:t>
            </a:r>
          </a:p>
          <a:p>
            <a:pPr algn="r" defTabSz="609585">
              <a:lnSpc>
                <a:spcPct val="97000"/>
              </a:lnSpc>
              <a:spcBef>
                <a:spcPct val="0"/>
              </a:spcBef>
              <a:buClrTx/>
              <a:buSzTx/>
              <a:buNone/>
            </a:pPr>
            <a:r>
              <a:rPr lang="en-US" altLang="en-US" sz="1000">
                <a:solidFill>
                  <a:srgbClr val="1F497D"/>
                </a:solidFill>
              </a:rPr>
              <a:t>10</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r>
              <a:rPr lang="en-US" altLang="en-US" sz="1000">
                <a:solidFill>
                  <a:srgbClr val="1F497D"/>
                </a:solidFill>
              </a:rPr>
              <a:t>.</a:t>
            </a:r>
          </a:p>
          <a:p>
            <a:pPr algn="r" defTabSz="609585">
              <a:lnSpc>
                <a:spcPct val="97000"/>
              </a:lnSpc>
              <a:spcBef>
                <a:spcPct val="0"/>
              </a:spcBef>
              <a:buClrTx/>
              <a:buSzTx/>
              <a:buNone/>
            </a:pPr>
            <a:endParaRPr lang="en-US" altLang="en-US" sz="1000">
              <a:solidFill>
                <a:srgbClr val="1F497D"/>
              </a:solidFill>
            </a:endParaRPr>
          </a:p>
        </p:txBody>
      </p:sp>
      <p:sp>
        <p:nvSpPr>
          <p:cNvPr id="104477" name="Rectangle 29">
            <a:extLst>
              <a:ext uri="{FF2B5EF4-FFF2-40B4-BE49-F238E27FC236}">
                <a16:creationId xmlns:a16="http://schemas.microsoft.com/office/drawing/2014/main" id="{9168CC3A-8B95-A841-8898-0AAC09B63024}"/>
              </a:ext>
            </a:extLst>
          </p:cNvPr>
          <p:cNvSpPr>
            <a:spLocks noChangeArrowheads="1"/>
          </p:cNvSpPr>
          <p:nvPr>
            <p:custDataLst>
              <p:tags r:id="rId26"/>
            </p:custDataLst>
          </p:nvPr>
        </p:nvSpPr>
        <p:spPr bwMode="auto">
          <a:xfrm>
            <a:off x="10339521" y="1802704"/>
            <a:ext cx="891271"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Memory</a:t>
            </a:r>
          </a:p>
        </p:txBody>
      </p:sp>
      <p:sp>
        <p:nvSpPr>
          <p:cNvPr id="2" name="Left Brace 1">
            <a:extLst>
              <a:ext uri="{FF2B5EF4-FFF2-40B4-BE49-F238E27FC236}">
                <a16:creationId xmlns:a16="http://schemas.microsoft.com/office/drawing/2014/main" id="{2AC04583-4C26-6742-BA00-7033F248008F}"/>
              </a:ext>
            </a:extLst>
          </p:cNvPr>
          <p:cNvSpPr/>
          <p:nvPr/>
        </p:nvSpPr>
        <p:spPr>
          <a:xfrm rot="5400000">
            <a:off x="8678766" y="-2217647"/>
            <a:ext cx="273697" cy="6212116"/>
          </a:xfrm>
          <a:prstGeom prst="leftBrace">
            <a:avLst>
              <a:gd name="adj1" fmla="val 81060"/>
              <a:gd name="adj2" fmla="val 50000"/>
            </a:avLst>
          </a:prstGeom>
          <a:ln w="9525"/>
        </p:spPr>
        <p:style>
          <a:lnRef idx="2">
            <a:schemeClr val="dk1"/>
          </a:lnRef>
          <a:fillRef idx="0">
            <a:schemeClr val="dk1"/>
          </a:fillRef>
          <a:effectRef idx="1">
            <a:schemeClr val="dk1"/>
          </a:effectRef>
          <a:fontRef idx="minor">
            <a:schemeClr val="tx1"/>
          </a:fontRef>
        </p:style>
        <p:txBody>
          <a:bodyPr rtlCol="0" anchor="ctr"/>
          <a:lstStyle/>
          <a:p>
            <a:pPr algn="ctr" defTabSz="609585"/>
            <a:endParaRPr lang="en-US" sz="2400">
              <a:solidFill>
                <a:prstClr val="black"/>
              </a:solidFill>
              <a:latin typeface="Calibri"/>
            </a:endParaRPr>
          </a:p>
        </p:txBody>
      </p:sp>
    </p:spTree>
    <p:extLst>
      <p:ext uri="{BB962C8B-B14F-4D97-AF65-F5344CB8AC3E}">
        <p14:creationId xmlns:p14="http://schemas.microsoft.com/office/powerpoint/2010/main" val="20972533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12FF-A8B6-DD46-9D65-98E04FF0CAA5}"/>
              </a:ext>
            </a:extLst>
          </p:cNvPr>
          <p:cNvSpPr>
            <a:spLocks noGrp="1"/>
          </p:cNvSpPr>
          <p:nvPr>
            <p:ph type="title"/>
          </p:nvPr>
        </p:nvSpPr>
        <p:spPr/>
        <p:txBody>
          <a:bodyPr/>
          <a:lstStyle/>
          <a:p>
            <a:r>
              <a:rPr lang="en-US" dirty="0"/>
              <a:t>When executing code, what does all this have to do with performance and alignment?</a:t>
            </a:r>
          </a:p>
        </p:txBody>
      </p:sp>
      <p:grpSp>
        <p:nvGrpSpPr>
          <p:cNvPr id="4" name="Group 23">
            <a:extLst>
              <a:ext uri="{FF2B5EF4-FFF2-40B4-BE49-F238E27FC236}">
                <a16:creationId xmlns:a16="http://schemas.microsoft.com/office/drawing/2014/main" id="{A3A2CEDF-D81B-BA4A-A2CE-C6BB74CE3F1E}"/>
              </a:ext>
            </a:extLst>
          </p:cNvPr>
          <p:cNvGrpSpPr>
            <a:grpSpLocks/>
          </p:cNvGrpSpPr>
          <p:nvPr>
            <p:custDataLst>
              <p:tags r:id="rId1"/>
            </p:custDataLst>
          </p:nvPr>
        </p:nvGrpSpPr>
        <p:grpSpPr bwMode="auto">
          <a:xfrm>
            <a:off x="7134489" y="1123678"/>
            <a:ext cx="4718051" cy="804863"/>
            <a:chOff x="1008" y="3477"/>
            <a:chExt cx="2972" cy="507"/>
          </a:xfrm>
        </p:grpSpPr>
        <p:sp>
          <p:nvSpPr>
            <p:cNvPr id="5" name="Rectangle 4">
              <a:extLst>
                <a:ext uri="{FF2B5EF4-FFF2-40B4-BE49-F238E27FC236}">
                  <a16:creationId xmlns:a16="http://schemas.microsoft.com/office/drawing/2014/main" id="{087B235B-2EBD-E043-8889-B547F541D9A5}"/>
                </a:ext>
              </a:extLst>
            </p:cNvPr>
            <p:cNvSpPr>
              <a:spLocks noChangeArrowheads="1"/>
            </p:cNvSpPr>
            <p:nvPr>
              <p:custDataLst>
                <p:tags r:id="rId2"/>
              </p:custDataLst>
            </p:nvPr>
          </p:nvSpPr>
          <p:spPr bwMode="auto">
            <a:xfrm>
              <a:off x="1008" y="3556"/>
              <a:ext cx="476"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IM</a:t>
              </a:r>
            </a:p>
          </p:txBody>
        </p:sp>
        <p:sp>
          <p:nvSpPr>
            <p:cNvPr id="6" name="Rectangle 5">
              <a:extLst>
                <a:ext uri="{FF2B5EF4-FFF2-40B4-BE49-F238E27FC236}">
                  <a16:creationId xmlns:a16="http://schemas.microsoft.com/office/drawing/2014/main" id="{7B4D317A-8A87-F74B-B9C9-DCDF599C083A}"/>
                </a:ext>
              </a:extLst>
            </p:cNvPr>
            <p:cNvSpPr>
              <a:spLocks noChangeArrowheads="1"/>
            </p:cNvSpPr>
            <p:nvPr>
              <p:custDataLst>
                <p:tags r:id="rId3"/>
              </p:custDataLst>
            </p:nvPr>
          </p:nvSpPr>
          <p:spPr bwMode="auto">
            <a:xfrm>
              <a:off x="1780"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grpSp>
          <p:nvGrpSpPr>
            <p:cNvPr id="7" name="Group 15">
              <a:extLst>
                <a:ext uri="{FF2B5EF4-FFF2-40B4-BE49-F238E27FC236}">
                  <a16:creationId xmlns:a16="http://schemas.microsoft.com/office/drawing/2014/main" id="{9071341A-CF93-7348-8D57-754E2F7AF0AF}"/>
                </a:ext>
              </a:extLst>
            </p:cNvPr>
            <p:cNvGrpSpPr>
              <a:grpSpLocks/>
            </p:cNvGrpSpPr>
            <p:nvPr/>
          </p:nvGrpSpPr>
          <p:grpSpPr bwMode="auto">
            <a:xfrm>
              <a:off x="2411" y="3477"/>
              <a:ext cx="275" cy="507"/>
              <a:chOff x="2411" y="3477"/>
              <a:chExt cx="275" cy="507"/>
            </a:xfrm>
          </p:grpSpPr>
          <p:grpSp>
            <p:nvGrpSpPr>
              <p:cNvPr id="15" name="Group 13">
                <a:extLst>
                  <a:ext uri="{FF2B5EF4-FFF2-40B4-BE49-F238E27FC236}">
                    <a16:creationId xmlns:a16="http://schemas.microsoft.com/office/drawing/2014/main" id="{0EBC587E-753E-D44D-B8DC-DF363406E5FF}"/>
                  </a:ext>
                </a:extLst>
              </p:cNvPr>
              <p:cNvGrpSpPr>
                <a:grpSpLocks/>
              </p:cNvGrpSpPr>
              <p:nvPr/>
            </p:nvGrpSpPr>
            <p:grpSpPr bwMode="auto">
              <a:xfrm>
                <a:off x="2411" y="3504"/>
                <a:ext cx="275" cy="480"/>
                <a:chOff x="2411" y="3504"/>
                <a:chExt cx="275" cy="480"/>
              </a:xfrm>
            </p:grpSpPr>
            <p:sp>
              <p:nvSpPr>
                <p:cNvPr id="17" name="Line 6">
                  <a:extLst>
                    <a:ext uri="{FF2B5EF4-FFF2-40B4-BE49-F238E27FC236}">
                      <a16:creationId xmlns:a16="http://schemas.microsoft.com/office/drawing/2014/main" id="{B2EE981E-941A-9A4D-89DD-12E603D1AE73}"/>
                    </a:ext>
                  </a:extLst>
                </p:cNvPr>
                <p:cNvSpPr>
                  <a:spLocks noChangeShapeType="1"/>
                </p:cNvSpPr>
                <p:nvPr>
                  <p:custDataLst>
                    <p:tags r:id="rId12"/>
                  </p:custDataLst>
                </p:nvPr>
              </p:nvSpPr>
              <p:spPr bwMode="auto">
                <a:xfrm>
                  <a:off x="2411" y="3504"/>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8" name="Line 7">
                  <a:extLst>
                    <a:ext uri="{FF2B5EF4-FFF2-40B4-BE49-F238E27FC236}">
                      <a16:creationId xmlns:a16="http://schemas.microsoft.com/office/drawing/2014/main" id="{DC2D5986-A495-1740-B7F1-DACBA54B0CB9}"/>
                    </a:ext>
                  </a:extLst>
                </p:cNvPr>
                <p:cNvSpPr>
                  <a:spLocks noChangeShapeType="1"/>
                </p:cNvSpPr>
                <p:nvPr>
                  <p:custDataLst>
                    <p:tags r:id="rId13"/>
                  </p:custDataLst>
                </p:nvPr>
              </p:nvSpPr>
              <p:spPr bwMode="auto">
                <a:xfrm>
                  <a:off x="2411" y="3504"/>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9" name="Line 8">
                  <a:extLst>
                    <a:ext uri="{FF2B5EF4-FFF2-40B4-BE49-F238E27FC236}">
                      <a16:creationId xmlns:a16="http://schemas.microsoft.com/office/drawing/2014/main" id="{002E4178-06CB-9F44-9C3A-AF4F270B38BE}"/>
                    </a:ext>
                  </a:extLst>
                </p:cNvPr>
                <p:cNvSpPr>
                  <a:spLocks noChangeShapeType="1"/>
                </p:cNvSpPr>
                <p:nvPr>
                  <p:custDataLst>
                    <p:tags r:id="rId14"/>
                  </p:custDataLst>
                </p:nvPr>
              </p:nvSpPr>
              <p:spPr bwMode="auto">
                <a:xfrm>
                  <a:off x="2411" y="3675"/>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0" name="Line 9">
                  <a:extLst>
                    <a:ext uri="{FF2B5EF4-FFF2-40B4-BE49-F238E27FC236}">
                      <a16:creationId xmlns:a16="http://schemas.microsoft.com/office/drawing/2014/main" id="{C0C75EC7-C34B-7441-B19E-B8364FFAE6B1}"/>
                    </a:ext>
                  </a:extLst>
                </p:cNvPr>
                <p:cNvSpPr>
                  <a:spLocks noChangeShapeType="1"/>
                </p:cNvSpPr>
                <p:nvPr>
                  <p:custDataLst>
                    <p:tags r:id="rId15"/>
                  </p:custDataLst>
                </p:nvPr>
              </p:nvSpPr>
              <p:spPr bwMode="auto">
                <a:xfrm flipH="1">
                  <a:off x="2411" y="3744"/>
                  <a:ext cx="112" cy="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1" name="Line 10">
                  <a:extLst>
                    <a:ext uri="{FF2B5EF4-FFF2-40B4-BE49-F238E27FC236}">
                      <a16:creationId xmlns:a16="http://schemas.microsoft.com/office/drawing/2014/main" id="{0F228BD2-5D92-684A-BD86-EE9DD2A1490E}"/>
                    </a:ext>
                  </a:extLst>
                </p:cNvPr>
                <p:cNvSpPr>
                  <a:spLocks noChangeShapeType="1"/>
                </p:cNvSpPr>
                <p:nvPr>
                  <p:custDataLst>
                    <p:tags r:id="rId16"/>
                  </p:custDataLst>
                </p:nvPr>
              </p:nvSpPr>
              <p:spPr bwMode="auto">
                <a:xfrm>
                  <a:off x="2411" y="3813"/>
                  <a:ext cx="0"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2" name="Line 11">
                  <a:extLst>
                    <a:ext uri="{FF2B5EF4-FFF2-40B4-BE49-F238E27FC236}">
                      <a16:creationId xmlns:a16="http://schemas.microsoft.com/office/drawing/2014/main" id="{F2B04A0A-C61B-E246-8601-8978F708F968}"/>
                    </a:ext>
                  </a:extLst>
                </p:cNvPr>
                <p:cNvSpPr>
                  <a:spLocks noChangeShapeType="1"/>
                </p:cNvSpPr>
                <p:nvPr>
                  <p:custDataLst>
                    <p:tags r:id="rId17"/>
                  </p:custDataLst>
                </p:nvPr>
              </p:nvSpPr>
              <p:spPr bwMode="auto">
                <a:xfrm flipV="1">
                  <a:off x="2411" y="3813"/>
                  <a:ext cx="275" cy="1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23" name="Line 12">
                  <a:extLst>
                    <a:ext uri="{FF2B5EF4-FFF2-40B4-BE49-F238E27FC236}">
                      <a16:creationId xmlns:a16="http://schemas.microsoft.com/office/drawing/2014/main" id="{87175767-9E5D-7B47-A508-5D239B37307B}"/>
                    </a:ext>
                  </a:extLst>
                </p:cNvPr>
                <p:cNvSpPr>
                  <a:spLocks noChangeShapeType="1"/>
                </p:cNvSpPr>
                <p:nvPr>
                  <p:custDataLst>
                    <p:tags r:id="rId18"/>
                  </p:custDataLst>
                </p:nvPr>
              </p:nvSpPr>
              <p:spPr bwMode="auto">
                <a:xfrm>
                  <a:off x="2686" y="3675"/>
                  <a:ext cx="0" cy="1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16" name="Rectangle 14">
                <a:extLst>
                  <a:ext uri="{FF2B5EF4-FFF2-40B4-BE49-F238E27FC236}">
                    <a16:creationId xmlns:a16="http://schemas.microsoft.com/office/drawing/2014/main" id="{18C8CD0C-EA41-6E40-9B1F-A7A33DC10599}"/>
                  </a:ext>
                </a:extLst>
              </p:cNvPr>
              <p:cNvSpPr>
                <a:spLocks noChangeArrowheads="1"/>
              </p:cNvSpPr>
              <p:nvPr>
                <p:custDataLst>
                  <p:tags r:id="rId11"/>
                </p:custDataLst>
              </p:nvPr>
            </p:nvSpPr>
            <p:spPr bwMode="auto">
              <a:xfrm rot="5400000">
                <a:off x="2340" y="3597"/>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400" b="1" dirty="0">
                    <a:solidFill>
                      <a:prstClr val="black"/>
                    </a:solidFill>
                  </a:rPr>
                  <a:t>   </a:t>
                </a:r>
                <a:r>
                  <a:rPr lang="en-US" altLang="en-US" sz="1400" dirty="0">
                    <a:solidFill>
                      <a:prstClr val="black"/>
                    </a:solidFill>
                  </a:rPr>
                  <a:t>ALU</a:t>
                </a:r>
              </a:p>
            </p:txBody>
          </p:sp>
        </p:grpSp>
        <p:sp>
          <p:nvSpPr>
            <p:cNvPr id="8" name="Rectangle 16">
              <a:extLst>
                <a:ext uri="{FF2B5EF4-FFF2-40B4-BE49-F238E27FC236}">
                  <a16:creationId xmlns:a16="http://schemas.microsoft.com/office/drawing/2014/main" id="{F6190B66-8000-5E42-BEFC-193B7B9C6316}"/>
                </a:ext>
              </a:extLst>
            </p:cNvPr>
            <p:cNvSpPr>
              <a:spLocks noChangeArrowheads="1"/>
            </p:cNvSpPr>
            <p:nvPr>
              <p:custDataLst>
                <p:tags r:id="rId4"/>
              </p:custDataLst>
            </p:nvPr>
          </p:nvSpPr>
          <p:spPr bwMode="auto">
            <a:xfrm>
              <a:off x="2905" y="3556"/>
              <a:ext cx="403"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prstClr val="black"/>
                  </a:solidFill>
                </a:rPr>
                <a:t>DM</a:t>
              </a:r>
            </a:p>
          </p:txBody>
        </p:sp>
        <p:sp>
          <p:nvSpPr>
            <p:cNvPr id="9" name="Rectangle 17">
              <a:extLst>
                <a:ext uri="{FF2B5EF4-FFF2-40B4-BE49-F238E27FC236}">
                  <a16:creationId xmlns:a16="http://schemas.microsoft.com/office/drawing/2014/main" id="{7B987E79-FAAA-D948-82DD-FAAA7800DFD0}"/>
                </a:ext>
              </a:extLst>
            </p:cNvPr>
            <p:cNvSpPr>
              <a:spLocks noChangeArrowheads="1"/>
            </p:cNvSpPr>
            <p:nvPr>
              <p:custDataLst>
                <p:tags r:id="rId5"/>
              </p:custDataLst>
            </p:nvPr>
          </p:nvSpPr>
          <p:spPr bwMode="auto">
            <a:xfrm>
              <a:off x="3652" y="3556"/>
              <a:ext cx="328" cy="32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prstClr val="black"/>
                  </a:solidFill>
                </a:rPr>
                <a:t>Reg</a:t>
              </a:r>
            </a:p>
          </p:txBody>
        </p:sp>
        <p:sp>
          <p:nvSpPr>
            <p:cNvPr id="10" name="Line 18">
              <a:extLst>
                <a:ext uri="{FF2B5EF4-FFF2-40B4-BE49-F238E27FC236}">
                  <a16:creationId xmlns:a16="http://schemas.microsoft.com/office/drawing/2014/main" id="{C3E5FB1F-BD57-F143-B171-F199844689BC}"/>
                </a:ext>
              </a:extLst>
            </p:cNvPr>
            <p:cNvSpPr>
              <a:spLocks noChangeShapeType="1"/>
            </p:cNvSpPr>
            <p:nvPr>
              <p:custDataLst>
                <p:tags r:id="rId6"/>
              </p:custDataLst>
            </p:nvPr>
          </p:nvSpPr>
          <p:spPr bwMode="auto">
            <a:xfrm>
              <a:off x="1488" y="3744"/>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1" name="Line 19">
              <a:extLst>
                <a:ext uri="{FF2B5EF4-FFF2-40B4-BE49-F238E27FC236}">
                  <a16:creationId xmlns:a16="http://schemas.microsoft.com/office/drawing/2014/main" id="{7754D6FF-2406-9841-997F-F9C826C0CD71}"/>
                </a:ext>
              </a:extLst>
            </p:cNvPr>
            <p:cNvSpPr>
              <a:spLocks noChangeShapeType="1"/>
            </p:cNvSpPr>
            <p:nvPr>
              <p:custDataLst>
                <p:tags r:id="rId7"/>
              </p:custDataLst>
            </p:nvPr>
          </p:nvSpPr>
          <p:spPr bwMode="auto">
            <a:xfrm>
              <a:off x="2112" y="360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2" name="Line 20">
              <a:extLst>
                <a:ext uri="{FF2B5EF4-FFF2-40B4-BE49-F238E27FC236}">
                  <a16:creationId xmlns:a16="http://schemas.microsoft.com/office/drawing/2014/main" id="{B4E652AB-5D8A-F548-AA87-D24BCFF99ACF}"/>
                </a:ext>
              </a:extLst>
            </p:cNvPr>
            <p:cNvSpPr>
              <a:spLocks noChangeShapeType="1"/>
            </p:cNvSpPr>
            <p:nvPr>
              <p:custDataLst>
                <p:tags r:id="rId8"/>
              </p:custDataLst>
            </p:nvPr>
          </p:nvSpPr>
          <p:spPr bwMode="auto">
            <a:xfrm>
              <a:off x="2112" y="3840"/>
              <a:ext cx="2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3" name="Line 21">
              <a:extLst>
                <a:ext uri="{FF2B5EF4-FFF2-40B4-BE49-F238E27FC236}">
                  <a16:creationId xmlns:a16="http://schemas.microsoft.com/office/drawing/2014/main" id="{3D25BAC1-3F44-4340-8616-F1C1C2621711}"/>
                </a:ext>
              </a:extLst>
            </p:cNvPr>
            <p:cNvSpPr>
              <a:spLocks noChangeShapeType="1"/>
            </p:cNvSpPr>
            <p:nvPr>
              <p:custDataLst>
                <p:tags r:id="rId9"/>
              </p:custDataLst>
            </p:nvPr>
          </p:nvSpPr>
          <p:spPr bwMode="auto">
            <a:xfrm>
              <a:off x="2687" y="3747"/>
              <a:ext cx="21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4" name="Line 22">
              <a:extLst>
                <a:ext uri="{FF2B5EF4-FFF2-40B4-BE49-F238E27FC236}">
                  <a16:creationId xmlns:a16="http://schemas.microsoft.com/office/drawing/2014/main" id="{F0554B36-0E03-4C4A-AB2A-90C7EA78863A}"/>
                </a:ext>
              </a:extLst>
            </p:cNvPr>
            <p:cNvSpPr>
              <a:spLocks noChangeShapeType="1"/>
            </p:cNvSpPr>
            <p:nvPr>
              <p:custDataLst>
                <p:tags r:id="rId10"/>
              </p:custDataLst>
            </p:nvPr>
          </p:nvSpPr>
          <p:spPr bwMode="auto">
            <a:xfrm>
              <a:off x="3312" y="3744"/>
              <a:ext cx="3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grpSp>
      <p:sp>
        <p:nvSpPr>
          <p:cNvPr id="24" name="Rounded Rectangle 23">
            <a:extLst>
              <a:ext uri="{FF2B5EF4-FFF2-40B4-BE49-F238E27FC236}">
                <a16:creationId xmlns:a16="http://schemas.microsoft.com/office/drawing/2014/main" id="{867B3176-6E08-E34E-8527-96F04AC9EAB1}"/>
              </a:ext>
            </a:extLst>
          </p:cNvPr>
          <p:cNvSpPr/>
          <p:nvPr/>
        </p:nvSpPr>
        <p:spPr>
          <a:xfrm>
            <a:off x="8070318" y="967497"/>
            <a:ext cx="125853" cy="113267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25" name="Rounded Rectangle 24">
            <a:extLst>
              <a:ext uri="{FF2B5EF4-FFF2-40B4-BE49-F238E27FC236}">
                <a16:creationId xmlns:a16="http://schemas.microsoft.com/office/drawing/2014/main" id="{4E2CEF36-9539-2741-8DF5-8098585DBF0B}"/>
              </a:ext>
            </a:extLst>
          </p:cNvPr>
          <p:cNvSpPr/>
          <p:nvPr/>
        </p:nvSpPr>
        <p:spPr>
          <a:xfrm>
            <a:off x="9020770" y="958321"/>
            <a:ext cx="125853" cy="113267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26" name="Rounded Rectangle 25">
            <a:extLst>
              <a:ext uri="{FF2B5EF4-FFF2-40B4-BE49-F238E27FC236}">
                <a16:creationId xmlns:a16="http://schemas.microsoft.com/office/drawing/2014/main" id="{D8E13157-33E3-FE4E-86D8-9E7B141F1507}"/>
              </a:ext>
            </a:extLst>
          </p:cNvPr>
          <p:cNvSpPr/>
          <p:nvPr/>
        </p:nvSpPr>
        <p:spPr>
          <a:xfrm>
            <a:off x="9893874" y="942587"/>
            <a:ext cx="125853" cy="113267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
        <p:nvSpPr>
          <p:cNvPr id="27" name="Rounded Rectangle 26">
            <a:extLst>
              <a:ext uri="{FF2B5EF4-FFF2-40B4-BE49-F238E27FC236}">
                <a16:creationId xmlns:a16="http://schemas.microsoft.com/office/drawing/2014/main" id="{5D87C3B1-E46B-7741-AA79-8C58ACC9CD99}"/>
              </a:ext>
            </a:extLst>
          </p:cNvPr>
          <p:cNvSpPr/>
          <p:nvPr/>
        </p:nvSpPr>
        <p:spPr>
          <a:xfrm>
            <a:off x="11002952" y="934722"/>
            <a:ext cx="125853" cy="113267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latin typeface="Calibri"/>
            </a:endParaRPr>
          </a:p>
        </p:txBody>
      </p:sp>
    </p:spTree>
    <p:extLst>
      <p:ext uri="{BB962C8B-B14F-4D97-AF65-F5344CB8AC3E}">
        <p14:creationId xmlns:p14="http://schemas.microsoft.com/office/powerpoint/2010/main" val="91832482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graphicFrame>
        <p:nvGraphicFramePr>
          <p:cNvPr id="142400" name="Group 64">
            <a:extLst>
              <a:ext uri="{FF2B5EF4-FFF2-40B4-BE49-F238E27FC236}">
                <a16:creationId xmlns:a16="http://schemas.microsoft.com/office/drawing/2014/main" id="{36CC8D6D-2533-E942-B094-9EEF96F20C84}"/>
              </a:ext>
            </a:extLst>
          </p:cNvPr>
          <p:cNvGraphicFramePr>
            <a:graphicFrameLocks noGrp="1"/>
          </p:cNvGraphicFramePr>
          <p:nvPr>
            <p:custDataLst>
              <p:tags r:id="rId1"/>
            </p:custDataLst>
          </p:nvPr>
        </p:nvGraphicFramePr>
        <p:xfrm>
          <a:off x="3206750" y="3271203"/>
          <a:ext cx="5778500" cy="2682882"/>
        </p:xfrm>
        <a:graphic>
          <a:graphicData uri="http://schemas.openxmlformats.org/drawingml/2006/table">
            <a:tbl>
              <a:tblPr/>
              <a:tblGrid>
                <a:gridCol w="1243013">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gridCol w="1512887">
                  <a:extLst>
                    <a:ext uri="{9D8B030D-6E8A-4147-A177-3AD203B41FA5}">
                      <a16:colId xmlns:a16="http://schemas.microsoft.com/office/drawing/2014/main" val="20003"/>
                    </a:ext>
                  </a:extLst>
                </a:gridCol>
              </a:tblGrid>
              <a:tr h="70120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Selection</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Fully-Associative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4-way Set Associative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Direct Mapped</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3</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2</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ctr"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9633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gridSpan="3">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None of the above</a:t>
                      </a:r>
                    </a:p>
                  </a:txBody>
                  <a:tcPr marT="45731" marB="4573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sp>
        <p:nvSpPr>
          <p:cNvPr id="4" name="Title 3">
            <a:extLst>
              <a:ext uri="{FF2B5EF4-FFF2-40B4-BE49-F238E27FC236}">
                <a16:creationId xmlns:a16="http://schemas.microsoft.com/office/drawing/2014/main" id="{781D512B-2D4C-DD46-9811-5B786D65FC46}"/>
              </a:ext>
            </a:extLst>
          </p:cNvPr>
          <p:cNvSpPr>
            <a:spLocks noGrp="1"/>
          </p:cNvSpPr>
          <p:nvPr>
            <p:ph type="title"/>
          </p:nvPr>
        </p:nvSpPr>
        <p:spPr/>
        <p:txBody>
          <a:bodyPr/>
          <a:lstStyle/>
          <a:p>
            <a:r>
              <a:rPr lang="en-US" dirty="0"/>
              <a:t>Which of the following things are possible?</a:t>
            </a:r>
          </a:p>
        </p:txBody>
      </p:sp>
      <p:sp>
        <p:nvSpPr>
          <p:cNvPr id="5" name="Content Placeholder 4">
            <a:extLst>
              <a:ext uri="{FF2B5EF4-FFF2-40B4-BE49-F238E27FC236}">
                <a16:creationId xmlns:a16="http://schemas.microsoft.com/office/drawing/2014/main" id="{4B51B879-50E1-B34D-9030-418E50776217}"/>
              </a:ext>
            </a:extLst>
          </p:cNvPr>
          <p:cNvSpPr>
            <a:spLocks noGrp="1"/>
          </p:cNvSpPr>
          <p:nvPr>
            <p:ph idx="1"/>
          </p:nvPr>
        </p:nvSpPr>
        <p:spPr>
          <a:xfrm>
            <a:off x="609600" y="1600202"/>
            <a:ext cx="10972800" cy="1488439"/>
          </a:xfrm>
        </p:spPr>
        <p:txBody>
          <a:bodyPr/>
          <a:lstStyle/>
          <a:p>
            <a:pPr>
              <a:spcBef>
                <a:spcPct val="0"/>
              </a:spcBef>
              <a:buFontTx/>
              <a:buAutoNum type="arabicPeriod"/>
            </a:pPr>
            <a:r>
              <a:rPr lang="en-US" altLang="en-US" dirty="0">
                <a:latin typeface="Calibri" panose="020F0502020204030204" pitchFamily="34" charset="0"/>
              </a:rPr>
              <a:t>It is possible to make a “set-associative” </a:t>
            </a:r>
            <a:r>
              <a:rPr lang="en-US" altLang="en-US">
                <a:latin typeface="Calibri" panose="020F0502020204030204" pitchFamily="34" charset="0"/>
              </a:rPr>
              <a:t>cache to hav </a:t>
            </a:r>
            <a:r>
              <a:rPr lang="en-US" altLang="en-US" dirty="0">
                <a:latin typeface="Calibri" panose="020F0502020204030204" pitchFamily="34" charset="0"/>
              </a:rPr>
              <a:t>N=1 sets?</a:t>
            </a:r>
          </a:p>
          <a:p>
            <a:pPr>
              <a:spcBef>
                <a:spcPct val="0"/>
              </a:spcBef>
              <a:buFontTx/>
              <a:buAutoNum type="arabicPeriod"/>
            </a:pPr>
            <a:r>
              <a:rPr lang="en-US" altLang="en-US" dirty="0">
                <a:latin typeface="Calibri" panose="020F0502020204030204" pitchFamily="34" charset="0"/>
              </a:rPr>
              <a:t>It is possible for a set-associative cache to have N=3 sets?</a:t>
            </a:r>
          </a:p>
          <a:p>
            <a:pPr>
              <a:spcBef>
                <a:spcPct val="0"/>
              </a:spcBef>
              <a:buFontTx/>
              <a:buAutoNum type="arabicPeriod"/>
            </a:pPr>
            <a:r>
              <a:rPr lang="en-US" altLang="en-US" dirty="0">
                <a:latin typeface="Calibri" panose="020F0502020204030204" pitchFamily="34" charset="0"/>
              </a:rPr>
              <a:t>It is possible for a cache to have a 12-byte block size?</a:t>
            </a:r>
          </a:p>
        </p:txBody>
      </p:sp>
    </p:spTree>
    <p:extLst>
      <p:ext uri="{BB962C8B-B14F-4D97-AF65-F5344CB8AC3E}">
        <p14:creationId xmlns:p14="http://schemas.microsoft.com/office/powerpoint/2010/main" val="137113166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6AAB5F00-E4A6-AD41-9457-2CD89915F6E5}"/>
              </a:ext>
            </a:extLst>
          </p:cNvPr>
          <p:cNvSpPr>
            <a:spLocks noGrp="1" noChangeArrowheads="1"/>
          </p:cNvSpPr>
          <p:nvPr>
            <p:ph type="title"/>
            <p:custDataLst>
              <p:tags r:id="rId1"/>
            </p:custDataLst>
          </p:nvPr>
        </p:nvSpPr>
        <p:spPr>
          <a:noFill/>
        </p:spPr>
        <p:txBody>
          <a:bodyPr/>
          <a:lstStyle/>
          <a:p>
            <a:r>
              <a:rPr lang="en-US" altLang="en-US"/>
              <a:t>Associative Caches</a:t>
            </a:r>
          </a:p>
        </p:txBody>
      </p:sp>
      <p:sp>
        <p:nvSpPr>
          <p:cNvPr id="75779" name="Rectangle 3">
            <a:extLst>
              <a:ext uri="{FF2B5EF4-FFF2-40B4-BE49-F238E27FC236}">
                <a16:creationId xmlns:a16="http://schemas.microsoft.com/office/drawing/2014/main" id="{3B9B2A1F-A4E9-0B43-A7C1-88BC4346154C}"/>
              </a:ext>
            </a:extLst>
          </p:cNvPr>
          <p:cNvSpPr>
            <a:spLocks noGrp="1" noChangeArrowheads="1"/>
          </p:cNvSpPr>
          <p:nvPr>
            <p:ph type="body" idx="1"/>
            <p:custDataLst>
              <p:tags r:id="rId2"/>
            </p:custDataLst>
          </p:nvPr>
        </p:nvSpPr>
        <p:spPr>
          <a:noFill/>
        </p:spPr>
        <p:txBody>
          <a:bodyPr/>
          <a:lstStyle/>
          <a:p>
            <a:r>
              <a:rPr lang="en-US" altLang="en-US" dirty="0"/>
              <a:t>Higher hit rates, but...</a:t>
            </a:r>
          </a:p>
          <a:p>
            <a:pPr>
              <a:buFontTx/>
              <a:buNone/>
            </a:pPr>
            <a:endParaRPr lang="en-US" altLang="en-US" dirty="0"/>
          </a:p>
          <a:p>
            <a:r>
              <a:rPr lang="en-US" altLang="en-US" dirty="0"/>
              <a:t>longer access time</a:t>
            </a:r>
          </a:p>
          <a:p>
            <a:pPr lvl="1"/>
            <a:r>
              <a:rPr lang="en-US" altLang="en-US" dirty="0"/>
              <a:t>(longer to determine hit/miss, more </a:t>
            </a:r>
            <a:r>
              <a:rPr lang="en-US" altLang="en-US" dirty="0" err="1"/>
              <a:t>muxing</a:t>
            </a:r>
            <a:r>
              <a:rPr lang="en-US" altLang="en-US" dirty="0"/>
              <a:t> of outputs)</a:t>
            </a:r>
          </a:p>
          <a:p>
            <a:r>
              <a:rPr lang="en-US" altLang="en-US" dirty="0"/>
              <a:t>more space (longer tags)</a:t>
            </a:r>
          </a:p>
          <a:p>
            <a:pPr lvl="1"/>
            <a:r>
              <a:rPr lang="en-US" altLang="en-US" dirty="0"/>
              <a:t>16 KB, 16-byte blocks, DM, tag = ?</a:t>
            </a:r>
          </a:p>
          <a:p>
            <a:pPr lvl="1"/>
            <a:r>
              <a:rPr lang="en-US" altLang="en-US" dirty="0"/>
              <a:t>16 KB, 16-byte blocks, 4-way, tag = ?</a:t>
            </a:r>
          </a:p>
        </p:txBody>
      </p:sp>
    </p:spTree>
    <p:extLst>
      <p:ext uri="{BB962C8B-B14F-4D97-AF65-F5344CB8AC3E}">
        <p14:creationId xmlns:p14="http://schemas.microsoft.com/office/powerpoint/2010/main" val="134892012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7826" name="TextBox 3">
            <a:extLst>
              <a:ext uri="{FF2B5EF4-FFF2-40B4-BE49-F238E27FC236}">
                <a16:creationId xmlns:a16="http://schemas.microsoft.com/office/drawing/2014/main" id="{39040273-BF04-124D-8ABB-F1C45A623B43}"/>
              </a:ext>
            </a:extLst>
          </p:cNvPr>
          <p:cNvSpPr txBox="1">
            <a:spLocks noChangeArrowheads="1"/>
          </p:cNvSpPr>
          <p:nvPr>
            <p:custDataLst>
              <p:tags r:id="rId1"/>
            </p:custDataLst>
          </p:nvPr>
        </p:nvSpPr>
        <p:spPr bwMode="auto">
          <a:xfrm>
            <a:off x="1041400" y="299720"/>
            <a:ext cx="103378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2800" dirty="0">
                <a:solidFill>
                  <a:prstClr val="black"/>
                </a:solidFill>
                <a:latin typeface="Consolas" panose="020B0609020204030204" pitchFamily="49" charset="0"/>
                <a:cs typeface="Consolas" panose="020B0609020204030204" pitchFamily="49" charset="0"/>
              </a:rPr>
              <a:t>for (</a:t>
            </a:r>
            <a:r>
              <a:rPr lang="en-US" altLang="en-US" sz="2800" dirty="0" err="1">
                <a:solidFill>
                  <a:prstClr val="black"/>
                </a:solidFill>
                <a:latin typeface="Consolas" panose="020B0609020204030204" pitchFamily="49" charset="0"/>
                <a:cs typeface="Consolas" panose="020B0609020204030204" pitchFamily="49" charset="0"/>
              </a:rPr>
              <a:t>int</a:t>
            </a:r>
            <a:r>
              <a:rPr lang="en-US" altLang="en-US" sz="2800" dirty="0">
                <a:solidFill>
                  <a:prstClr val="black"/>
                </a:solidFill>
                <a:latin typeface="Consolas" panose="020B0609020204030204" pitchFamily="49" charset="0"/>
                <a:cs typeface="Consolas" panose="020B0609020204030204" pitchFamily="49" charset="0"/>
              </a:rPr>
              <a:t>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 = 0;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 &lt; 10,000,000;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a:t>
            </a:r>
          </a:p>
          <a:p>
            <a:pPr defTabSz="609585">
              <a:spcBef>
                <a:spcPct val="0"/>
              </a:spcBef>
              <a:buClrTx/>
              <a:buSzTx/>
              <a:buNone/>
            </a:pPr>
            <a:r>
              <a:rPr lang="en-US" altLang="en-US" sz="2800" dirty="0">
                <a:solidFill>
                  <a:prstClr val="black"/>
                </a:solidFill>
                <a:latin typeface="Consolas" panose="020B0609020204030204" pitchFamily="49" charset="0"/>
                <a:cs typeface="Consolas" panose="020B0609020204030204" pitchFamily="49" charset="0"/>
              </a:rPr>
              <a:t>	sum += A[</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a:t>
            </a:r>
          </a:p>
          <a:p>
            <a:pPr defTabSz="609585">
              <a:spcBef>
                <a:spcPct val="0"/>
              </a:spcBef>
              <a:buClrTx/>
              <a:buSzTx/>
              <a:buNone/>
            </a:pPr>
            <a:endParaRPr lang="en-US" altLang="en-US" sz="2800" dirty="0">
              <a:solidFill>
                <a:prstClr val="black"/>
              </a:solidFill>
              <a:latin typeface="Calibri" panose="020F0502020204030204" pitchFamily="34" charset="0"/>
            </a:endParaRPr>
          </a:p>
          <a:p>
            <a:pPr defTabSz="609585">
              <a:spcBef>
                <a:spcPct val="0"/>
              </a:spcBef>
              <a:buClrTx/>
              <a:buSzTx/>
              <a:buNone/>
            </a:pPr>
            <a:r>
              <a:rPr lang="en-US" altLang="en-US" sz="2800" dirty="0">
                <a:solidFill>
                  <a:prstClr val="black"/>
                </a:solidFill>
                <a:latin typeface="Calibri" panose="020F0502020204030204" pitchFamily="34" charset="0"/>
              </a:rPr>
              <a:t>Assume each element of A is 4 bytes and sum is kept in a register.  Assume a baseline direct-mapped 32KB L1 cache with 32 byte blocks. Assume this loop is visited many times.</a:t>
            </a:r>
          </a:p>
          <a:p>
            <a:pPr defTabSz="609585">
              <a:spcBef>
                <a:spcPct val="0"/>
              </a:spcBef>
              <a:buClrTx/>
              <a:buSzTx/>
              <a:buNone/>
            </a:pPr>
            <a:r>
              <a:rPr lang="en-US" altLang="en-US" sz="2800" dirty="0">
                <a:solidFill>
                  <a:prstClr val="black"/>
                </a:solidFill>
                <a:latin typeface="Calibri" panose="020F0502020204030204" pitchFamily="34" charset="0"/>
              </a:rPr>
              <a:t>Which changes would help the hit rate of the above code?</a:t>
            </a:r>
          </a:p>
          <a:p>
            <a:pPr defTabSz="609585">
              <a:spcBef>
                <a:spcPct val="0"/>
              </a:spcBef>
              <a:buClrTx/>
              <a:buSzTx/>
              <a:buNone/>
            </a:pPr>
            <a:r>
              <a:rPr lang="en-US" altLang="en-US" sz="3200" dirty="0">
                <a:solidFill>
                  <a:prstClr val="black"/>
                </a:solidFill>
                <a:latin typeface="Calibri" panose="020F0502020204030204" pitchFamily="34" charset="0"/>
              </a:rPr>
              <a:t>							</a:t>
            </a:r>
          </a:p>
        </p:txBody>
      </p:sp>
      <p:graphicFrame>
        <p:nvGraphicFramePr>
          <p:cNvPr id="144387" name="Group 3">
            <a:extLst>
              <a:ext uri="{FF2B5EF4-FFF2-40B4-BE49-F238E27FC236}">
                <a16:creationId xmlns:a16="http://schemas.microsoft.com/office/drawing/2014/main" id="{F61E4D2E-8EC9-ED46-9B7C-2A6B09B3D6AA}"/>
              </a:ext>
            </a:extLst>
          </p:cNvPr>
          <p:cNvGraphicFramePr>
            <a:graphicFrameLocks noGrp="1"/>
          </p:cNvGraphicFramePr>
          <p:nvPr>
            <p:custDataLst>
              <p:tags r:id="rId2"/>
            </p:custDataLst>
            <p:extLst/>
          </p:nvPr>
        </p:nvGraphicFramePr>
        <p:xfrm>
          <a:off x="1981200" y="3708400"/>
          <a:ext cx="8229600" cy="2378082"/>
        </p:xfrm>
        <a:graphic>
          <a:graphicData uri="http://schemas.openxmlformats.org/drawingml/2006/table">
            <a:tbl>
              <a:tblPr/>
              <a:tblGrid>
                <a:gridCol w="27432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Selection</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Change</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Increase to 2-way set associativity </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Increase block size to 64 bytes</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Increase cache size to 64 KB</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 and C combined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A, B, and C combined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968584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9874" name="TextBox 3">
            <a:extLst>
              <a:ext uri="{FF2B5EF4-FFF2-40B4-BE49-F238E27FC236}">
                <a16:creationId xmlns:a16="http://schemas.microsoft.com/office/drawing/2014/main" id="{77E9259B-EAB5-6D40-B899-20F087F79D19}"/>
              </a:ext>
            </a:extLst>
          </p:cNvPr>
          <p:cNvSpPr txBox="1">
            <a:spLocks noChangeArrowheads="1"/>
          </p:cNvSpPr>
          <p:nvPr>
            <p:custDataLst>
              <p:tags r:id="rId1"/>
            </p:custDataLst>
          </p:nvPr>
        </p:nvSpPr>
        <p:spPr bwMode="auto">
          <a:xfrm>
            <a:off x="325120" y="198120"/>
            <a:ext cx="11866880"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2800" dirty="0">
                <a:solidFill>
                  <a:prstClr val="black"/>
                </a:solidFill>
                <a:latin typeface="Consolas" panose="020B0609020204030204" pitchFamily="49" charset="0"/>
                <a:cs typeface="Consolas" panose="020B0609020204030204" pitchFamily="49" charset="0"/>
              </a:rPr>
              <a:t>for (</a:t>
            </a:r>
            <a:r>
              <a:rPr lang="en-US" altLang="en-US" sz="2800" dirty="0" err="1">
                <a:solidFill>
                  <a:prstClr val="black"/>
                </a:solidFill>
                <a:latin typeface="Consolas" panose="020B0609020204030204" pitchFamily="49" charset="0"/>
                <a:cs typeface="Consolas" panose="020B0609020204030204" pitchFamily="49" charset="0"/>
              </a:rPr>
              <a:t>int</a:t>
            </a:r>
            <a:r>
              <a:rPr lang="en-US" altLang="en-US" sz="2800" dirty="0">
                <a:solidFill>
                  <a:prstClr val="black"/>
                </a:solidFill>
                <a:latin typeface="Consolas" panose="020B0609020204030204" pitchFamily="49" charset="0"/>
                <a:cs typeface="Consolas" panose="020B0609020204030204" pitchFamily="49" charset="0"/>
              </a:rPr>
              <a:t>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=0;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 &lt; 10,000,000; </a:t>
            </a:r>
            <a:r>
              <a:rPr lang="en-US" altLang="en-US" sz="2800" dirty="0" err="1">
                <a:solidFill>
                  <a:prstClr val="black"/>
                </a:solidFill>
                <a:latin typeface="Consolas" panose="020B0609020204030204" pitchFamily="49" charset="0"/>
                <a:cs typeface="Consolas" panose="020B0609020204030204" pitchFamily="49" charset="0"/>
              </a:rPr>
              <a:t>i</a:t>
            </a:r>
            <a:r>
              <a:rPr lang="en-US" altLang="en-US" sz="2800" dirty="0">
                <a:solidFill>
                  <a:prstClr val="black"/>
                </a:solidFill>
                <a:latin typeface="Consolas" panose="020B0609020204030204" pitchFamily="49" charset="0"/>
                <a:cs typeface="Consolas" panose="020B0609020204030204" pitchFamily="49" charset="0"/>
              </a:rPr>
              <a:t>++)</a:t>
            </a:r>
          </a:p>
          <a:p>
            <a:pPr defTabSz="609585">
              <a:spcBef>
                <a:spcPct val="0"/>
              </a:spcBef>
              <a:buClrTx/>
              <a:buSzTx/>
              <a:buNone/>
            </a:pPr>
            <a:r>
              <a:rPr lang="en-US" altLang="en-US" sz="2800" dirty="0">
                <a:solidFill>
                  <a:prstClr val="black"/>
                </a:solidFill>
                <a:latin typeface="Consolas" panose="020B0609020204030204" pitchFamily="49" charset="0"/>
                <a:cs typeface="Consolas" panose="020B0609020204030204" pitchFamily="49" charset="0"/>
              </a:rPr>
              <a:t>	for (</a:t>
            </a:r>
            <a:r>
              <a:rPr lang="en-US" altLang="en-US" sz="2800" dirty="0" err="1">
                <a:solidFill>
                  <a:prstClr val="black"/>
                </a:solidFill>
                <a:latin typeface="Consolas" panose="020B0609020204030204" pitchFamily="49" charset="0"/>
                <a:cs typeface="Consolas" panose="020B0609020204030204" pitchFamily="49" charset="0"/>
              </a:rPr>
              <a:t>int</a:t>
            </a:r>
            <a:r>
              <a:rPr lang="en-US" altLang="en-US" sz="2800" dirty="0">
                <a:solidFill>
                  <a:prstClr val="black"/>
                </a:solidFill>
                <a:latin typeface="Consolas" panose="020B0609020204030204" pitchFamily="49" charset="0"/>
                <a:cs typeface="Consolas" panose="020B0609020204030204" pitchFamily="49" charset="0"/>
              </a:rPr>
              <a:t> j = 0; j &lt; 8192; </a:t>
            </a:r>
            <a:r>
              <a:rPr lang="en-US" altLang="en-US" sz="2800" dirty="0" err="1">
                <a:solidFill>
                  <a:prstClr val="black"/>
                </a:solidFill>
                <a:latin typeface="Consolas" panose="020B0609020204030204" pitchFamily="49" charset="0"/>
                <a:cs typeface="Consolas" panose="020B0609020204030204" pitchFamily="49" charset="0"/>
              </a:rPr>
              <a:t>j++</a:t>
            </a:r>
            <a:r>
              <a:rPr lang="en-US" altLang="en-US" sz="2800" dirty="0">
                <a:solidFill>
                  <a:prstClr val="black"/>
                </a:solidFill>
                <a:latin typeface="Consolas" panose="020B0609020204030204" pitchFamily="49" charset="0"/>
                <a:cs typeface="Consolas" panose="020B0609020204030204" pitchFamily="49" charset="0"/>
              </a:rPr>
              <a:t>)</a:t>
            </a:r>
          </a:p>
          <a:p>
            <a:pPr defTabSz="609585">
              <a:spcBef>
                <a:spcPct val="0"/>
              </a:spcBef>
              <a:buClrTx/>
              <a:buSzTx/>
              <a:buNone/>
            </a:pPr>
            <a:r>
              <a:rPr lang="en-US" altLang="en-US" sz="2800" dirty="0">
                <a:solidFill>
                  <a:prstClr val="black"/>
                </a:solidFill>
                <a:latin typeface="Consolas" panose="020B0609020204030204" pitchFamily="49" charset="0"/>
                <a:cs typeface="Consolas" panose="020B0609020204030204" pitchFamily="49" charset="0"/>
              </a:rPr>
              <a:t>		sum += A[j] – B[j];</a:t>
            </a:r>
          </a:p>
          <a:p>
            <a:pPr defTabSz="609585">
              <a:spcBef>
                <a:spcPct val="0"/>
              </a:spcBef>
              <a:buClrTx/>
              <a:buSzTx/>
              <a:buNone/>
            </a:pPr>
            <a:endParaRPr lang="en-US" altLang="en-US" sz="2800" dirty="0">
              <a:solidFill>
                <a:prstClr val="black"/>
              </a:solidFill>
              <a:latin typeface="Calibri" panose="020F0502020204030204" pitchFamily="34" charset="0"/>
            </a:endParaRPr>
          </a:p>
          <a:p>
            <a:pPr defTabSz="609585">
              <a:spcBef>
                <a:spcPct val="0"/>
              </a:spcBef>
              <a:buClrTx/>
              <a:buSzTx/>
              <a:buNone/>
            </a:pPr>
            <a:r>
              <a:rPr lang="en-US" altLang="en-US" sz="2800" dirty="0">
                <a:solidFill>
                  <a:prstClr val="black"/>
                </a:solidFill>
                <a:latin typeface="Calibri" panose="020F0502020204030204" pitchFamily="34" charset="0"/>
              </a:rPr>
              <a:t>Assume each element of A and B are 4 bytes.</a:t>
            </a:r>
          </a:p>
          <a:p>
            <a:pPr defTabSz="609585">
              <a:spcBef>
                <a:spcPct val="0"/>
              </a:spcBef>
              <a:buClrTx/>
              <a:buSzTx/>
              <a:buNone/>
            </a:pPr>
            <a:r>
              <a:rPr lang="en-US" altLang="en-US" sz="2800" dirty="0">
                <a:solidFill>
                  <a:prstClr val="black"/>
                </a:solidFill>
                <a:latin typeface="Calibri" panose="020F0502020204030204" pitchFamily="34" charset="0"/>
              </a:rPr>
              <a:t>Assume each array is at least 32KB in size.</a:t>
            </a:r>
          </a:p>
          <a:p>
            <a:pPr defTabSz="609585">
              <a:spcBef>
                <a:spcPct val="0"/>
              </a:spcBef>
              <a:buClrTx/>
              <a:buSzTx/>
              <a:buNone/>
            </a:pPr>
            <a:r>
              <a:rPr lang="en-US" altLang="en-US" sz="2800" dirty="0">
                <a:solidFill>
                  <a:prstClr val="black"/>
                </a:solidFill>
                <a:latin typeface="Calibri" panose="020F0502020204030204" pitchFamily="34" charset="0"/>
              </a:rPr>
              <a:t>Assume sum is kept in a register.</a:t>
            </a:r>
          </a:p>
          <a:p>
            <a:pPr defTabSz="609585">
              <a:spcBef>
                <a:spcPct val="0"/>
              </a:spcBef>
              <a:buClrTx/>
              <a:buSzTx/>
              <a:buNone/>
            </a:pPr>
            <a:r>
              <a:rPr lang="en-US" altLang="en-US" sz="2800" dirty="0">
                <a:solidFill>
                  <a:prstClr val="black"/>
                </a:solidFill>
                <a:latin typeface="Calibri" panose="020F0502020204030204" pitchFamily="34" charset="0"/>
              </a:rPr>
              <a:t>Assume a baseline direct-mapped 32KB L1 cache with 32 byte blocks.</a:t>
            </a:r>
          </a:p>
          <a:p>
            <a:pPr defTabSz="609585">
              <a:spcBef>
                <a:spcPct val="0"/>
              </a:spcBef>
              <a:buClrTx/>
              <a:buSzTx/>
              <a:buNone/>
            </a:pPr>
            <a:r>
              <a:rPr lang="en-US" altLang="en-US" sz="2800" dirty="0">
                <a:solidFill>
                  <a:prstClr val="black"/>
                </a:solidFill>
                <a:latin typeface="Calibri" panose="020F0502020204030204" pitchFamily="34" charset="0"/>
              </a:rPr>
              <a:t>Which changes would help the hit rate of the above code?</a:t>
            </a:r>
            <a:r>
              <a:rPr lang="en-US" altLang="en-US" sz="3400" dirty="0">
                <a:solidFill>
                  <a:prstClr val="black"/>
                </a:solidFill>
                <a:latin typeface="Calibri" panose="020F0502020204030204" pitchFamily="34" charset="0"/>
              </a:rPr>
              <a:t>		</a:t>
            </a:r>
          </a:p>
        </p:txBody>
      </p:sp>
      <p:graphicFrame>
        <p:nvGraphicFramePr>
          <p:cNvPr id="146435" name="Group 3">
            <a:extLst>
              <a:ext uri="{FF2B5EF4-FFF2-40B4-BE49-F238E27FC236}">
                <a16:creationId xmlns:a16="http://schemas.microsoft.com/office/drawing/2014/main" id="{DC9AB223-0D87-264F-9899-8ACB9B12E8F8}"/>
              </a:ext>
            </a:extLst>
          </p:cNvPr>
          <p:cNvGraphicFramePr>
            <a:graphicFrameLocks noGrp="1"/>
          </p:cNvGraphicFramePr>
          <p:nvPr>
            <p:custDataLst>
              <p:tags r:id="rId2"/>
            </p:custDataLst>
            <p:extLst/>
          </p:nvPr>
        </p:nvGraphicFramePr>
        <p:xfrm>
          <a:off x="1940560" y="4291548"/>
          <a:ext cx="8229600" cy="2378082"/>
        </p:xfrm>
        <a:graphic>
          <a:graphicData uri="http://schemas.openxmlformats.org/drawingml/2006/table">
            <a:tbl>
              <a:tblPr/>
              <a:tblGrid>
                <a:gridCol w="27432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Selection</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Change</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Increase to 2-way set associativity </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Increase block size to 64 bytes</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Increase cache size to 64 KB</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 and C combined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396347">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A, B, and C combined</a:t>
                      </a:r>
                    </a:p>
                  </a:txBody>
                  <a:tcPr marT="45732" marB="4573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708063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E808A60C-059E-3042-85D4-4CB7AC722F67}"/>
              </a:ext>
            </a:extLst>
          </p:cNvPr>
          <p:cNvSpPr>
            <a:spLocks noGrp="1" noChangeArrowheads="1"/>
          </p:cNvSpPr>
          <p:nvPr>
            <p:ph type="title"/>
            <p:custDataLst>
              <p:tags r:id="rId1"/>
            </p:custDataLst>
          </p:nvPr>
        </p:nvSpPr>
        <p:spPr>
          <a:noFill/>
        </p:spPr>
        <p:txBody>
          <a:bodyPr/>
          <a:lstStyle/>
          <a:p>
            <a:r>
              <a:rPr lang="en-US" altLang="en-US"/>
              <a:t>Dealing with Stores</a:t>
            </a:r>
          </a:p>
        </p:txBody>
      </p:sp>
      <p:sp>
        <p:nvSpPr>
          <p:cNvPr id="81923" name="Rectangle 3">
            <a:extLst>
              <a:ext uri="{FF2B5EF4-FFF2-40B4-BE49-F238E27FC236}">
                <a16:creationId xmlns:a16="http://schemas.microsoft.com/office/drawing/2014/main" id="{47FDF85B-0D18-D54B-B72E-BBB9E3E3A9E7}"/>
              </a:ext>
            </a:extLst>
          </p:cNvPr>
          <p:cNvSpPr>
            <a:spLocks noGrp="1" noChangeArrowheads="1"/>
          </p:cNvSpPr>
          <p:nvPr>
            <p:ph type="body" idx="1"/>
            <p:custDataLst>
              <p:tags r:id="rId2"/>
            </p:custDataLst>
          </p:nvPr>
        </p:nvSpPr>
        <p:spPr>
          <a:noFill/>
        </p:spPr>
        <p:txBody>
          <a:bodyPr/>
          <a:lstStyle/>
          <a:p>
            <a:r>
              <a:rPr lang="en-US" altLang="en-US" dirty="0"/>
              <a:t>Stores must be handled differently than loads, because...</a:t>
            </a:r>
          </a:p>
          <a:p>
            <a:pPr lvl="1"/>
            <a:r>
              <a:rPr lang="en-US" altLang="en-US" dirty="0"/>
              <a:t>they don’t necessarily require the CPU to stall.</a:t>
            </a:r>
          </a:p>
          <a:p>
            <a:pPr lvl="1"/>
            <a:r>
              <a:rPr lang="en-US" altLang="en-US" dirty="0"/>
              <a:t>they change the content of cache/memory (creating memory </a:t>
            </a:r>
            <a:r>
              <a:rPr lang="en-US" altLang="en-US" i="1" dirty="0"/>
              <a:t>consistency</a:t>
            </a:r>
            <a:r>
              <a:rPr lang="en-US" altLang="en-US" dirty="0"/>
              <a:t> issues)</a:t>
            </a:r>
          </a:p>
          <a:p>
            <a:r>
              <a:rPr lang="en-US" altLang="en-US" dirty="0"/>
              <a:t>Q: Can you think of a situation when you might need to load from memory before you can execute a store?</a:t>
            </a:r>
          </a:p>
          <a:p>
            <a:pPr lvl="1"/>
            <a:r>
              <a:rPr lang="en-US" altLang="en-US" dirty="0"/>
              <a:t>Can you think of another one?</a:t>
            </a:r>
          </a:p>
        </p:txBody>
      </p:sp>
    </p:spTree>
    <p:extLst>
      <p:ext uri="{BB962C8B-B14F-4D97-AF65-F5344CB8AC3E}">
        <p14:creationId xmlns:p14="http://schemas.microsoft.com/office/powerpoint/2010/main" val="1203722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FEE17F23-B88A-B74D-9640-CCB51B9A716B}"/>
              </a:ext>
            </a:extLst>
          </p:cNvPr>
          <p:cNvSpPr>
            <a:spLocks noGrp="1" noChangeArrowheads="1"/>
          </p:cNvSpPr>
          <p:nvPr>
            <p:ph type="title"/>
            <p:custDataLst>
              <p:tags r:id="rId1"/>
            </p:custDataLst>
          </p:nvPr>
        </p:nvSpPr>
        <p:spPr>
          <a:noFill/>
        </p:spPr>
        <p:txBody>
          <a:bodyPr/>
          <a:lstStyle/>
          <a:p>
            <a:r>
              <a:rPr lang="en-US" altLang="en-US"/>
              <a:t>Policy decisions for stores</a:t>
            </a:r>
          </a:p>
        </p:txBody>
      </p:sp>
      <p:sp>
        <p:nvSpPr>
          <p:cNvPr id="83971" name="Rectangle 3">
            <a:extLst>
              <a:ext uri="{FF2B5EF4-FFF2-40B4-BE49-F238E27FC236}">
                <a16:creationId xmlns:a16="http://schemas.microsoft.com/office/drawing/2014/main" id="{41A47092-898D-A540-AF6C-F704F8172C3B}"/>
              </a:ext>
            </a:extLst>
          </p:cNvPr>
          <p:cNvSpPr>
            <a:spLocks noGrp="1" noChangeArrowheads="1"/>
          </p:cNvSpPr>
          <p:nvPr>
            <p:ph type="body" idx="1"/>
            <p:custDataLst>
              <p:tags r:id="rId2"/>
            </p:custDataLst>
          </p:nvPr>
        </p:nvSpPr>
        <p:spPr>
          <a:noFill/>
        </p:spPr>
        <p:txBody>
          <a:bodyPr/>
          <a:lstStyle/>
          <a:p>
            <a:r>
              <a:rPr lang="en-US" altLang="en-US" dirty="0"/>
              <a:t>Keep memory and cache identical?</a:t>
            </a:r>
          </a:p>
          <a:p>
            <a:pPr lvl="1"/>
            <a:r>
              <a:rPr lang="en-US" altLang="en-US" i="1" dirty="0">
                <a:solidFill>
                  <a:srgbClr val="FF0000"/>
                </a:solidFill>
              </a:rPr>
              <a:t>_____________________</a:t>
            </a:r>
            <a:r>
              <a:rPr lang="en-US" altLang="en-US" dirty="0"/>
              <a:t> =&gt; all writes go to both cache and main memory</a:t>
            </a:r>
          </a:p>
          <a:p>
            <a:pPr lvl="1"/>
            <a:r>
              <a:rPr lang="en-US" altLang="en-US" i="1" dirty="0">
                <a:solidFill>
                  <a:srgbClr val="FF0000"/>
                </a:solidFill>
              </a:rPr>
              <a:t>_____________________ </a:t>
            </a:r>
            <a:r>
              <a:rPr lang="en-US" altLang="en-US" dirty="0"/>
              <a:t>=&gt; writes go only to cache.  Modified cache lines are written back to memory when the line is replaced.</a:t>
            </a:r>
          </a:p>
          <a:p>
            <a:r>
              <a:rPr lang="en-US" altLang="en-US" dirty="0"/>
              <a:t>Make room in cache for store miss?</a:t>
            </a:r>
          </a:p>
          <a:p>
            <a:pPr lvl="1"/>
            <a:r>
              <a:rPr lang="en-US" altLang="en-US" i="1" dirty="0">
                <a:solidFill>
                  <a:srgbClr val="FF0000"/>
                </a:solidFill>
              </a:rPr>
              <a:t>write-allocate</a:t>
            </a:r>
            <a:r>
              <a:rPr lang="en-US" altLang="en-US" dirty="0"/>
              <a:t> =&gt; on a store miss, bring written line into the cache</a:t>
            </a:r>
          </a:p>
          <a:p>
            <a:pPr lvl="1"/>
            <a:r>
              <a:rPr lang="en-US" altLang="en-US" i="1" dirty="0">
                <a:solidFill>
                  <a:srgbClr val="FF0000"/>
                </a:solidFill>
              </a:rPr>
              <a:t>write-around</a:t>
            </a:r>
            <a:r>
              <a:rPr lang="en-US" altLang="en-US" dirty="0"/>
              <a:t> =&gt; on a store miss, ignore cache</a:t>
            </a:r>
          </a:p>
        </p:txBody>
      </p:sp>
    </p:spTree>
    <p:extLst>
      <p:ext uri="{BB962C8B-B14F-4D97-AF65-F5344CB8AC3E}">
        <p14:creationId xmlns:p14="http://schemas.microsoft.com/office/powerpoint/2010/main" val="559372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C4F6B534-9D95-5C4A-BA59-7B53E43AEDD4}"/>
              </a:ext>
            </a:extLst>
          </p:cNvPr>
          <p:cNvSpPr>
            <a:spLocks noGrp="1" noChangeArrowheads="1"/>
          </p:cNvSpPr>
          <p:nvPr>
            <p:ph type="title"/>
            <p:custDataLst>
              <p:tags r:id="rId1"/>
            </p:custDataLst>
          </p:nvPr>
        </p:nvSpPr>
        <p:spPr>
          <a:noFill/>
        </p:spPr>
        <p:txBody>
          <a:bodyPr/>
          <a:lstStyle/>
          <a:p>
            <a:r>
              <a:rPr lang="en-US" altLang="en-US"/>
              <a:t>Dealing with stores</a:t>
            </a:r>
          </a:p>
        </p:txBody>
      </p:sp>
      <p:sp>
        <p:nvSpPr>
          <p:cNvPr id="86019" name="Rectangle 3">
            <a:extLst>
              <a:ext uri="{FF2B5EF4-FFF2-40B4-BE49-F238E27FC236}">
                <a16:creationId xmlns:a16="http://schemas.microsoft.com/office/drawing/2014/main" id="{29B8BE2D-9864-7A47-BD7B-1096A272960A}"/>
              </a:ext>
            </a:extLst>
          </p:cNvPr>
          <p:cNvSpPr>
            <a:spLocks noGrp="1" noChangeArrowheads="1"/>
          </p:cNvSpPr>
          <p:nvPr>
            <p:ph type="body" idx="1"/>
            <p:custDataLst>
              <p:tags r:id="rId2"/>
            </p:custDataLst>
          </p:nvPr>
        </p:nvSpPr>
        <p:spPr>
          <a:noFill/>
        </p:spPr>
        <p:txBody>
          <a:bodyPr/>
          <a:lstStyle/>
          <a:p>
            <a:r>
              <a:rPr lang="en-US" altLang="en-US" dirty="0"/>
              <a:t>On a store hit, write the new data to cache.</a:t>
            </a:r>
          </a:p>
          <a:p>
            <a:pPr lvl="1"/>
            <a:r>
              <a:rPr lang="en-US" altLang="en-US" dirty="0"/>
              <a:t>In a </a:t>
            </a:r>
            <a:r>
              <a:rPr lang="en-US" altLang="en-US" i="1" dirty="0"/>
              <a:t>write-through</a:t>
            </a:r>
            <a:r>
              <a:rPr lang="en-US" altLang="en-US" dirty="0"/>
              <a:t> cache, write the data immediately to memory.</a:t>
            </a:r>
          </a:p>
          <a:p>
            <a:pPr lvl="1"/>
            <a:r>
              <a:rPr lang="en-US" altLang="en-US" dirty="0"/>
              <a:t>In a </a:t>
            </a:r>
            <a:r>
              <a:rPr lang="en-US" altLang="en-US" i="1" dirty="0"/>
              <a:t>write-back</a:t>
            </a:r>
            <a:r>
              <a:rPr lang="en-US" altLang="en-US" dirty="0"/>
              <a:t> cache, mark the line as dirty.</a:t>
            </a:r>
          </a:p>
          <a:p>
            <a:r>
              <a:rPr lang="en-US" altLang="en-US" dirty="0"/>
              <a:t>On a store miss, initiate a cache block load from memory for a write-allocate cache.</a:t>
            </a:r>
          </a:p>
          <a:p>
            <a:pPr lvl="1"/>
            <a:r>
              <a:rPr lang="en-US" altLang="en-US" dirty="0"/>
              <a:t>Write directly to memory for a write-around cache.</a:t>
            </a:r>
          </a:p>
          <a:p>
            <a:r>
              <a:rPr lang="en-US" altLang="en-US" dirty="0"/>
              <a:t>On any kind of cache miss in a write-back cache, if the line to be replaced in the cache is dirty, write it back to memory. </a:t>
            </a:r>
          </a:p>
        </p:txBody>
      </p:sp>
    </p:spTree>
    <p:extLst>
      <p:ext uri="{BB962C8B-B14F-4D97-AF65-F5344CB8AC3E}">
        <p14:creationId xmlns:p14="http://schemas.microsoft.com/office/powerpoint/2010/main" val="270964080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65F02EB-7EF0-CD40-811A-B34445705412}"/>
              </a:ext>
            </a:extLst>
          </p:cNvPr>
          <p:cNvSpPr>
            <a:spLocks noGrp="1" noChangeArrowheads="1"/>
          </p:cNvSpPr>
          <p:nvPr>
            <p:ph type="title"/>
            <p:custDataLst>
              <p:tags r:id="rId1"/>
            </p:custDataLst>
          </p:nvPr>
        </p:nvSpPr>
        <p:spPr>
          <a:noFill/>
        </p:spPr>
        <p:txBody>
          <a:bodyPr/>
          <a:lstStyle/>
          <a:p>
            <a:r>
              <a:rPr lang="en-US" altLang="en-US"/>
              <a:t>Cache Performance</a:t>
            </a:r>
          </a:p>
        </p:txBody>
      </p:sp>
      <p:sp>
        <p:nvSpPr>
          <p:cNvPr id="90115" name="Rectangle 3">
            <a:extLst>
              <a:ext uri="{FF2B5EF4-FFF2-40B4-BE49-F238E27FC236}">
                <a16:creationId xmlns:a16="http://schemas.microsoft.com/office/drawing/2014/main" id="{81F4ED75-E490-6746-933D-723D7124E1E4}"/>
              </a:ext>
            </a:extLst>
          </p:cNvPr>
          <p:cNvSpPr>
            <a:spLocks noGrp="1" noChangeArrowheads="1"/>
          </p:cNvSpPr>
          <p:nvPr>
            <p:ph type="body" idx="1"/>
            <p:custDataLst>
              <p:tags r:id="rId2"/>
            </p:custDataLst>
          </p:nvPr>
        </p:nvSpPr>
        <p:spPr>
          <a:noFill/>
        </p:spPr>
        <p:txBody>
          <a:bodyPr/>
          <a:lstStyle/>
          <a:p>
            <a:pPr>
              <a:buFontTx/>
              <a:buNone/>
            </a:pPr>
            <a:r>
              <a:rPr lang="en-US" altLang="en-US" sz="2000" b="1" dirty="0"/>
              <a:t>CPI = BCPI + MCPI</a:t>
            </a:r>
          </a:p>
          <a:p>
            <a:pPr lvl="1"/>
            <a:r>
              <a:rPr lang="en-US" altLang="en-US" sz="1800" dirty="0"/>
              <a:t>BCPI = base CPI, which means the CPI assuming perfect memory</a:t>
            </a:r>
          </a:p>
          <a:p>
            <a:pPr lvl="1"/>
            <a:r>
              <a:rPr lang="en-US" altLang="en-US" sz="1800" dirty="0"/>
              <a:t>MCPI = the memory CPI, the number of cycles (per instruction) the processor is stalled waiting for memory.</a:t>
            </a:r>
          </a:p>
          <a:p>
            <a:pPr>
              <a:buFontTx/>
              <a:buNone/>
            </a:pPr>
            <a:r>
              <a:rPr lang="en-US" altLang="en-US" sz="2000" b="1" dirty="0">
                <a:solidFill>
                  <a:srgbClr val="0070C0"/>
                </a:solidFill>
              </a:rPr>
              <a:t>MCPI = accesses/instruction * miss rate * miss penalty</a:t>
            </a:r>
          </a:p>
          <a:p>
            <a:pPr lvl="1"/>
            <a:r>
              <a:rPr lang="en-US" altLang="en-US" sz="1800" dirty="0"/>
              <a:t>this assumes we stall the pipeline on both read and write misses, that the miss penalty is the same for both, that cache hits require no stalls.</a:t>
            </a:r>
          </a:p>
          <a:p>
            <a:pPr lvl="1"/>
            <a:r>
              <a:rPr lang="en-US" altLang="en-US" sz="1800" dirty="0"/>
              <a:t>If the miss penalty or miss rate is different for Inst cache and data cache (common case), then</a:t>
            </a:r>
          </a:p>
          <a:p>
            <a:pPr lvl="1">
              <a:buFontTx/>
              <a:buNone/>
            </a:pPr>
            <a:r>
              <a:rPr lang="en-US" altLang="en-US" sz="1800" dirty="0">
                <a:solidFill>
                  <a:srgbClr val="0070C0"/>
                </a:solidFill>
              </a:rPr>
              <a:t>	</a:t>
            </a:r>
            <a:r>
              <a:rPr lang="en-US" altLang="en-US" sz="1800" b="1" dirty="0">
                <a:solidFill>
                  <a:srgbClr val="0070C0"/>
                </a:solidFill>
                <a:latin typeface="Consolas" panose="020B0609020204030204" pitchFamily="49" charset="0"/>
                <a:cs typeface="Consolas" panose="020B0609020204030204" pitchFamily="49" charset="0"/>
              </a:rPr>
              <a:t>MCPI = I$ accesses/</a:t>
            </a:r>
            <a:r>
              <a:rPr lang="en-US" altLang="en-US" sz="1800" b="1" dirty="0" err="1">
                <a:solidFill>
                  <a:srgbClr val="0070C0"/>
                </a:solidFill>
                <a:latin typeface="Consolas" panose="020B0609020204030204" pitchFamily="49" charset="0"/>
                <a:cs typeface="Consolas" panose="020B0609020204030204" pitchFamily="49" charset="0"/>
              </a:rPr>
              <a:t>inst</a:t>
            </a:r>
            <a:r>
              <a:rPr lang="en-US" altLang="en-US" sz="1800" b="1" dirty="0">
                <a:solidFill>
                  <a:srgbClr val="0070C0"/>
                </a:solidFill>
                <a:latin typeface="Consolas" panose="020B0609020204030204" pitchFamily="49" charset="0"/>
                <a:cs typeface="Consolas" panose="020B0609020204030204" pitchFamily="49" charset="0"/>
              </a:rPr>
              <a:t> x </a:t>
            </a:r>
            <a:r>
              <a:rPr lang="en-US" altLang="en-US" sz="1800" b="1" dirty="0" err="1">
                <a:solidFill>
                  <a:srgbClr val="0070C0"/>
                </a:solidFill>
                <a:latin typeface="Consolas" panose="020B0609020204030204" pitchFamily="49" charset="0"/>
                <a:cs typeface="Consolas" panose="020B0609020204030204" pitchFamily="49" charset="0"/>
              </a:rPr>
              <a:t>I$MissRate</a:t>
            </a:r>
            <a:r>
              <a:rPr lang="en-US" altLang="en-US" sz="1800" b="1" dirty="0">
                <a:solidFill>
                  <a:srgbClr val="0070C0"/>
                </a:solidFill>
                <a:latin typeface="Consolas" panose="020B0609020204030204" pitchFamily="49" charset="0"/>
                <a:cs typeface="Consolas" panose="020B0609020204030204" pitchFamily="49" charset="0"/>
              </a:rPr>
              <a:t> x </a:t>
            </a:r>
            <a:r>
              <a:rPr lang="en-US" altLang="en-US" sz="1800" b="1" dirty="0" err="1">
                <a:solidFill>
                  <a:srgbClr val="0070C0"/>
                </a:solidFill>
                <a:latin typeface="Consolas" panose="020B0609020204030204" pitchFamily="49" charset="0"/>
                <a:cs typeface="Consolas" panose="020B0609020204030204" pitchFamily="49" charset="0"/>
              </a:rPr>
              <a:t>I$MissPenalty</a:t>
            </a:r>
            <a:endParaRPr lang="en-US" altLang="en-US" sz="1800" b="1" dirty="0">
              <a:solidFill>
                <a:srgbClr val="0070C0"/>
              </a:solidFill>
              <a:latin typeface="Consolas" panose="020B0609020204030204" pitchFamily="49" charset="0"/>
              <a:cs typeface="Consolas" panose="020B0609020204030204" pitchFamily="49" charset="0"/>
            </a:endParaRPr>
          </a:p>
          <a:p>
            <a:pPr lvl="1">
              <a:buFontTx/>
              <a:buNone/>
            </a:pPr>
            <a:r>
              <a:rPr lang="en-US" altLang="en-US" sz="1800" b="1" dirty="0">
                <a:solidFill>
                  <a:srgbClr val="0070C0"/>
                </a:solidFill>
                <a:latin typeface="Consolas" panose="020B0609020204030204" pitchFamily="49" charset="0"/>
                <a:cs typeface="Consolas" panose="020B0609020204030204" pitchFamily="49" charset="0"/>
              </a:rPr>
              <a:t>        + D$ accesses/</a:t>
            </a:r>
            <a:r>
              <a:rPr lang="en-US" altLang="en-US" sz="1800" b="1" dirty="0" err="1">
                <a:solidFill>
                  <a:srgbClr val="0070C0"/>
                </a:solidFill>
                <a:latin typeface="Consolas" panose="020B0609020204030204" pitchFamily="49" charset="0"/>
                <a:cs typeface="Consolas" panose="020B0609020204030204" pitchFamily="49" charset="0"/>
              </a:rPr>
              <a:t>inst</a:t>
            </a:r>
            <a:r>
              <a:rPr lang="en-US" altLang="en-US" sz="1800" b="1" dirty="0">
                <a:solidFill>
                  <a:srgbClr val="0070C0"/>
                </a:solidFill>
                <a:latin typeface="Consolas" panose="020B0609020204030204" pitchFamily="49" charset="0"/>
                <a:cs typeface="Consolas" panose="020B0609020204030204" pitchFamily="49" charset="0"/>
              </a:rPr>
              <a:t> x </a:t>
            </a:r>
            <a:r>
              <a:rPr lang="en-US" altLang="en-US" sz="1800" b="1" dirty="0" err="1">
                <a:solidFill>
                  <a:srgbClr val="0070C0"/>
                </a:solidFill>
                <a:latin typeface="Consolas" panose="020B0609020204030204" pitchFamily="49" charset="0"/>
                <a:cs typeface="Consolas" panose="020B0609020204030204" pitchFamily="49" charset="0"/>
              </a:rPr>
              <a:t>D$MissRate</a:t>
            </a:r>
            <a:r>
              <a:rPr lang="en-US" altLang="en-US" sz="1800" b="1" dirty="0">
                <a:solidFill>
                  <a:srgbClr val="0070C0"/>
                </a:solidFill>
                <a:latin typeface="Consolas" panose="020B0609020204030204" pitchFamily="49" charset="0"/>
                <a:cs typeface="Consolas" panose="020B0609020204030204" pitchFamily="49" charset="0"/>
              </a:rPr>
              <a:t> x </a:t>
            </a:r>
            <a:r>
              <a:rPr lang="en-US" altLang="en-US" sz="1800" b="1" dirty="0" err="1">
                <a:solidFill>
                  <a:srgbClr val="0070C0"/>
                </a:solidFill>
                <a:latin typeface="Consolas" panose="020B0609020204030204" pitchFamily="49" charset="0"/>
                <a:cs typeface="Consolas" panose="020B0609020204030204" pitchFamily="49" charset="0"/>
              </a:rPr>
              <a:t>D$MissPenalty</a:t>
            </a:r>
            <a:endParaRPr lang="en-US" altLang="en-US" sz="1800" b="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4752498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AC8D518-F450-D44E-977E-35F31C256DF1}"/>
              </a:ext>
            </a:extLst>
          </p:cNvPr>
          <p:cNvSpPr>
            <a:spLocks noGrp="1"/>
          </p:cNvSpPr>
          <p:nvPr>
            <p:ph type="title"/>
          </p:nvPr>
        </p:nvSpPr>
        <p:spPr/>
        <p:txBody>
          <a:bodyPr>
            <a:normAutofit fontScale="90000"/>
          </a:bodyPr>
          <a:lstStyle/>
          <a:p>
            <a:r>
              <a:rPr lang="en-US" dirty="0"/>
              <a:t>The guts of most interesting stuff is often ~this</a:t>
            </a:r>
          </a:p>
        </p:txBody>
      </p:sp>
      <p:sp>
        <p:nvSpPr>
          <p:cNvPr id="6" name="TextBox 5">
            <a:extLst>
              <a:ext uri="{FF2B5EF4-FFF2-40B4-BE49-F238E27FC236}">
                <a16:creationId xmlns:a16="http://schemas.microsoft.com/office/drawing/2014/main" id="{864CAB76-AE33-456F-BC62-A63084E7FD47}"/>
              </a:ext>
            </a:extLst>
          </p:cNvPr>
          <p:cNvSpPr txBox="1"/>
          <p:nvPr/>
        </p:nvSpPr>
        <p:spPr>
          <a:xfrm>
            <a:off x="1260088" y="2111299"/>
            <a:ext cx="907895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DC322F"/>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a:t>
            </a:r>
            <a:r>
              <a:rPr lang="en-US" dirty="0">
                <a:solidFill>
                  <a:srgbClr val="268BD2"/>
                </a:solidFill>
                <a:latin typeface="Consolas" panose="020B0609020204030204" pitchFamily="49" charset="0"/>
                <a:cs typeface="Consolas" panose="020B0609020204030204" pitchFamily="49" charset="0"/>
              </a:rPr>
              <a:t>Foo</a:t>
            </a:r>
            <a:r>
              <a:rPr lang="en-US" dirty="0">
                <a:latin typeface="Consolas" panose="020B0609020204030204" pitchFamily="49" charset="0"/>
                <a:cs typeface="Consolas" panose="020B0609020204030204" pitchFamily="49" charset="0"/>
              </a:rPr>
              <a:t>(</a:t>
            </a:r>
            <a:r>
              <a:rPr lang="en-US" dirty="0">
                <a:solidFill>
                  <a:srgbClr val="DC322F"/>
                </a:solidFill>
                <a:latin typeface="Consolas" panose="020B0609020204030204" pitchFamily="49" charset="0"/>
                <a:cs typeface="Consolas" panose="020B0609020204030204" pitchFamily="49" charset="0"/>
              </a:rPr>
              <a:t>float</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A, </a:t>
            </a:r>
            <a:r>
              <a:rPr lang="en-US" dirty="0">
                <a:solidFill>
                  <a:srgbClr val="DC322F"/>
                </a:solidFill>
                <a:latin typeface="Consolas" panose="020B0609020204030204" pitchFamily="49" charset="0"/>
                <a:cs typeface="Consolas" panose="020B0609020204030204" pitchFamily="49" charset="0"/>
              </a:rPr>
              <a:t>float</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B, </a:t>
            </a:r>
            <a:r>
              <a:rPr lang="en-US" dirty="0">
                <a:solidFill>
                  <a:srgbClr val="DC322F"/>
                </a:solidFill>
                <a:latin typeface="Consolas" panose="020B0609020204030204" pitchFamily="49" charset="0"/>
                <a:cs typeface="Consolas" panose="020B0609020204030204" pitchFamily="49" charset="0"/>
              </a:rPr>
              <a:t>float</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C,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M,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N, </a:t>
            </a:r>
            <a:r>
              <a:rPr lang="en-US" dirty="0" err="1">
                <a:solidFill>
                  <a:srgbClr val="859900"/>
                </a:solidFill>
                <a:latin typeface="Consolas" panose="020B0609020204030204" pitchFamily="49" charset="0"/>
                <a:cs typeface="Consolas" panose="020B0609020204030204" pitchFamily="49" charset="0"/>
              </a:rPr>
              <a:t>const</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K)</a:t>
            </a:r>
          </a:p>
          <a:p>
            <a:r>
              <a:rPr lang="en-US" dirty="0">
                <a:latin typeface="Consolas" panose="020B0609020204030204" pitchFamily="49" charset="0"/>
                <a:cs typeface="Consolas" panose="020B0609020204030204" pitchFamily="49" charset="0"/>
              </a:rPr>
              <a:t> { </a:t>
            </a:r>
          </a:p>
          <a:p>
            <a:pPr lvl="1"/>
            <a:r>
              <a:rPr lang="en-US" dirty="0">
                <a:solidFill>
                  <a:srgbClr val="859900"/>
                </a:solidFill>
                <a:latin typeface="Consolas" panose="020B0609020204030204" pitchFamily="49" charset="0"/>
                <a:cs typeface="Consolas" panose="020B0609020204030204" pitchFamily="49" charset="0"/>
              </a:rPr>
              <a:t>for</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m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2AA198"/>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 m </a:t>
            </a:r>
            <a:r>
              <a:rPr lang="en-US" dirty="0">
                <a:solidFill>
                  <a:srgbClr val="859900"/>
                </a:solidFill>
                <a:latin typeface="Consolas" panose="020B0609020204030204" pitchFamily="49" charset="0"/>
                <a:cs typeface="Consolas" panose="020B0609020204030204" pitchFamily="49" charset="0"/>
              </a:rPr>
              <a:t>&lt;</a:t>
            </a:r>
            <a:r>
              <a:rPr lang="en-US" dirty="0">
                <a:latin typeface="Consolas" panose="020B0609020204030204" pitchFamily="49" charset="0"/>
                <a:cs typeface="Consolas" panose="020B0609020204030204" pitchFamily="49" charset="0"/>
              </a:rPr>
              <a:t> M; m</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 </a:t>
            </a:r>
            <a:endParaRPr lang="en-US" dirty="0">
              <a:solidFill>
                <a:srgbClr val="000000"/>
              </a:solidFill>
              <a:latin typeface="Consolas" panose="020B0609020204030204" pitchFamily="49" charset="0"/>
              <a:cs typeface="Consolas" panose="020B0609020204030204" pitchFamily="49" charset="0"/>
            </a:endParaRPr>
          </a:p>
          <a:p>
            <a:pPr lvl="2"/>
            <a:r>
              <a:rPr lang="en-US" dirty="0">
                <a:solidFill>
                  <a:srgbClr val="859900"/>
                </a:solidFill>
                <a:latin typeface="Consolas" panose="020B0609020204030204" pitchFamily="49" charset="0"/>
                <a:cs typeface="Consolas" panose="020B0609020204030204" pitchFamily="49" charset="0"/>
              </a:rPr>
              <a:t>for</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n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2AA198"/>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 n </a:t>
            </a:r>
            <a:r>
              <a:rPr lang="en-US" dirty="0">
                <a:solidFill>
                  <a:srgbClr val="859900"/>
                </a:solidFill>
                <a:latin typeface="Consolas" panose="020B0609020204030204" pitchFamily="49" charset="0"/>
                <a:cs typeface="Consolas" panose="020B0609020204030204" pitchFamily="49" charset="0"/>
              </a:rPr>
              <a:t>&lt;</a:t>
            </a:r>
            <a:r>
              <a:rPr lang="en-US" dirty="0">
                <a:latin typeface="Consolas" panose="020B0609020204030204" pitchFamily="49" charset="0"/>
                <a:cs typeface="Consolas" panose="020B0609020204030204" pitchFamily="49" charset="0"/>
              </a:rPr>
              <a:t> N; n</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 </a:t>
            </a:r>
            <a:endParaRPr lang="en-US" dirty="0">
              <a:solidFill>
                <a:srgbClr val="000000"/>
              </a:solidFill>
              <a:latin typeface="Consolas" panose="020B0609020204030204" pitchFamily="49" charset="0"/>
              <a:cs typeface="Consolas" panose="020B0609020204030204" pitchFamily="49" charset="0"/>
            </a:endParaRPr>
          </a:p>
          <a:p>
            <a:pPr lvl="3"/>
            <a:r>
              <a:rPr lang="en-US" dirty="0">
                <a:solidFill>
                  <a:srgbClr val="859900"/>
                </a:solidFill>
                <a:latin typeface="Consolas" panose="020B0609020204030204" pitchFamily="49" charset="0"/>
                <a:cs typeface="Consolas" panose="020B0609020204030204" pitchFamily="49" charset="0"/>
              </a:rPr>
              <a:t>for</a:t>
            </a:r>
            <a:r>
              <a:rPr lang="en-US" dirty="0">
                <a:latin typeface="Consolas" panose="020B0609020204030204" pitchFamily="49" charset="0"/>
                <a:cs typeface="Consolas" panose="020B0609020204030204" pitchFamily="49" charset="0"/>
              </a:rPr>
              <a:t> (</a:t>
            </a:r>
            <a:r>
              <a:rPr lang="en-US" dirty="0" err="1">
                <a:solidFill>
                  <a:srgbClr val="DC322F"/>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k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2AA198"/>
                </a:solidFill>
                <a:latin typeface="Consolas" panose="020B0609020204030204" pitchFamily="49" charset="0"/>
                <a:cs typeface="Consolas" panose="020B0609020204030204" pitchFamily="49" charset="0"/>
              </a:rPr>
              <a:t>0</a:t>
            </a:r>
            <a:r>
              <a:rPr lang="en-US" dirty="0">
                <a:latin typeface="Consolas" panose="020B0609020204030204" pitchFamily="49" charset="0"/>
                <a:cs typeface="Consolas" panose="020B0609020204030204" pitchFamily="49" charset="0"/>
              </a:rPr>
              <a:t>; k </a:t>
            </a:r>
            <a:r>
              <a:rPr lang="en-US" dirty="0">
                <a:solidFill>
                  <a:srgbClr val="859900"/>
                </a:solidFill>
                <a:latin typeface="Consolas" panose="020B0609020204030204" pitchFamily="49" charset="0"/>
                <a:cs typeface="Consolas" panose="020B0609020204030204" pitchFamily="49" charset="0"/>
              </a:rPr>
              <a:t>&lt;</a:t>
            </a:r>
            <a:r>
              <a:rPr lang="en-US" dirty="0">
                <a:latin typeface="Consolas" panose="020B0609020204030204" pitchFamily="49" charset="0"/>
                <a:cs typeface="Consolas" panose="020B0609020204030204" pitchFamily="49" charset="0"/>
              </a:rPr>
              <a:t> K; k</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 </a:t>
            </a:r>
          </a:p>
          <a:p>
            <a:pPr lvl="4"/>
            <a:r>
              <a:rPr lang="en-US" dirty="0">
                <a:latin typeface="Consolas" panose="020B0609020204030204" pitchFamily="49" charset="0"/>
                <a:cs typeface="Consolas" panose="020B0609020204030204" pitchFamily="49" charset="0"/>
              </a:rPr>
              <a:t>C[m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M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n]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A[m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M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k]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B[k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K </a:t>
            </a:r>
            <a:r>
              <a:rPr lang="en-US" dirty="0">
                <a:solidFill>
                  <a:srgbClr val="859900"/>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n]; </a:t>
            </a:r>
          </a:p>
          <a:p>
            <a:pPr lvl="3"/>
            <a:r>
              <a:rPr lang="en-US" dirty="0">
                <a:latin typeface="Consolas" panose="020B0609020204030204" pitchFamily="49" charset="0"/>
                <a:cs typeface="Consolas" panose="020B0609020204030204" pitchFamily="49" charset="0"/>
              </a:rPr>
              <a:t>} </a:t>
            </a:r>
          </a:p>
          <a:p>
            <a:pPr lvl="2"/>
            <a:r>
              <a:rPr lang="en-US" dirty="0">
                <a:latin typeface="Consolas" panose="020B0609020204030204" pitchFamily="49" charset="0"/>
                <a:cs typeface="Consolas" panose="020B0609020204030204" pitchFamily="49" charset="0"/>
              </a:rPr>
              <a:t>} </a:t>
            </a:r>
          </a:p>
          <a:p>
            <a:pPr lvl="1"/>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p>
        </p:txBody>
      </p:sp>
      <p:sp>
        <p:nvSpPr>
          <p:cNvPr id="29" name="Footer Placeholder 28">
            <a:extLst>
              <a:ext uri="{FF2B5EF4-FFF2-40B4-BE49-F238E27FC236}">
                <a16:creationId xmlns:a16="http://schemas.microsoft.com/office/drawing/2014/main" id="{99BA9DDE-23EC-7541-BD34-C5797C4B5DEE}"/>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2" name="Oval 1">
            <a:extLst>
              <a:ext uri="{FF2B5EF4-FFF2-40B4-BE49-F238E27FC236}">
                <a16:creationId xmlns:a16="http://schemas.microsoft.com/office/drawing/2014/main" id="{200B7E60-A746-144B-9873-A316E6FD8524}"/>
              </a:ext>
            </a:extLst>
          </p:cNvPr>
          <p:cNvSpPr/>
          <p:nvPr/>
        </p:nvSpPr>
        <p:spPr>
          <a:xfrm>
            <a:off x="3060700" y="3721100"/>
            <a:ext cx="429208" cy="457200"/>
          </a:xfrm>
          <a:prstGeom prst="ellipse">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Oval 6">
            <a:extLst>
              <a:ext uri="{FF2B5EF4-FFF2-40B4-BE49-F238E27FC236}">
                <a16:creationId xmlns:a16="http://schemas.microsoft.com/office/drawing/2014/main" id="{DFA6E50D-4F26-EC41-A58D-74535A60C559}"/>
              </a:ext>
            </a:extLst>
          </p:cNvPr>
          <p:cNvSpPr/>
          <p:nvPr/>
        </p:nvSpPr>
        <p:spPr>
          <a:xfrm>
            <a:off x="5039112" y="3721100"/>
            <a:ext cx="429208" cy="457200"/>
          </a:xfrm>
          <a:prstGeom prst="ellipse">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8" name="Oval 7">
            <a:extLst>
              <a:ext uri="{FF2B5EF4-FFF2-40B4-BE49-F238E27FC236}">
                <a16:creationId xmlns:a16="http://schemas.microsoft.com/office/drawing/2014/main" id="{04B1C01A-5A95-B341-B5DF-BEC01EEE4CB8}"/>
              </a:ext>
            </a:extLst>
          </p:cNvPr>
          <p:cNvSpPr/>
          <p:nvPr/>
        </p:nvSpPr>
        <p:spPr>
          <a:xfrm>
            <a:off x="6941324" y="3721100"/>
            <a:ext cx="429208" cy="457200"/>
          </a:xfrm>
          <a:prstGeom prst="ellipse">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TextBox 2">
            <a:extLst>
              <a:ext uri="{FF2B5EF4-FFF2-40B4-BE49-F238E27FC236}">
                <a16:creationId xmlns:a16="http://schemas.microsoft.com/office/drawing/2014/main" id="{927A8C19-4412-884E-A5C4-C4924CE8B4EA}"/>
              </a:ext>
            </a:extLst>
          </p:cNvPr>
          <p:cNvSpPr txBox="1"/>
          <p:nvPr/>
        </p:nvSpPr>
        <p:spPr>
          <a:xfrm>
            <a:off x="3820325" y="4760810"/>
            <a:ext cx="3070199" cy="523220"/>
          </a:xfrm>
          <a:prstGeom prst="rect">
            <a:avLst/>
          </a:prstGeom>
          <a:noFill/>
          <a:ln w="28575">
            <a:solidFill>
              <a:srgbClr val="FF0000"/>
            </a:solidFill>
          </a:ln>
        </p:spPr>
        <p:txBody>
          <a:bodyPr wrap="none" rtlCol="0">
            <a:spAutoFit/>
          </a:bodyPr>
          <a:lstStyle/>
          <a:p>
            <a:r>
              <a:rPr lang="en-US" sz="2800" b="1" dirty="0">
                <a:solidFill>
                  <a:srgbClr val="FF0000"/>
                </a:solidFill>
              </a:rPr>
              <a:t>And these are huge</a:t>
            </a:r>
          </a:p>
        </p:txBody>
      </p:sp>
      <p:cxnSp>
        <p:nvCxnSpPr>
          <p:cNvPr id="5" name="Straight Connector 4">
            <a:extLst>
              <a:ext uri="{FF2B5EF4-FFF2-40B4-BE49-F238E27FC236}">
                <a16:creationId xmlns:a16="http://schemas.microsoft.com/office/drawing/2014/main" id="{DDAFB3CA-834B-F747-8C8D-D1501B998C57}"/>
              </a:ext>
            </a:extLst>
          </p:cNvPr>
          <p:cNvCxnSpPr>
            <a:cxnSpLocks/>
            <a:stCxn id="3" idx="0"/>
            <a:endCxn id="2" idx="5"/>
          </p:cNvCxnSpPr>
          <p:nvPr/>
        </p:nvCxnSpPr>
        <p:spPr>
          <a:xfrm flipH="1" flipV="1">
            <a:off x="3427052" y="4111345"/>
            <a:ext cx="1928373" cy="649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7740941-2F3A-6544-80E2-E92D38D1237C}"/>
              </a:ext>
            </a:extLst>
          </p:cNvPr>
          <p:cNvCxnSpPr>
            <a:cxnSpLocks/>
            <a:stCxn id="3" idx="0"/>
            <a:endCxn id="7" idx="4"/>
          </p:cNvCxnSpPr>
          <p:nvPr/>
        </p:nvCxnSpPr>
        <p:spPr>
          <a:xfrm flipH="1" flipV="1">
            <a:off x="5253716" y="4178300"/>
            <a:ext cx="101709" cy="5825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26DEA07-6D57-A342-8819-D18639096005}"/>
              </a:ext>
            </a:extLst>
          </p:cNvPr>
          <p:cNvCxnSpPr>
            <a:cxnSpLocks/>
            <a:stCxn id="3" idx="0"/>
            <a:endCxn id="8" idx="3"/>
          </p:cNvCxnSpPr>
          <p:nvPr/>
        </p:nvCxnSpPr>
        <p:spPr>
          <a:xfrm flipV="1">
            <a:off x="5355425" y="4111345"/>
            <a:ext cx="1648755" cy="6494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BB13C3A-3952-FF4A-9F8D-AC6C047D9F18}"/>
              </a:ext>
            </a:extLst>
          </p:cNvPr>
          <p:cNvGrpSpPr/>
          <p:nvPr/>
        </p:nvGrpSpPr>
        <p:grpSpPr>
          <a:xfrm>
            <a:off x="8153400" y="3882330"/>
            <a:ext cx="4305300" cy="3457902"/>
            <a:chOff x="8153400" y="3882330"/>
            <a:chExt cx="4305300" cy="3457902"/>
          </a:xfrm>
        </p:grpSpPr>
        <p:sp>
          <p:nvSpPr>
            <p:cNvPr id="21" name="TextBox 20">
              <a:extLst>
                <a:ext uri="{FF2B5EF4-FFF2-40B4-BE49-F238E27FC236}">
                  <a16:creationId xmlns:a16="http://schemas.microsoft.com/office/drawing/2014/main" id="{7F2824C6-C566-194A-B40E-09F1D4139EEE}"/>
                </a:ext>
              </a:extLst>
            </p:cNvPr>
            <p:cNvSpPr txBox="1"/>
            <p:nvPr/>
          </p:nvSpPr>
          <p:spPr>
            <a:xfrm>
              <a:off x="8877771" y="3882330"/>
              <a:ext cx="3314229" cy="923330"/>
            </a:xfrm>
            <a:prstGeom prst="rect">
              <a:avLst/>
            </a:prstGeom>
            <a:noFill/>
            <a:ln>
              <a:solidFill>
                <a:schemeClr val="tx1"/>
              </a:solidFill>
            </a:ln>
          </p:spPr>
          <p:txBody>
            <a:bodyPr wrap="square" rtlCol="0">
              <a:spAutoFit/>
            </a:bodyPr>
            <a:lstStyle/>
            <a:p>
              <a:r>
                <a:rPr lang="en-US" b="1" dirty="0"/>
                <a:t>Lab2: </a:t>
              </a:r>
              <a:r>
                <a:rPr lang="en-US" b="1" dirty="0" err="1"/>
                <a:t>image.tif</a:t>
              </a:r>
              <a:endParaRPr lang="en-US" b="1" dirty="0"/>
            </a:p>
            <a:p>
              <a:r>
                <a:rPr lang="en-US" dirty="0"/>
                <a:t>  480x640 pixels * 4 bytes/float ~= 1.3 MB (greyscale!)</a:t>
              </a:r>
            </a:p>
          </p:txBody>
        </p:sp>
        <p:pic>
          <p:nvPicPr>
            <p:cNvPr id="24" name="Picture 23">
              <a:extLst>
                <a:ext uri="{FF2B5EF4-FFF2-40B4-BE49-F238E27FC236}">
                  <a16:creationId xmlns:a16="http://schemas.microsoft.com/office/drawing/2014/main" id="{911CFD79-FFA3-0F40-828E-00E66E7B0357}"/>
                </a:ext>
              </a:extLst>
            </p:cNvPr>
            <p:cNvPicPr>
              <a:picLocks noChangeAspect="1"/>
            </p:cNvPicPr>
            <p:nvPr/>
          </p:nvPicPr>
          <p:blipFill>
            <a:blip r:embed="rId3"/>
            <a:stretch>
              <a:fillRect/>
            </a:stretch>
          </p:blipFill>
          <p:spPr>
            <a:xfrm>
              <a:off x="8153400" y="4806439"/>
              <a:ext cx="4305300" cy="2533793"/>
            </a:xfrm>
            <a:prstGeom prst="rect">
              <a:avLst/>
            </a:prstGeom>
            <a:ln>
              <a:solidFill>
                <a:schemeClr val="tx1"/>
              </a:solidFill>
            </a:ln>
          </p:spPr>
        </p:pic>
      </p:grpSp>
    </p:spTree>
    <p:extLst>
      <p:ext uri="{BB962C8B-B14F-4D97-AF65-F5344CB8AC3E}">
        <p14:creationId xmlns:p14="http://schemas.microsoft.com/office/powerpoint/2010/main" val="56160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A535B5A7-DDE1-0748-9B03-CC8C9F2E54FE}"/>
              </a:ext>
            </a:extLst>
          </p:cNvPr>
          <p:cNvSpPr>
            <a:spLocks noGrp="1"/>
          </p:cNvSpPr>
          <p:nvPr>
            <p:ph type="title"/>
            <p:custDataLst>
              <p:tags r:id="rId1"/>
            </p:custDataLst>
          </p:nvPr>
        </p:nvSpPr>
        <p:spPr/>
        <p:txBody>
          <a:bodyPr/>
          <a:lstStyle/>
          <a:p>
            <a:r>
              <a:rPr lang="en-US" altLang="en-US"/>
              <a:t>In fact…</a:t>
            </a:r>
          </a:p>
        </p:txBody>
      </p:sp>
      <p:sp>
        <p:nvSpPr>
          <p:cNvPr id="92163" name="Content Placeholder 2">
            <a:extLst>
              <a:ext uri="{FF2B5EF4-FFF2-40B4-BE49-F238E27FC236}">
                <a16:creationId xmlns:a16="http://schemas.microsoft.com/office/drawing/2014/main" id="{3C484190-9FD4-0D41-A56D-44F1AE61FA03}"/>
              </a:ext>
            </a:extLst>
          </p:cNvPr>
          <p:cNvSpPr>
            <a:spLocks noGrp="1"/>
          </p:cNvSpPr>
          <p:nvPr>
            <p:ph idx="1"/>
            <p:custDataLst>
              <p:tags r:id="rId2"/>
            </p:custDataLst>
          </p:nvPr>
        </p:nvSpPr>
        <p:spPr/>
        <p:txBody>
          <a:bodyPr/>
          <a:lstStyle/>
          <a:p>
            <a:r>
              <a:rPr lang="en-US" altLang="en-US" dirty="0"/>
              <a:t>Can generalize this “formula” further for other stalls</a:t>
            </a:r>
          </a:p>
          <a:p>
            <a:pPr lvl="1"/>
            <a:r>
              <a:rPr lang="en-US" altLang="en-US" dirty="0"/>
              <a:t>(This is just putting a label on the ”penalty” idea we introduced earlier)</a:t>
            </a:r>
          </a:p>
          <a:p>
            <a:endParaRPr lang="en-US" altLang="en-US" dirty="0"/>
          </a:p>
          <a:p>
            <a:r>
              <a:rPr lang="en-US" altLang="en-US" dirty="0">
                <a:solidFill>
                  <a:srgbClr val="0070C0"/>
                </a:solidFill>
              </a:rPr>
              <a:t>CPI = BCPI + DHSPI + BHSPI + MCPI</a:t>
            </a:r>
          </a:p>
          <a:p>
            <a:pPr lvl="1"/>
            <a:r>
              <a:rPr lang="en-US" altLang="en-US" dirty="0"/>
              <a:t>DHSPI = data hazard stalls per instruction</a:t>
            </a:r>
          </a:p>
          <a:p>
            <a:pPr lvl="1"/>
            <a:r>
              <a:rPr lang="en-US" altLang="en-US" dirty="0"/>
              <a:t>BHSPI = branch hazard stalls per instruction.</a:t>
            </a:r>
          </a:p>
        </p:txBody>
      </p:sp>
    </p:spTree>
    <p:extLst>
      <p:ext uri="{BB962C8B-B14F-4D97-AF65-F5344CB8AC3E}">
        <p14:creationId xmlns:p14="http://schemas.microsoft.com/office/powerpoint/2010/main" val="413025336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71C4D0BE-9942-044E-B0A9-01F2D8289377}"/>
              </a:ext>
            </a:extLst>
          </p:cNvPr>
          <p:cNvSpPr>
            <a:spLocks noGrp="1" noChangeArrowheads="1"/>
          </p:cNvSpPr>
          <p:nvPr>
            <p:ph type="title"/>
            <p:custDataLst>
              <p:tags r:id="rId1"/>
            </p:custDataLst>
          </p:nvPr>
        </p:nvSpPr>
        <p:spPr/>
        <p:txBody>
          <a:bodyPr/>
          <a:lstStyle/>
          <a:p>
            <a:r>
              <a:rPr lang="en-US" altLang="en-US"/>
              <a:t>Cache Performance</a:t>
            </a:r>
          </a:p>
        </p:txBody>
      </p:sp>
      <p:sp>
        <p:nvSpPr>
          <p:cNvPr id="94211" name="Rectangle 3">
            <a:extLst>
              <a:ext uri="{FF2B5EF4-FFF2-40B4-BE49-F238E27FC236}">
                <a16:creationId xmlns:a16="http://schemas.microsoft.com/office/drawing/2014/main" id="{08624290-88B8-C743-BEC9-B689D35DE1F8}"/>
              </a:ext>
            </a:extLst>
          </p:cNvPr>
          <p:cNvSpPr>
            <a:spLocks noGrp="1" noChangeArrowheads="1"/>
          </p:cNvSpPr>
          <p:nvPr>
            <p:ph type="body" sz="half" idx="1"/>
            <p:custDataLst>
              <p:tags r:id="rId2"/>
            </p:custDataLst>
          </p:nvPr>
        </p:nvSpPr>
        <p:spPr>
          <a:xfrm>
            <a:off x="812800" y="1447800"/>
            <a:ext cx="6134969" cy="4114800"/>
          </a:xfrm>
        </p:spPr>
        <p:txBody>
          <a:bodyPr>
            <a:normAutofit/>
          </a:bodyPr>
          <a:lstStyle/>
          <a:p>
            <a:r>
              <a:rPr lang="en-US" altLang="en-US" sz="2400" dirty="0"/>
              <a:t>Instruction cache miss rate of 4%</a:t>
            </a:r>
          </a:p>
          <a:p>
            <a:r>
              <a:rPr lang="en-US" altLang="en-US" sz="2400" dirty="0"/>
              <a:t>Data cache miss rate of 10%</a:t>
            </a:r>
          </a:p>
          <a:p>
            <a:r>
              <a:rPr lang="en-US" altLang="en-US" sz="2400" dirty="0" err="1"/>
              <a:t>BaseCPI</a:t>
            </a:r>
            <a:r>
              <a:rPr lang="en-US" altLang="en-US" sz="2400" dirty="0"/>
              <a:t> = 1.0 (no data or control hazards)</a:t>
            </a:r>
          </a:p>
          <a:p>
            <a:r>
              <a:rPr lang="en-US" altLang="en-US" sz="2400" dirty="0"/>
              <a:t>20% of instructions are loads and stores</a:t>
            </a:r>
          </a:p>
          <a:p>
            <a:r>
              <a:rPr lang="en-US" altLang="en-US" sz="2400" dirty="0"/>
              <a:t>Miss penalty = 12 cycles</a:t>
            </a:r>
          </a:p>
          <a:p>
            <a:pPr marL="0" indent="0">
              <a:buNone/>
            </a:pPr>
            <a:r>
              <a:rPr lang="en-US" altLang="en-US" sz="2400" b="1" dirty="0"/>
              <a:t>CPI = ???</a:t>
            </a:r>
          </a:p>
        </p:txBody>
      </p:sp>
      <p:graphicFrame>
        <p:nvGraphicFramePr>
          <p:cNvPr id="26654" name="Group 30">
            <a:extLst>
              <a:ext uri="{FF2B5EF4-FFF2-40B4-BE49-F238E27FC236}">
                <a16:creationId xmlns:a16="http://schemas.microsoft.com/office/drawing/2014/main" id="{ACE90DD1-3ED5-7A44-A4E4-A6592F9E4BB1}"/>
              </a:ext>
            </a:extLst>
          </p:cNvPr>
          <p:cNvGraphicFramePr>
            <a:graphicFrameLocks noGrp="1"/>
          </p:cNvGraphicFramePr>
          <p:nvPr>
            <p:ph sz="half" idx="2"/>
            <p:custDataLst>
              <p:tags r:id="rId3"/>
            </p:custDataLst>
            <p:extLst/>
          </p:nvPr>
        </p:nvGraphicFramePr>
        <p:xfrm>
          <a:off x="7366000" y="1447801"/>
          <a:ext cx="3810000" cy="3286126"/>
        </p:xfrm>
        <a:graphic>
          <a:graphicData uri="http://schemas.openxmlformats.org/drawingml/2006/table">
            <a:tbl>
              <a:tblPr/>
              <a:tblGrid>
                <a:gridCol w="1171575">
                  <a:extLst>
                    <a:ext uri="{9D8B030D-6E8A-4147-A177-3AD203B41FA5}">
                      <a16:colId xmlns:a16="http://schemas.microsoft.com/office/drawing/2014/main" val="20000"/>
                    </a:ext>
                  </a:extLst>
                </a:gridCol>
                <a:gridCol w="2638425">
                  <a:extLst>
                    <a:ext uri="{9D8B030D-6E8A-4147-A177-3AD203B41FA5}">
                      <a16:colId xmlns:a16="http://schemas.microsoft.com/office/drawing/2014/main" val="20001"/>
                    </a:ext>
                  </a:extLst>
                </a:gridCol>
              </a:tblGrid>
              <a:tr h="70117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Selection</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CPI (rounded if necessary)</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535091">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1.24</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535091">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1.34</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533503">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1.48</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446175">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1.72</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535091">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None of the above</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5177879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743F277B-93D5-154C-A2C3-C576252BAC22}"/>
              </a:ext>
            </a:extLst>
          </p:cNvPr>
          <p:cNvSpPr>
            <a:spLocks noGrp="1" noChangeArrowheads="1"/>
          </p:cNvSpPr>
          <p:nvPr>
            <p:ph type="title"/>
            <p:custDataLst>
              <p:tags r:id="rId1"/>
            </p:custDataLst>
          </p:nvPr>
        </p:nvSpPr>
        <p:spPr>
          <a:noFill/>
        </p:spPr>
        <p:txBody>
          <a:bodyPr/>
          <a:lstStyle/>
          <a:p>
            <a:r>
              <a:rPr lang="en-US" altLang="en-US"/>
              <a:t>Cache Performance</a:t>
            </a:r>
          </a:p>
        </p:txBody>
      </p:sp>
      <p:sp>
        <p:nvSpPr>
          <p:cNvPr id="98307" name="Rectangle 3">
            <a:extLst>
              <a:ext uri="{FF2B5EF4-FFF2-40B4-BE49-F238E27FC236}">
                <a16:creationId xmlns:a16="http://schemas.microsoft.com/office/drawing/2014/main" id="{851EEBBF-E181-FE4A-8B13-717EC3A1907C}"/>
              </a:ext>
            </a:extLst>
          </p:cNvPr>
          <p:cNvSpPr>
            <a:spLocks noGrp="1" noChangeArrowheads="1"/>
          </p:cNvSpPr>
          <p:nvPr>
            <p:ph type="body" idx="1"/>
            <p:custDataLst>
              <p:tags r:id="rId2"/>
            </p:custDataLst>
          </p:nvPr>
        </p:nvSpPr>
        <p:spPr>
          <a:noFill/>
        </p:spPr>
        <p:txBody>
          <a:bodyPr/>
          <a:lstStyle/>
          <a:p>
            <a:r>
              <a:rPr lang="en-US" altLang="en-US" dirty="0"/>
              <a:t>Unified cache</a:t>
            </a:r>
          </a:p>
          <a:p>
            <a:r>
              <a:rPr lang="en-US" altLang="en-US" dirty="0"/>
              <a:t>25% of instructions are loads and stores</a:t>
            </a:r>
          </a:p>
          <a:p>
            <a:r>
              <a:rPr lang="en-US" altLang="en-US" dirty="0" err="1"/>
              <a:t>BaseCPI</a:t>
            </a:r>
            <a:r>
              <a:rPr lang="en-US" altLang="en-US" dirty="0"/>
              <a:t> = 1.2, miss penalty of 10 cycles</a:t>
            </a:r>
          </a:p>
          <a:p>
            <a:endParaRPr lang="en-US" altLang="en-US" dirty="0"/>
          </a:p>
          <a:p>
            <a:r>
              <a:rPr lang="en-US" altLang="en-US" dirty="0"/>
              <a:t>If we improve the miss rate from 10% to 4% (e.g. with a larger cache), how much do we improve performance?</a:t>
            </a:r>
          </a:p>
        </p:txBody>
      </p:sp>
    </p:spTree>
    <p:extLst>
      <p:ext uri="{BB962C8B-B14F-4D97-AF65-F5344CB8AC3E}">
        <p14:creationId xmlns:p14="http://schemas.microsoft.com/office/powerpoint/2010/main" val="1994892669"/>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1D0B79A-B309-3F47-805D-2717DB93E05A}"/>
              </a:ext>
            </a:extLst>
          </p:cNvPr>
          <p:cNvSpPr>
            <a:spLocks noGrp="1" noChangeArrowheads="1"/>
          </p:cNvSpPr>
          <p:nvPr>
            <p:ph type="title"/>
            <p:custDataLst>
              <p:tags r:id="rId1"/>
            </p:custDataLst>
          </p:nvPr>
        </p:nvSpPr>
        <p:spPr>
          <a:noFill/>
        </p:spPr>
        <p:txBody>
          <a:bodyPr/>
          <a:lstStyle/>
          <a:p>
            <a:r>
              <a:rPr lang="en-US" altLang="en-US"/>
              <a:t>Cache Performance</a:t>
            </a:r>
          </a:p>
        </p:txBody>
      </p:sp>
      <p:sp>
        <p:nvSpPr>
          <p:cNvPr id="100355" name="Rectangle 3">
            <a:extLst>
              <a:ext uri="{FF2B5EF4-FFF2-40B4-BE49-F238E27FC236}">
                <a16:creationId xmlns:a16="http://schemas.microsoft.com/office/drawing/2014/main" id="{82CD7E1C-278F-5F49-9BE8-4D3A5453CA24}"/>
              </a:ext>
            </a:extLst>
          </p:cNvPr>
          <p:cNvSpPr>
            <a:spLocks noGrp="1" noChangeArrowheads="1"/>
          </p:cNvSpPr>
          <p:nvPr>
            <p:ph type="body" idx="1"/>
            <p:custDataLst>
              <p:tags r:id="rId2"/>
            </p:custDataLst>
          </p:nvPr>
        </p:nvSpPr>
        <p:spPr>
          <a:noFill/>
        </p:spPr>
        <p:txBody>
          <a:bodyPr/>
          <a:lstStyle/>
          <a:p>
            <a:r>
              <a:rPr lang="en-US" altLang="en-US" dirty="0" err="1"/>
              <a:t>BaseCPI</a:t>
            </a:r>
            <a:r>
              <a:rPr lang="en-US" altLang="en-US" dirty="0"/>
              <a:t> = 1</a:t>
            </a:r>
          </a:p>
          <a:p>
            <a:r>
              <a:rPr lang="en-US" altLang="en-US" dirty="0"/>
              <a:t>Miss rate of 8% overall, 20% loads, miss penalty 20 cycles, never stalls on stores. </a:t>
            </a:r>
          </a:p>
          <a:p>
            <a:endParaRPr lang="en-US" altLang="en-US" dirty="0"/>
          </a:p>
          <a:p>
            <a:r>
              <a:rPr lang="en-US" altLang="en-US" dirty="0"/>
              <a:t>What is the speedup from doubling the CPU clock rate?</a:t>
            </a:r>
          </a:p>
        </p:txBody>
      </p:sp>
    </p:spTree>
    <p:extLst>
      <p:ext uri="{BB962C8B-B14F-4D97-AF65-F5344CB8AC3E}">
        <p14:creationId xmlns:p14="http://schemas.microsoft.com/office/powerpoint/2010/main" val="105950804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323F121-76BC-5444-A350-224460748645}"/>
              </a:ext>
            </a:extLst>
          </p:cNvPr>
          <p:cNvSpPr>
            <a:spLocks noGrp="1" noChangeArrowheads="1"/>
          </p:cNvSpPr>
          <p:nvPr>
            <p:ph type="title"/>
            <p:custDataLst>
              <p:tags r:id="rId1"/>
            </p:custDataLst>
          </p:nvPr>
        </p:nvSpPr>
        <p:spPr>
          <a:xfrm>
            <a:off x="2133600" y="76200"/>
            <a:ext cx="7772400" cy="838200"/>
          </a:xfrm>
          <a:noFill/>
        </p:spPr>
        <p:txBody>
          <a:bodyPr/>
          <a:lstStyle/>
          <a:p>
            <a:r>
              <a:rPr lang="en-US" altLang="en-US"/>
              <a:t>Example -- DEC Alpha 21164 Caches</a:t>
            </a:r>
          </a:p>
        </p:txBody>
      </p:sp>
      <p:sp>
        <p:nvSpPr>
          <p:cNvPr id="102403" name="Rectangle 3">
            <a:extLst>
              <a:ext uri="{FF2B5EF4-FFF2-40B4-BE49-F238E27FC236}">
                <a16:creationId xmlns:a16="http://schemas.microsoft.com/office/drawing/2014/main" id="{51B5B6B0-5BD4-6D4D-8233-0B024DBBE44E}"/>
              </a:ext>
            </a:extLst>
          </p:cNvPr>
          <p:cNvSpPr>
            <a:spLocks noChangeArrowheads="1"/>
          </p:cNvSpPr>
          <p:nvPr>
            <p:custDataLst>
              <p:tags r:id="rId2"/>
            </p:custDataLst>
          </p:nvPr>
        </p:nvSpPr>
        <p:spPr bwMode="auto">
          <a:xfrm>
            <a:off x="2673351" y="1225551"/>
            <a:ext cx="3035300" cy="25781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102404" name="Rectangle 4">
            <a:extLst>
              <a:ext uri="{FF2B5EF4-FFF2-40B4-BE49-F238E27FC236}">
                <a16:creationId xmlns:a16="http://schemas.microsoft.com/office/drawing/2014/main" id="{8E0CC547-3EA2-684C-83B8-71A8C4A7D6AD}"/>
              </a:ext>
            </a:extLst>
          </p:cNvPr>
          <p:cNvSpPr>
            <a:spLocks noChangeArrowheads="1"/>
          </p:cNvSpPr>
          <p:nvPr>
            <p:custDataLst>
              <p:tags r:id="rId3"/>
            </p:custDataLst>
          </p:nvPr>
        </p:nvSpPr>
        <p:spPr bwMode="auto">
          <a:xfrm>
            <a:off x="2862223" y="2309814"/>
            <a:ext cx="1019254" cy="52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srgbClr val="1F497D"/>
                </a:solidFill>
              </a:rPr>
              <a:t>21164 CPU</a:t>
            </a:r>
          </a:p>
          <a:p>
            <a:pPr algn="ctr" defTabSz="609585">
              <a:spcBef>
                <a:spcPct val="0"/>
              </a:spcBef>
              <a:buClrTx/>
              <a:buSzTx/>
              <a:buNone/>
            </a:pPr>
            <a:r>
              <a:rPr lang="en-US" altLang="en-US" sz="1400">
                <a:solidFill>
                  <a:srgbClr val="1F497D"/>
                </a:solidFill>
              </a:rPr>
              <a:t>core</a:t>
            </a:r>
          </a:p>
        </p:txBody>
      </p:sp>
      <p:sp>
        <p:nvSpPr>
          <p:cNvPr id="102405" name="Rectangle 5">
            <a:extLst>
              <a:ext uri="{FF2B5EF4-FFF2-40B4-BE49-F238E27FC236}">
                <a16:creationId xmlns:a16="http://schemas.microsoft.com/office/drawing/2014/main" id="{8AA8C392-9234-CB4D-8FAB-ECF1E8C24007}"/>
              </a:ext>
            </a:extLst>
          </p:cNvPr>
          <p:cNvSpPr>
            <a:spLocks noChangeArrowheads="1"/>
          </p:cNvSpPr>
          <p:nvPr>
            <p:custDataLst>
              <p:tags r:id="rId4"/>
            </p:custDataLst>
          </p:nvPr>
        </p:nvSpPr>
        <p:spPr bwMode="auto">
          <a:xfrm>
            <a:off x="2901951" y="1377951"/>
            <a:ext cx="825500" cy="520700"/>
          </a:xfrm>
          <a:prstGeom prst="rect">
            <a:avLst/>
          </a:prstGeom>
          <a:solidFill>
            <a:schemeClr val="accent1">
              <a:alpha val="24000"/>
            </a:schemeClr>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dirty="0">
                <a:solidFill>
                  <a:srgbClr val="1F497D"/>
                </a:solidFill>
              </a:rPr>
              <a:t>Instruction</a:t>
            </a:r>
          </a:p>
          <a:p>
            <a:pPr algn="ctr" defTabSz="609585">
              <a:spcBef>
                <a:spcPct val="0"/>
              </a:spcBef>
              <a:buClrTx/>
              <a:buSzTx/>
              <a:buNone/>
            </a:pPr>
            <a:r>
              <a:rPr lang="en-US" altLang="en-US" sz="1400" dirty="0">
                <a:solidFill>
                  <a:srgbClr val="1F497D"/>
                </a:solidFill>
              </a:rPr>
              <a:t>Cache</a:t>
            </a:r>
          </a:p>
        </p:txBody>
      </p:sp>
      <p:sp>
        <p:nvSpPr>
          <p:cNvPr id="102406" name="Rectangle 6">
            <a:extLst>
              <a:ext uri="{FF2B5EF4-FFF2-40B4-BE49-F238E27FC236}">
                <a16:creationId xmlns:a16="http://schemas.microsoft.com/office/drawing/2014/main" id="{5AF42217-C6FA-854A-B393-FA2C5D8D7DDA}"/>
              </a:ext>
            </a:extLst>
          </p:cNvPr>
          <p:cNvSpPr>
            <a:spLocks noChangeArrowheads="1"/>
          </p:cNvSpPr>
          <p:nvPr>
            <p:custDataLst>
              <p:tags r:id="rId5"/>
            </p:custDataLst>
          </p:nvPr>
        </p:nvSpPr>
        <p:spPr bwMode="auto">
          <a:xfrm>
            <a:off x="2901951" y="3206751"/>
            <a:ext cx="825500" cy="444500"/>
          </a:xfrm>
          <a:prstGeom prst="rect">
            <a:avLst/>
          </a:prstGeom>
          <a:solidFill>
            <a:schemeClr val="accent1">
              <a:alpha val="24000"/>
            </a:schemeClr>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srgbClr val="1F497D"/>
                </a:solidFill>
              </a:rPr>
              <a:t>Data</a:t>
            </a:r>
          </a:p>
          <a:p>
            <a:pPr algn="ctr" defTabSz="609585">
              <a:spcBef>
                <a:spcPct val="0"/>
              </a:spcBef>
              <a:buClrTx/>
              <a:buSzTx/>
              <a:buNone/>
            </a:pPr>
            <a:r>
              <a:rPr lang="en-US" altLang="en-US" sz="1400">
                <a:solidFill>
                  <a:srgbClr val="1F497D"/>
                </a:solidFill>
              </a:rPr>
              <a:t>Cache</a:t>
            </a:r>
          </a:p>
        </p:txBody>
      </p:sp>
      <p:sp>
        <p:nvSpPr>
          <p:cNvPr id="102407" name="Rectangle 7">
            <a:extLst>
              <a:ext uri="{FF2B5EF4-FFF2-40B4-BE49-F238E27FC236}">
                <a16:creationId xmlns:a16="http://schemas.microsoft.com/office/drawing/2014/main" id="{42288BF9-BA32-CA4C-A629-604615C9696F}"/>
              </a:ext>
            </a:extLst>
          </p:cNvPr>
          <p:cNvSpPr>
            <a:spLocks noChangeArrowheads="1"/>
          </p:cNvSpPr>
          <p:nvPr>
            <p:custDataLst>
              <p:tags r:id="rId6"/>
            </p:custDataLst>
          </p:nvPr>
        </p:nvSpPr>
        <p:spPr bwMode="auto">
          <a:xfrm>
            <a:off x="4273551" y="1377951"/>
            <a:ext cx="1054100" cy="2273300"/>
          </a:xfrm>
          <a:prstGeom prst="rect">
            <a:avLst/>
          </a:prstGeom>
          <a:solidFill>
            <a:schemeClr val="accent1">
              <a:alpha val="24000"/>
            </a:schemeClr>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srgbClr val="1F497D"/>
                </a:solidFill>
              </a:rPr>
              <a:t>Unified</a:t>
            </a:r>
          </a:p>
          <a:p>
            <a:pPr algn="ctr" defTabSz="609585">
              <a:spcBef>
                <a:spcPct val="0"/>
              </a:spcBef>
              <a:buClrTx/>
              <a:buSzTx/>
              <a:buNone/>
            </a:pPr>
            <a:r>
              <a:rPr lang="en-US" altLang="en-US" sz="1400">
                <a:solidFill>
                  <a:srgbClr val="1F497D"/>
                </a:solidFill>
              </a:rPr>
              <a:t>L2</a:t>
            </a:r>
          </a:p>
          <a:p>
            <a:pPr algn="ctr" defTabSz="609585">
              <a:spcBef>
                <a:spcPct val="0"/>
              </a:spcBef>
              <a:buClrTx/>
              <a:buSzTx/>
              <a:buNone/>
            </a:pPr>
            <a:r>
              <a:rPr lang="en-US" altLang="en-US" sz="1400">
                <a:solidFill>
                  <a:srgbClr val="1F497D"/>
                </a:solidFill>
              </a:rPr>
              <a:t>Cache</a:t>
            </a:r>
          </a:p>
        </p:txBody>
      </p:sp>
      <p:sp>
        <p:nvSpPr>
          <p:cNvPr id="102408" name="Line 8">
            <a:extLst>
              <a:ext uri="{FF2B5EF4-FFF2-40B4-BE49-F238E27FC236}">
                <a16:creationId xmlns:a16="http://schemas.microsoft.com/office/drawing/2014/main" id="{3DBE5AB2-2D3C-5E4D-9C31-E501DBB2786F}"/>
              </a:ext>
            </a:extLst>
          </p:cNvPr>
          <p:cNvSpPr>
            <a:spLocks noChangeShapeType="1"/>
          </p:cNvSpPr>
          <p:nvPr>
            <p:custDataLst>
              <p:tags r:id="rId7"/>
            </p:custDataLst>
          </p:nvPr>
        </p:nvSpPr>
        <p:spPr bwMode="auto">
          <a:xfrm flipV="1">
            <a:off x="3352800" y="1905000"/>
            <a:ext cx="0" cy="457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09" name="Line 9">
            <a:extLst>
              <a:ext uri="{FF2B5EF4-FFF2-40B4-BE49-F238E27FC236}">
                <a16:creationId xmlns:a16="http://schemas.microsoft.com/office/drawing/2014/main" id="{38D45F9C-8CDA-8B40-AFD4-7B0496BEF3D0}"/>
              </a:ext>
            </a:extLst>
          </p:cNvPr>
          <p:cNvSpPr>
            <a:spLocks noChangeShapeType="1"/>
          </p:cNvSpPr>
          <p:nvPr>
            <p:custDataLst>
              <p:tags r:id="rId8"/>
            </p:custDataLst>
          </p:nvPr>
        </p:nvSpPr>
        <p:spPr bwMode="auto">
          <a:xfrm>
            <a:off x="3352800" y="2743200"/>
            <a:ext cx="0" cy="45720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10" name="Line 10">
            <a:extLst>
              <a:ext uri="{FF2B5EF4-FFF2-40B4-BE49-F238E27FC236}">
                <a16:creationId xmlns:a16="http://schemas.microsoft.com/office/drawing/2014/main" id="{C4912440-2D96-A848-8F76-D7A117083C8D}"/>
              </a:ext>
            </a:extLst>
          </p:cNvPr>
          <p:cNvSpPr>
            <a:spLocks noChangeShapeType="1"/>
          </p:cNvSpPr>
          <p:nvPr>
            <p:custDataLst>
              <p:tags r:id="rId9"/>
            </p:custDataLst>
          </p:nvPr>
        </p:nvSpPr>
        <p:spPr bwMode="auto">
          <a:xfrm>
            <a:off x="3733800" y="3429000"/>
            <a:ext cx="5334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11" name="Line 11">
            <a:extLst>
              <a:ext uri="{FF2B5EF4-FFF2-40B4-BE49-F238E27FC236}">
                <a16:creationId xmlns:a16="http://schemas.microsoft.com/office/drawing/2014/main" id="{41B5898A-FE03-0A4D-81CF-A4C38782AFF8}"/>
              </a:ext>
            </a:extLst>
          </p:cNvPr>
          <p:cNvSpPr>
            <a:spLocks noChangeShapeType="1"/>
          </p:cNvSpPr>
          <p:nvPr>
            <p:custDataLst>
              <p:tags r:id="rId10"/>
            </p:custDataLst>
          </p:nvPr>
        </p:nvSpPr>
        <p:spPr bwMode="auto">
          <a:xfrm>
            <a:off x="3733800" y="1600200"/>
            <a:ext cx="5334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12" name="Rectangle 12">
            <a:extLst>
              <a:ext uri="{FF2B5EF4-FFF2-40B4-BE49-F238E27FC236}">
                <a16:creationId xmlns:a16="http://schemas.microsoft.com/office/drawing/2014/main" id="{AE0A8202-A66B-7F43-A525-A351E0B06B4F}"/>
              </a:ext>
            </a:extLst>
          </p:cNvPr>
          <p:cNvSpPr>
            <a:spLocks noChangeArrowheads="1"/>
          </p:cNvSpPr>
          <p:nvPr>
            <p:custDataLst>
              <p:tags r:id="rId11"/>
            </p:custDataLst>
          </p:nvPr>
        </p:nvSpPr>
        <p:spPr bwMode="auto">
          <a:xfrm>
            <a:off x="6635751" y="1606551"/>
            <a:ext cx="1816100" cy="1663700"/>
          </a:xfrm>
          <a:prstGeom prst="rect">
            <a:avLst/>
          </a:prstGeom>
          <a:solidFill>
            <a:schemeClr val="accent1">
              <a:alpha val="24000"/>
            </a:schemeClr>
          </a:solidFill>
          <a:ln w="12700">
            <a:solidFill>
              <a:schemeClr val="tx1"/>
            </a:solidFill>
            <a:miter lim="800000"/>
            <a:headEnd/>
            <a:tailEnd/>
          </a:ln>
        </p:spPr>
        <p:txBody>
          <a:bodyPr wrap="none" lIns="90488" tIns="44451" rIns="90488" bIns="44451"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400">
                <a:solidFill>
                  <a:srgbClr val="1F497D"/>
                </a:solidFill>
              </a:rPr>
              <a:t>Off-Chip</a:t>
            </a:r>
          </a:p>
          <a:p>
            <a:pPr algn="ctr" defTabSz="609585">
              <a:spcBef>
                <a:spcPct val="0"/>
              </a:spcBef>
              <a:buClrTx/>
              <a:buSzTx/>
              <a:buNone/>
            </a:pPr>
            <a:r>
              <a:rPr lang="en-US" altLang="en-US" sz="1400">
                <a:solidFill>
                  <a:srgbClr val="1F497D"/>
                </a:solidFill>
              </a:rPr>
              <a:t>L3 Cache</a:t>
            </a:r>
          </a:p>
        </p:txBody>
      </p:sp>
      <p:sp>
        <p:nvSpPr>
          <p:cNvPr id="102413" name="Line 13">
            <a:extLst>
              <a:ext uri="{FF2B5EF4-FFF2-40B4-BE49-F238E27FC236}">
                <a16:creationId xmlns:a16="http://schemas.microsoft.com/office/drawing/2014/main" id="{D0C516D8-1039-F44A-B97D-81BBAA174526}"/>
              </a:ext>
            </a:extLst>
          </p:cNvPr>
          <p:cNvSpPr>
            <a:spLocks noChangeShapeType="1"/>
          </p:cNvSpPr>
          <p:nvPr>
            <p:custDataLst>
              <p:tags r:id="rId12"/>
            </p:custDataLst>
          </p:nvPr>
        </p:nvSpPr>
        <p:spPr bwMode="auto">
          <a:xfrm>
            <a:off x="5334000" y="2438400"/>
            <a:ext cx="12954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14" name="Line 14">
            <a:extLst>
              <a:ext uri="{FF2B5EF4-FFF2-40B4-BE49-F238E27FC236}">
                <a16:creationId xmlns:a16="http://schemas.microsoft.com/office/drawing/2014/main" id="{C13065FD-3B39-D44A-9BD2-A8C47FB99104}"/>
              </a:ext>
            </a:extLst>
          </p:cNvPr>
          <p:cNvSpPr>
            <a:spLocks noChangeShapeType="1"/>
          </p:cNvSpPr>
          <p:nvPr>
            <p:custDataLst>
              <p:tags r:id="rId13"/>
            </p:custDataLst>
          </p:nvPr>
        </p:nvSpPr>
        <p:spPr bwMode="auto">
          <a:xfrm>
            <a:off x="8458200" y="2438400"/>
            <a:ext cx="10668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2415" name="Rectangle 15">
            <a:extLst>
              <a:ext uri="{FF2B5EF4-FFF2-40B4-BE49-F238E27FC236}">
                <a16:creationId xmlns:a16="http://schemas.microsoft.com/office/drawing/2014/main" id="{5F05ABD6-9230-DD4B-823E-153C35DC19CD}"/>
              </a:ext>
            </a:extLst>
          </p:cNvPr>
          <p:cNvSpPr>
            <a:spLocks noGrp="1" noChangeArrowheads="1"/>
          </p:cNvSpPr>
          <p:nvPr>
            <p:ph type="body" idx="1"/>
            <p:custDataLst>
              <p:tags r:id="rId14"/>
            </p:custDataLst>
          </p:nvPr>
        </p:nvSpPr>
        <p:spPr>
          <a:xfrm>
            <a:off x="2133600" y="4267200"/>
            <a:ext cx="7772400" cy="1676400"/>
          </a:xfrm>
          <a:noFill/>
        </p:spPr>
        <p:txBody>
          <a:bodyPr/>
          <a:lstStyle/>
          <a:p>
            <a:r>
              <a:rPr lang="en-US" altLang="en-US" dirty="0" err="1"/>
              <a:t>ICache</a:t>
            </a:r>
            <a:r>
              <a:rPr lang="en-US" altLang="en-US" dirty="0"/>
              <a:t> and </a:t>
            </a:r>
            <a:r>
              <a:rPr lang="en-US" altLang="en-US" dirty="0" err="1"/>
              <a:t>DCache</a:t>
            </a:r>
            <a:r>
              <a:rPr lang="en-US" altLang="en-US" dirty="0"/>
              <a:t> -- 8 KB, DM, 32-byte lines</a:t>
            </a:r>
          </a:p>
          <a:p>
            <a:r>
              <a:rPr lang="en-US" altLang="en-US" dirty="0"/>
              <a:t>L2 cache -- 96 KB, </a:t>
            </a:r>
            <a:r>
              <a:rPr lang="en-US" altLang="en-US" dirty="0">
                <a:solidFill>
                  <a:srgbClr val="FF0000"/>
                </a:solidFill>
              </a:rPr>
              <a:t>?</a:t>
            </a:r>
            <a:r>
              <a:rPr lang="en-US" altLang="en-US" dirty="0"/>
              <a:t>-way SA, 32-byte lines</a:t>
            </a:r>
          </a:p>
          <a:p>
            <a:r>
              <a:rPr lang="en-US" altLang="en-US" dirty="0"/>
              <a:t>L3 cache -- 1 MB, DM, 32-byte lines</a:t>
            </a:r>
          </a:p>
        </p:txBody>
      </p:sp>
    </p:spTree>
    <p:extLst>
      <p:ext uri="{BB962C8B-B14F-4D97-AF65-F5344CB8AC3E}">
        <p14:creationId xmlns:p14="http://schemas.microsoft.com/office/powerpoint/2010/main" val="396540246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1C3C131C-2D06-EF41-9D29-0843E5019AFA}"/>
              </a:ext>
            </a:extLst>
          </p:cNvPr>
          <p:cNvSpPr>
            <a:spLocks noGrp="1" noChangeArrowheads="1"/>
          </p:cNvSpPr>
          <p:nvPr>
            <p:ph type="title"/>
            <p:custDataLst>
              <p:tags r:id="rId1"/>
            </p:custDataLst>
          </p:nvPr>
        </p:nvSpPr>
        <p:spPr/>
        <p:txBody>
          <a:bodyPr/>
          <a:lstStyle/>
          <a:p>
            <a:r>
              <a:rPr lang="en-US" altLang="en-US"/>
              <a:t>Three types of cache misses</a:t>
            </a:r>
          </a:p>
        </p:txBody>
      </p:sp>
      <p:sp>
        <p:nvSpPr>
          <p:cNvPr id="106499" name="Rectangle 3">
            <a:extLst>
              <a:ext uri="{FF2B5EF4-FFF2-40B4-BE49-F238E27FC236}">
                <a16:creationId xmlns:a16="http://schemas.microsoft.com/office/drawing/2014/main" id="{B212E141-5262-F343-A970-E44E189384DD}"/>
              </a:ext>
            </a:extLst>
          </p:cNvPr>
          <p:cNvSpPr>
            <a:spLocks noGrp="1" noChangeArrowheads="1"/>
          </p:cNvSpPr>
          <p:nvPr>
            <p:ph type="body" idx="1"/>
            <p:custDataLst>
              <p:tags r:id="rId2"/>
            </p:custDataLst>
          </p:nvPr>
        </p:nvSpPr>
        <p:spPr>
          <a:xfrm>
            <a:off x="609600" y="1600201"/>
            <a:ext cx="7658536" cy="4525963"/>
          </a:xfrm>
        </p:spPr>
        <p:txBody>
          <a:bodyPr/>
          <a:lstStyle/>
          <a:p>
            <a:r>
              <a:rPr lang="en-US" altLang="en-US" dirty="0"/>
              <a:t>Compulsory (or cold-start) misses</a:t>
            </a:r>
          </a:p>
          <a:p>
            <a:pPr lvl="1"/>
            <a:r>
              <a:rPr lang="en-US" altLang="en-US" dirty="0"/>
              <a:t>first access to the data.</a:t>
            </a:r>
          </a:p>
          <a:p>
            <a:r>
              <a:rPr lang="en-US" altLang="en-US" dirty="0"/>
              <a:t>Capacity misses</a:t>
            </a:r>
          </a:p>
          <a:p>
            <a:pPr lvl="1"/>
            <a:r>
              <a:rPr lang="en-US" altLang="en-US" dirty="0"/>
              <a:t>we missed only because the cache isn’t big enough.</a:t>
            </a:r>
          </a:p>
          <a:p>
            <a:r>
              <a:rPr lang="en-US" altLang="en-US" dirty="0"/>
              <a:t>Conflict misses</a:t>
            </a:r>
          </a:p>
          <a:p>
            <a:pPr lvl="1"/>
            <a:r>
              <a:rPr lang="en-US" altLang="en-US" dirty="0"/>
              <a:t>we missed because the data maps to the same line as other data that forced it out of the cache.</a:t>
            </a:r>
          </a:p>
        </p:txBody>
      </p:sp>
      <p:sp>
        <p:nvSpPr>
          <p:cNvPr id="106500" name="Rectangle 4">
            <a:extLst>
              <a:ext uri="{FF2B5EF4-FFF2-40B4-BE49-F238E27FC236}">
                <a16:creationId xmlns:a16="http://schemas.microsoft.com/office/drawing/2014/main" id="{04393CA4-BB09-F14F-AB40-4E57BE22049F}"/>
              </a:ext>
            </a:extLst>
          </p:cNvPr>
          <p:cNvSpPr>
            <a:spLocks noChangeArrowheads="1"/>
          </p:cNvSpPr>
          <p:nvPr>
            <p:custDataLst>
              <p:tags r:id="rId3"/>
            </p:custDataLst>
          </p:nvPr>
        </p:nvSpPr>
        <p:spPr bwMode="auto">
          <a:xfrm>
            <a:off x="8601294" y="920753"/>
            <a:ext cx="26543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endParaRPr lang="en-US" altLang="en-US" sz="1600">
              <a:solidFill>
                <a:srgbClr val="1F497D"/>
              </a:solidFill>
            </a:endParaRPr>
          </a:p>
        </p:txBody>
      </p:sp>
      <p:sp>
        <p:nvSpPr>
          <p:cNvPr id="106501" name="Line 5">
            <a:extLst>
              <a:ext uri="{FF2B5EF4-FFF2-40B4-BE49-F238E27FC236}">
                <a16:creationId xmlns:a16="http://schemas.microsoft.com/office/drawing/2014/main" id="{B46E76C1-1E43-B548-8D70-0B1299B7A479}"/>
              </a:ext>
            </a:extLst>
          </p:cNvPr>
          <p:cNvSpPr>
            <a:spLocks noChangeShapeType="1"/>
          </p:cNvSpPr>
          <p:nvPr>
            <p:custDataLst>
              <p:tags r:id="rId4"/>
            </p:custDataLst>
          </p:nvPr>
        </p:nvSpPr>
        <p:spPr bwMode="auto">
          <a:xfrm>
            <a:off x="8594943" y="1143001"/>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6502" name="Line 6">
            <a:extLst>
              <a:ext uri="{FF2B5EF4-FFF2-40B4-BE49-F238E27FC236}">
                <a16:creationId xmlns:a16="http://schemas.microsoft.com/office/drawing/2014/main" id="{AACD6626-E47B-734E-BDC9-B34E3849CE5A}"/>
              </a:ext>
            </a:extLst>
          </p:cNvPr>
          <p:cNvSpPr>
            <a:spLocks noChangeShapeType="1"/>
          </p:cNvSpPr>
          <p:nvPr>
            <p:custDataLst>
              <p:tags r:id="rId5"/>
            </p:custDataLst>
          </p:nvPr>
        </p:nvSpPr>
        <p:spPr bwMode="auto">
          <a:xfrm>
            <a:off x="8594943" y="1371601"/>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6503" name="Line 7">
            <a:extLst>
              <a:ext uri="{FF2B5EF4-FFF2-40B4-BE49-F238E27FC236}">
                <a16:creationId xmlns:a16="http://schemas.microsoft.com/office/drawing/2014/main" id="{FE6577CC-F815-2B4A-B28D-1E7CD0A0A24A}"/>
              </a:ext>
            </a:extLst>
          </p:cNvPr>
          <p:cNvSpPr>
            <a:spLocks noChangeShapeType="1"/>
          </p:cNvSpPr>
          <p:nvPr>
            <p:custDataLst>
              <p:tags r:id="rId6"/>
            </p:custDataLst>
          </p:nvPr>
        </p:nvSpPr>
        <p:spPr bwMode="auto">
          <a:xfrm>
            <a:off x="8594943" y="1600201"/>
            <a:ext cx="2667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6504" name="Line 8">
            <a:extLst>
              <a:ext uri="{FF2B5EF4-FFF2-40B4-BE49-F238E27FC236}">
                <a16:creationId xmlns:a16="http://schemas.microsoft.com/office/drawing/2014/main" id="{84699A3F-08E3-E444-BFD5-A82B5F6C9B03}"/>
              </a:ext>
            </a:extLst>
          </p:cNvPr>
          <p:cNvSpPr>
            <a:spLocks noChangeShapeType="1"/>
          </p:cNvSpPr>
          <p:nvPr>
            <p:custDataLst>
              <p:tags r:id="rId7"/>
            </p:custDataLst>
          </p:nvPr>
        </p:nvSpPr>
        <p:spPr bwMode="auto">
          <a:xfrm>
            <a:off x="9509343" y="914401"/>
            <a:ext cx="0" cy="914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609585"/>
            <a:endParaRPr lang="en-US">
              <a:solidFill>
                <a:prstClr val="black"/>
              </a:solidFill>
              <a:latin typeface="Calibri"/>
            </a:endParaRPr>
          </a:p>
        </p:txBody>
      </p:sp>
      <p:sp>
        <p:nvSpPr>
          <p:cNvPr id="106505" name="Rectangle 9">
            <a:extLst>
              <a:ext uri="{FF2B5EF4-FFF2-40B4-BE49-F238E27FC236}">
                <a16:creationId xmlns:a16="http://schemas.microsoft.com/office/drawing/2014/main" id="{3D806267-A65B-D94D-B900-A06BEA475BF4}"/>
              </a:ext>
            </a:extLst>
          </p:cNvPr>
          <p:cNvSpPr>
            <a:spLocks noChangeArrowheads="1"/>
          </p:cNvSpPr>
          <p:nvPr>
            <p:custDataLst>
              <p:tags r:id="rId8"/>
            </p:custDataLst>
          </p:nvPr>
        </p:nvSpPr>
        <p:spPr bwMode="auto">
          <a:xfrm>
            <a:off x="8733057" y="609601"/>
            <a:ext cx="43441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tag</a:t>
            </a:r>
          </a:p>
        </p:txBody>
      </p:sp>
      <p:sp>
        <p:nvSpPr>
          <p:cNvPr id="106506" name="Rectangle 10">
            <a:extLst>
              <a:ext uri="{FF2B5EF4-FFF2-40B4-BE49-F238E27FC236}">
                <a16:creationId xmlns:a16="http://schemas.microsoft.com/office/drawing/2014/main" id="{34F7ED30-A960-EB4B-BBFD-DAE766E2B333}"/>
              </a:ext>
            </a:extLst>
          </p:cNvPr>
          <p:cNvSpPr>
            <a:spLocks noChangeArrowheads="1"/>
          </p:cNvSpPr>
          <p:nvPr>
            <p:custDataLst>
              <p:tags r:id="rId9"/>
            </p:custDataLst>
          </p:nvPr>
        </p:nvSpPr>
        <p:spPr bwMode="auto">
          <a:xfrm>
            <a:off x="10028456" y="609601"/>
            <a:ext cx="525786"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data</a:t>
            </a:r>
          </a:p>
        </p:txBody>
      </p:sp>
      <p:sp>
        <p:nvSpPr>
          <p:cNvPr id="106507" name="Rectangle 11">
            <a:extLst>
              <a:ext uri="{FF2B5EF4-FFF2-40B4-BE49-F238E27FC236}">
                <a16:creationId xmlns:a16="http://schemas.microsoft.com/office/drawing/2014/main" id="{B9046DE8-0C6A-144A-95C6-DD13BD3D5AE8}"/>
              </a:ext>
            </a:extLst>
          </p:cNvPr>
          <p:cNvSpPr>
            <a:spLocks noChangeArrowheads="1"/>
          </p:cNvSpPr>
          <p:nvPr>
            <p:custDataLst>
              <p:tags r:id="rId10"/>
            </p:custDataLst>
          </p:nvPr>
        </p:nvSpPr>
        <p:spPr bwMode="auto">
          <a:xfrm>
            <a:off x="8842194" y="2589298"/>
            <a:ext cx="1865896" cy="353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u="sng" dirty="0">
                <a:solidFill>
                  <a:srgbClr val="1F497D"/>
                </a:solidFill>
                <a:latin typeface="Consolas" panose="020B0609020204030204" pitchFamily="49" charset="0"/>
                <a:cs typeface="Consolas" panose="020B0609020204030204" pitchFamily="49" charset="0"/>
              </a:rPr>
              <a:t>address string:</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20	00010100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24	00011000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12	00001100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8	00001000</a:t>
            </a:r>
          </a:p>
          <a:p>
            <a:pPr defTabSz="609585">
              <a:spcBef>
                <a:spcPct val="0"/>
              </a:spcBef>
              <a:buClrTx/>
              <a:buSzTx/>
              <a:buNone/>
            </a:pPr>
            <a:r>
              <a:rPr lang="en-US" altLang="en-US" sz="1600" dirty="0">
                <a:solidFill>
                  <a:srgbClr val="1F497D"/>
                </a:solidFill>
                <a:latin typeface="Consolas" panose="020B0609020204030204" pitchFamily="49" charset="0"/>
                <a:cs typeface="Consolas" panose="020B0609020204030204" pitchFamily="49" charset="0"/>
              </a:rPr>
              <a:t>4	00000100</a:t>
            </a:r>
          </a:p>
        </p:txBody>
      </p:sp>
      <p:sp>
        <p:nvSpPr>
          <p:cNvPr id="106508" name="Rectangle 12">
            <a:extLst>
              <a:ext uri="{FF2B5EF4-FFF2-40B4-BE49-F238E27FC236}">
                <a16:creationId xmlns:a16="http://schemas.microsoft.com/office/drawing/2014/main" id="{BAEF3F43-CEEA-0049-8C50-8E37D47E7180}"/>
              </a:ext>
            </a:extLst>
          </p:cNvPr>
          <p:cNvSpPr>
            <a:spLocks noChangeArrowheads="1"/>
          </p:cNvSpPr>
          <p:nvPr>
            <p:custDataLst>
              <p:tags r:id="rId11"/>
            </p:custDataLst>
          </p:nvPr>
        </p:nvSpPr>
        <p:spPr bwMode="auto">
          <a:xfrm>
            <a:off x="9266457" y="1905001"/>
            <a:ext cx="103233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1F497D"/>
                </a:solidFill>
              </a:rPr>
              <a:t>DM cache</a:t>
            </a:r>
          </a:p>
        </p:txBody>
      </p:sp>
    </p:spTree>
    <p:extLst>
      <p:ext uri="{BB962C8B-B14F-4D97-AF65-F5344CB8AC3E}">
        <p14:creationId xmlns:p14="http://schemas.microsoft.com/office/powerpoint/2010/main" val="171131161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044F3B-D57B-7945-B5C2-FA79EF6F8AB7}"/>
              </a:ext>
            </a:extLst>
          </p:cNvPr>
          <p:cNvSpPr>
            <a:spLocks noGrp="1"/>
          </p:cNvSpPr>
          <p:nvPr>
            <p:ph type="title"/>
          </p:nvPr>
        </p:nvSpPr>
        <p:spPr/>
        <p:txBody>
          <a:bodyPr/>
          <a:lstStyle/>
          <a:p>
            <a:r>
              <a:rPr lang="en-US" dirty="0"/>
              <a:t>Q: Categorizing Misses</a:t>
            </a:r>
          </a:p>
        </p:txBody>
      </p:sp>
      <p:sp>
        <p:nvSpPr>
          <p:cNvPr id="108547" name="Rectangle 3">
            <a:extLst>
              <a:ext uri="{FF2B5EF4-FFF2-40B4-BE49-F238E27FC236}">
                <a16:creationId xmlns:a16="http://schemas.microsoft.com/office/drawing/2014/main" id="{C9B763AB-80EA-B24C-969F-75ED324D21C5}"/>
              </a:ext>
            </a:extLst>
          </p:cNvPr>
          <p:cNvSpPr>
            <a:spLocks noGrp="1" noChangeArrowheads="1"/>
          </p:cNvSpPr>
          <p:nvPr>
            <p:ph type="body" sz="half" idx="1"/>
            <p:custDataLst>
              <p:tags r:id="rId1"/>
            </p:custDataLst>
          </p:nvPr>
        </p:nvSpPr>
        <p:spPr>
          <a:xfrm>
            <a:off x="812800" y="1447800"/>
            <a:ext cx="6535803" cy="4114800"/>
          </a:xfrm>
        </p:spPr>
        <p:txBody>
          <a:bodyPr>
            <a:normAutofit/>
          </a:bodyPr>
          <a:lstStyle/>
          <a:p>
            <a:r>
              <a:rPr lang="en-US" altLang="en-US" dirty="0"/>
              <a:t>Suppose you experience a cache miss on a block (let's call it block A).</a:t>
            </a:r>
          </a:p>
          <a:p>
            <a:r>
              <a:rPr lang="en-US" altLang="en-US" dirty="0"/>
              <a:t>You have accessed block A in the past.</a:t>
            </a:r>
          </a:p>
          <a:p>
            <a:r>
              <a:rPr lang="en-US" altLang="en-US" dirty="0"/>
              <a:t>There have been precisely 1027 different blocks accessed between your last access to block A and your current miss.</a:t>
            </a:r>
          </a:p>
          <a:p>
            <a:r>
              <a:rPr lang="en-US" altLang="en-US" dirty="0"/>
              <a:t>Your block size is 32-bytes and you have a 64KB cache. What kind of miss was this? </a:t>
            </a:r>
          </a:p>
        </p:txBody>
      </p:sp>
      <p:graphicFrame>
        <p:nvGraphicFramePr>
          <p:cNvPr id="160801" name="Group 33">
            <a:extLst>
              <a:ext uri="{FF2B5EF4-FFF2-40B4-BE49-F238E27FC236}">
                <a16:creationId xmlns:a16="http://schemas.microsoft.com/office/drawing/2014/main" id="{506FC150-7D9D-FE44-97A1-AE5D3D186FC3}"/>
              </a:ext>
            </a:extLst>
          </p:cNvPr>
          <p:cNvGraphicFramePr>
            <a:graphicFrameLocks noGrp="1"/>
          </p:cNvGraphicFramePr>
          <p:nvPr>
            <p:ph sz="half" idx="2"/>
            <p:custDataLst>
              <p:tags r:id="rId2"/>
            </p:custDataLst>
            <p:extLst/>
          </p:nvPr>
        </p:nvGraphicFramePr>
        <p:xfrm>
          <a:off x="7716729" y="1681620"/>
          <a:ext cx="3810000" cy="3270254"/>
        </p:xfrm>
        <a:graphic>
          <a:graphicData uri="http://schemas.openxmlformats.org/drawingml/2006/table">
            <a:tbl>
              <a:tblPr/>
              <a:tblGrid>
                <a:gridCol w="1171575">
                  <a:extLst>
                    <a:ext uri="{9D8B030D-6E8A-4147-A177-3AD203B41FA5}">
                      <a16:colId xmlns:a16="http://schemas.microsoft.com/office/drawing/2014/main" val="20000"/>
                    </a:ext>
                  </a:extLst>
                </a:gridCol>
                <a:gridCol w="2638425">
                  <a:extLst>
                    <a:ext uri="{9D8B030D-6E8A-4147-A177-3AD203B41FA5}">
                      <a16:colId xmlns:a16="http://schemas.microsoft.com/office/drawing/2014/main" val="20001"/>
                    </a:ext>
                  </a:extLst>
                </a:gridCol>
              </a:tblGrid>
              <a:tr h="633536">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a:ln>
                            <a:noFill/>
                          </a:ln>
                          <a:solidFill>
                            <a:srgbClr val="FFFFFF"/>
                          </a:solidFill>
                          <a:effectLst/>
                          <a:latin typeface="Times New Roman" pitchFamily="18" charset="0"/>
                        </a:rPr>
                        <a:t>Selection</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1" i="0" u="none" strike="noStrike" cap="none" normalizeH="0" baseline="0" dirty="0">
                          <a:ln>
                            <a:noFill/>
                          </a:ln>
                          <a:solidFill>
                            <a:srgbClr val="FFFFFF"/>
                          </a:solidFill>
                          <a:effectLst/>
                          <a:latin typeface="Times New Roman" pitchFamily="18" charset="0"/>
                        </a:rPr>
                        <a:t>Cache Miss</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0"/>
                  </a:ext>
                </a:extLst>
              </a:tr>
              <a:tr h="484283">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A</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Compulsory</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1"/>
                  </a:ext>
                </a:extLst>
              </a:tr>
              <a:tr h="484283">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Capacity</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2"/>
                  </a:ext>
                </a:extLst>
              </a:tr>
              <a:tr h="482693">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Conflict</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3"/>
                  </a:ext>
                </a:extLst>
              </a:tr>
              <a:tr h="701176">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D</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Both Capacity and Conflict</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4"/>
                  </a:ext>
                </a:extLst>
              </a:tr>
              <a:tr h="484283">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a:ln>
                            <a:noFill/>
                          </a:ln>
                          <a:solidFill>
                            <a:srgbClr val="000000"/>
                          </a:solidFill>
                          <a:effectLst/>
                          <a:latin typeface="Times New Roman" pitchFamily="18" charset="0"/>
                        </a:rPr>
                        <a:t>E</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tc>
                  <a:txBody>
                    <a:bodyPr/>
                    <a:lstStyle/>
                    <a:p>
                      <a:pPr marL="0" marR="0" lvl="0" indent="0" algn="l" defTabSz="914400" rtl="0" eaLnBrk="0" fontAlgn="base" latinLnBrk="0" hangingPunct="0">
                        <a:lnSpc>
                          <a:spcPct val="100000"/>
                        </a:lnSpc>
                        <a:spcBef>
                          <a:spcPct val="0"/>
                        </a:spcBef>
                        <a:spcAft>
                          <a:spcPct val="0"/>
                        </a:spcAft>
                        <a:buClr>
                          <a:schemeClr val="tx1"/>
                        </a:buClr>
                        <a:buSzPct val="120000"/>
                        <a:buFontTx/>
                        <a:buNone/>
                        <a:tabLst/>
                      </a:pPr>
                      <a:r>
                        <a:rPr kumimoji="0" lang="en-US" sz="2000" b="0" i="0" u="none" strike="noStrike" cap="none" normalizeH="0" baseline="0" dirty="0">
                          <a:ln>
                            <a:noFill/>
                          </a:ln>
                          <a:solidFill>
                            <a:srgbClr val="000000"/>
                          </a:solidFill>
                          <a:effectLst/>
                          <a:latin typeface="Times New Roman" pitchFamily="18" charset="0"/>
                        </a:rPr>
                        <a:t>None of the above</a:t>
                      </a:r>
                    </a:p>
                  </a:txBody>
                  <a:tcPr marT="45729" marB="4572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BCB"/>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1816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3B53E8B2-30B9-F04F-A41B-55C10BDA52F1}"/>
              </a:ext>
            </a:extLst>
          </p:cNvPr>
          <p:cNvSpPr>
            <a:spLocks noGrp="1" noChangeArrowheads="1"/>
          </p:cNvSpPr>
          <p:nvPr>
            <p:ph type="title"/>
            <p:custDataLst>
              <p:tags r:id="rId1"/>
            </p:custDataLst>
          </p:nvPr>
        </p:nvSpPr>
        <p:spPr>
          <a:noFill/>
        </p:spPr>
        <p:txBody>
          <a:bodyPr/>
          <a:lstStyle/>
          <a:p>
            <a:r>
              <a:rPr lang="en-US" altLang="en-US"/>
              <a:t>So, then, how do we decrease...</a:t>
            </a:r>
          </a:p>
        </p:txBody>
      </p:sp>
      <p:sp>
        <p:nvSpPr>
          <p:cNvPr id="109571" name="Rectangle 3">
            <a:extLst>
              <a:ext uri="{FF2B5EF4-FFF2-40B4-BE49-F238E27FC236}">
                <a16:creationId xmlns:a16="http://schemas.microsoft.com/office/drawing/2014/main" id="{AFEA0F9C-77A8-C94A-BAC1-C075F1DB4862}"/>
              </a:ext>
            </a:extLst>
          </p:cNvPr>
          <p:cNvSpPr>
            <a:spLocks noGrp="1" noChangeArrowheads="1"/>
          </p:cNvSpPr>
          <p:nvPr>
            <p:ph type="body" idx="1"/>
            <p:custDataLst>
              <p:tags r:id="rId2"/>
            </p:custDataLst>
          </p:nvPr>
        </p:nvSpPr>
        <p:spPr>
          <a:noFill/>
        </p:spPr>
        <p:txBody>
          <a:bodyPr/>
          <a:lstStyle/>
          <a:p>
            <a:pPr>
              <a:lnSpc>
                <a:spcPct val="215000"/>
              </a:lnSpc>
            </a:pPr>
            <a:r>
              <a:rPr lang="en-US" altLang="en-US"/>
              <a:t>Compulsory misses?</a:t>
            </a:r>
          </a:p>
          <a:p>
            <a:pPr>
              <a:lnSpc>
                <a:spcPct val="215000"/>
              </a:lnSpc>
            </a:pPr>
            <a:r>
              <a:rPr lang="en-US" altLang="en-US"/>
              <a:t>Capacity misses?</a:t>
            </a:r>
          </a:p>
          <a:p>
            <a:pPr>
              <a:lnSpc>
                <a:spcPct val="215000"/>
              </a:lnSpc>
            </a:pPr>
            <a:r>
              <a:rPr lang="en-US" altLang="en-US"/>
              <a:t>Conflict misses?</a:t>
            </a:r>
          </a:p>
        </p:txBody>
      </p:sp>
    </p:spTree>
    <p:extLst>
      <p:ext uri="{BB962C8B-B14F-4D97-AF65-F5344CB8AC3E}">
        <p14:creationId xmlns:p14="http://schemas.microsoft.com/office/powerpoint/2010/main" val="350948461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9692D8B4-0895-1042-B277-65536F81F5FF}"/>
              </a:ext>
            </a:extLst>
          </p:cNvPr>
          <p:cNvSpPr>
            <a:spLocks noGrp="1" noChangeArrowheads="1"/>
          </p:cNvSpPr>
          <p:nvPr>
            <p:ph type="title"/>
            <p:custDataLst>
              <p:tags r:id="rId1"/>
            </p:custDataLst>
          </p:nvPr>
        </p:nvSpPr>
        <p:spPr>
          <a:noFill/>
        </p:spPr>
        <p:txBody>
          <a:bodyPr/>
          <a:lstStyle/>
          <a:p>
            <a:r>
              <a:rPr lang="en-US" altLang="en-US"/>
              <a:t>Cache Associativity</a:t>
            </a:r>
          </a:p>
        </p:txBody>
      </p:sp>
      <p:pic>
        <p:nvPicPr>
          <p:cNvPr id="111619" name="Picture 4" descr="f05-30-P374493">
            <a:extLst>
              <a:ext uri="{FF2B5EF4-FFF2-40B4-BE49-F238E27FC236}">
                <a16:creationId xmlns:a16="http://schemas.microsoft.com/office/drawing/2014/main" id="{674AD8B1-639A-794E-B9F7-8A8CC888F9D7}"/>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007296" y="1224420"/>
            <a:ext cx="7289800"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683079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325A6276-44D1-8A4C-9981-CD1862DF199F}"/>
              </a:ext>
            </a:extLst>
          </p:cNvPr>
          <p:cNvSpPr>
            <a:spLocks noGrp="1" noChangeArrowheads="1"/>
          </p:cNvSpPr>
          <p:nvPr>
            <p:ph type="title"/>
            <p:custDataLst>
              <p:tags r:id="rId1"/>
            </p:custDataLst>
          </p:nvPr>
        </p:nvSpPr>
        <p:spPr/>
        <p:txBody>
          <a:bodyPr/>
          <a:lstStyle/>
          <a:p>
            <a:r>
              <a:rPr lang="en-US" altLang="en-US"/>
              <a:t>LRU replacement algorithms</a:t>
            </a:r>
          </a:p>
        </p:txBody>
      </p:sp>
      <p:sp>
        <p:nvSpPr>
          <p:cNvPr id="113667" name="Rectangle 3">
            <a:extLst>
              <a:ext uri="{FF2B5EF4-FFF2-40B4-BE49-F238E27FC236}">
                <a16:creationId xmlns:a16="http://schemas.microsoft.com/office/drawing/2014/main" id="{8AB5990B-D61A-5142-A844-6BD852E01F44}"/>
              </a:ext>
            </a:extLst>
          </p:cNvPr>
          <p:cNvSpPr>
            <a:spLocks noGrp="1" noChangeArrowheads="1"/>
          </p:cNvSpPr>
          <p:nvPr>
            <p:ph type="body" idx="1"/>
            <p:custDataLst>
              <p:tags r:id="rId2"/>
            </p:custDataLst>
          </p:nvPr>
        </p:nvSpPr>
        <p:spPr/>
        <p:txBody>
          <a:bodyPr/>
          <a:lstStyle/>
          <a:p>
            <a:r>
              <a:rPr lang="en-US" altLang="en-US" dirty="0"/>
              <a:t>only needed for associative caches</a:t>
            </a:r>
          </a:p>
          <a:p>
            <a:r>
              <a:rPr lang="en-US" altLang="en-US" dirty="0"/>
              <a:t>requires one bit for 2-way set-associative, 8 bits (per set, 2/line) for 4-way, 24 bits for 8-way…</a:t>
            </a:r>
          </a:p>
          <a:p>
            <a:r>
              <a:rPr lang="en-US" altLang="en-US" dirty="0"/>
              <a:t>can be emulated with log n bits (NMRU)</a:t>
            </a:r>
          </a:p>
          <a:p>
            <a:r>
              <a:rPr lang="en-US" altLang="en-US" dirty="0"/>
              <a:t>can be emulated with use bits for highly associative caches (like page tables)</a:t>
            </a:r>
          </a:p>
          <a:p>
            <a:r>
              <a:rPr lang="en-US" altLang="en-US" dirty="0"/>
              <a:t>However, for most caches (</a:t>
            </a:r>
            <a:r>
              <a:rPr lang="en-US" altLang="en-US" dirty="0" err="1"/>
              <a:t>eg</a:t>
            </a:r>
            <a:r>
              <a:rPr lang="en-US" altLang="en-US" dirty="0"/>
              <a:t>, associativity &lt;= 8), LRU is calculated exactly.</a:t>
            </a:r>
          </a:p>
        </p:txBody>
      </p:sp>
    </p:spTree>
    <p:extLst>
      <p:ext uri="{BB962C8B-B14F-4D97-AF65-F5344CB8AC3E}">
        <p14:creationId xmlns:p14="http://schemas.microsoft.com/office/powerpoint/2010/main" val="20672363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Cache</a:t>
            </a:r>
          </a:p>
        </p:txBody>
      </p:sp>
      <p:sp>
        <p:nvSpPr>
          <p:cNvPr id="3" name="Subtitle 2"/>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57733F94-BD4E-45B7-8984-807B972C88CC}" type="slidenum">
              <a:rPr lang="en-US" smtClean="0"/>
              <a:pPr/>
              <a:t>7</a:t>
            </a:fld>
            <a:endParaRPr lang="en-US"/>
          </a:p>
        </p:txBody>
      </p:sp>
    </p:spTree>
    <p:extLst>
      <p:ext uri="{BB962C8B-B14F-4D97-AF65-F5344CB8AC3E}">
        <p14:creationId xmlns:p14="http://schemas.microsoft.com/office/powerpoint/2010/main" val="3589959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40428DA0-014F-AB48-97F5-CDC5C8307F46}"/>
              </a:ext>
            </a:extLst>
          </p:cNvPr>
          <p:cNvSpPr>
            <a:spLocks noGrp="1" noChangeArrowheads="1"/>
          </p:cNvSpPr>
          <p:nvPr>
            <p:ph type="title"/>
            <p:custDataLst>
              <p:tags r:id="rId1"/>
            </p:custDataLst>
          </p:nvPr>
        </p:nvSpPr>
        <p:spPr/>
        <p:txBody>
          <a:bodyPr/>
          <a:lstStyle/>
          <a:p>
            <a:r>
              <a:rPr lang="en-US" altLang="en-US"/>
              <a:t>Caches in Current Processors</a:t>
            </a:r>
          </a:p>
        </p:txBody>
      </p:sp>
      <p:sp>
        <p:nvSpPr>
          <p:cNvPr id="115715" name="Rectangle 3">
            <a:extLst>
              <a:ext uri="{FF2B5EF4-FFF2-40B4-BE49-F238E27FC236}">
                <a16:creationId xmlns:a16="http://schemas.microsoft.com/office/drawing/2014/main" id="{0152411C-02F8-524B-AB3D-83E3663ED3F6}"/>
              </a:ext>
            </a:extLst>
          </p:cNvPr>
          <p:cNvSpPr>
            <a:spLocks noGrp="1" noChangeArrowheads="1"/>
          </p:cNvSpPr>
          <p:nvPr>
            <p:ph type="body" idx="1"/>
            <p:custDataLst>
              <p:tags r:id="rId2"/>
            </p:custDataLst>
          </p:nvPr>
        </p:nvSpPr>
        <p:spPr/>
        <p:txBody>
          <a:bodyPr>
            <a:normAutofit fontScale="85000" lnSpcReduction="20000"/>
          </a:bodyPr>
          <a:lstStyle/>
          <a:p>
            <a:r>
              <a:rPr lang="en-US" altLang="en-US"/>
              <a:t>Not long ago, they were DM at lowest level (closest to CPU), associative further away.  Today they are less associative near the processor (2-4+), and more associative farther away (4-16).</a:t>
            </a:r>
          </a:p>
          <a:p>
            <a:r>
              <a:rPr lang="en-US" altLang="en-US"/>
              <a:t>split I and D close (L1) to the processor (for throughput rather than miss rate), unified further away (L2 and beyond).</a:t>
            </a:r>
          </a:p>
          <a:p>
            <a:r>
              <a:rPr lang="en-US" altLang="en-US"/>
              <a:t>write-through and write-back both common, but never write-through all the way to memory.</a:t>
            </a:r>
          </a:p>
          <a:p>
            <a:r>
              <a:rPr lang="en-US" altLang="en-US"/>
              <a:t>64-byte cache lines common (but getting larger)</a:t>
            </a:r>
          </a:p>
          <a:p>
            <a:endParaRPr lang="en-US" altLang="en-US"/>
          </a:p>
          <a:p>
            <a:r>
              <a:rPr lang="en-US" altLang="en-US"/>
              <a:t>Non-blocking</a:t>
            </a:r>
          </a:p>
          <a:p>
            <a:pPr lvl="1"/>
            <a:r>
              <a:rPr lang="en-US" altLang="en-US"/>
              <a:t>processor doesn’t stall on a miss, but only on the use of a miss (if even then)</a:t>
            </a:r>
          </a:p>
          <a:p>
            <a:pPr lvl="1"/>
            <a:r>
              <a:rPr lang="en-US" altLang="en-US"/>
              <a:t>this means the cache must be able to keep track of multiple outstanding accesses, even multiple outstanding misses.</a:t>
            </a:r>
          </a:p>
        </p:txBody>
      </p:sp>
    </p:spTree>
    <p:extLst>
      <p:ext uri="{BB962C8B-B14F-4D97-AF65-F5344CB8AC3E}">
        <p14:creationId xmlns:p14="http://schemas.microsoft.com/office/powerpoint/2010/main" val="338449542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31B8A23F-3558-5244-BCDE-1567AAFD7937}"/>
              </a:ext>
            </a:extLst>
          </p:cNvPr>
          <p:cNvCxnSpPr/>
          <p:nvPr>
            <p:custDataLst>
              <p:tags r:id="rId1"/>
            </p:custDataLst>
          </p:nvPr>
        </p:nvCxnSpPr>
        <p:spPr bwMode="auto">
          <a:xfrm>
            <a:off x="4800600" y="2052728"/>
            <a:ext cx="3048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F53AFEF6-32F0-3F48-8225-09A5D9332668}"/>
              </a:ext>
            </a:extLst>
          </p:cNvPr>
          <p:cNvCxnSpPr/>
          <p:nvPr>
            <p:custDataLst>
              <p:tags r:id="rId2"/>
            </p:custDataLst>
          </p:nvPr>
        </p:nvCxnSpPr>
        <p:spPr bwMode="auto">
          <a:xfrm>
            <a:off x="3124200" y="22051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3" name="Straight Connector 12">
            <a:extLst>
              <a:ext uri="{FF2B5EF4-FFF2-40B4-BE49-F238E27FC236}">
                <a16:creationId xmlns:a16="http://schemas.microsoft.com/office/drawing/2014/main" id="{8AC7BD52-A5B8-F541-8AFE-3AEEEE42E270}"/>
              </a:ext>
            </a:extLst>
          </p:cNvPr>
          <p:cNvCxnSpPr/>
          <p:nvPr>
            <p:custDataLst>
              <p:tags r:id="rId3"/>
            </p:custDataLst>
          </p:nvPr>
        </p:nvCxnSpPr>
        <p:spPr bwMode="auto">
          <a:xfrm>
            <a:off x="3124200" y="18241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19813" name="Title 1">
            <a:extLst>
              <a:ext uri="{FF2B5EF4-FFF2-40B4-BE49-F238E27FC236}">
                <a16:creationId xmlns:a16="http://schemas.microsoft.com/office/drawing/2014/main" id="{F9251522-338B-F443-9793-B4AA86B0709D}"/>
              </a:ext>
            </a:extLst>
          </p:cNvPr>
          <p:cNvSpPr>
            <a:spLocks noGrp="1"/>
          </p:cNvSpPr>
          <p:nvPr>
            <p:ph type="title"/>
            <p:custDataLst>
              <p:tags r:id="rId4"/>
            </p:custDataLst>
          </p:nvPr>
        </p:nvSpPr>
        <p:spPr/>
        <p:txBody>
          <a:bodyPr/>
          <a:lstStyle/>
          <a:p>
            <a:r>
              <a:rPr lang="en-US" altLang="en-US"/>
              <a:t>Intel Nehalem (i7)</a:t>
            </a:r>
          </a:p>
        </p:txBody>
      </p:sp>
      <p:sp>
        <p:nvSpPr>
          <p:cNvPr id="119814" name="Rectangle 3">
            <a:extLst>
              <a:ext uri="{FF2B5EF4-FFF2-40B4-BE49-F238E27FC236}">
                <a16:creationId xmlns:a16="http://schemas.microsoft.com/office/drawing/2014/main" id="{CEEA86AA-13AB-1C48-9E9F-D3E0FF12F9AE}"/>
              </a:ext>
            </a:extLst>
          </p:cNvPr>
          <p:cNvSpPr>
            <a:spLocks noChangeArrowheads="1"/>
          </p:cNvSpPr>
          <p:nvPr>
            <p:custDataLst>
              <p:tags r:id="rId5"/>
            </p:custDataLst>
          </p:nvPr>
        </p:nvSpPr>
        <p:spPr bwMode="auto">
          <a:xfrm>
            <a:off x="2362200" y="1595528"/>
            <a:ext cx="762000" cy="838200"/>
          </a:xfrm>
          <a:prstGeom prst="rect">
            <a:avLst/>
          </a:prstGeom>
          <a:solidFill>
            <a:schemeClr val="tx1">
              <a:lumMod val="85000"/>
              <a:lumOff val="15000"/>
              <a:alpha val="16000"/>
            </a:scheme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800">
                <a:solidFill>
                  <a:srgbClr val="1F497D"/>
                </a:solidFill>
              </a:rPr>
              <a:t>CPU</a:t>
            </a:r>
            <a:endParaRPr lang="en-US" altLang="en-US" sz="1100">
              <a:solidFill>
                <a:srgbClr val="1F497D"/>
              </a:solidFill>
            </a:endParaRPr>
          </a:p>
        </p:txBody>
      </p:sp>
      <p:sp>
        <p:nvSpPr>
          <p:cNvPr id="119815" name="Rectangle 8">
            <a:extLst>
              <a:ext uri="{FF2B5EF4-FFF2-40B4-BE49-F238E27FC236}">
                <a16:creationId xmlns:a16="http://schemas.microsoft.com/office/drawing/2014/main" id="{0EBDB6FE-2601-1643-83E5-D19B49CA443E}"/>
              </a:ext>
            </a:extLst>
          </p:cNvPr>
          <p:cNvSpPr>
            <a:spLocks noChangeArrowheads="1"/>
          </p:cNvSpPr>
          <p:nvPr>
            <p:custDataLst>
              <p:tags r:id="rId6"/>
            </p:custDataLst>
          </p:nvPr>
        </p:nvSpPr>
        <p:spPr bwMode="auto">
          <a:xfrm>
            <a:off x="3352800" y="1595528"/>
            <a:ext cx="533400" cy="381000"/>
          </a:xfrm>
          <a:prstGeom prst="rect">
            <a:avLst/>
          </a:prstGeom>
          <a:solidFill>
            <a:srgbClr val="92D05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I$</a:t>
            </a:r>
            <a:endParaRPr lang="en-US" altLang="en-US" sz="1100">
              <a:solidFill>
                <a:srgbClr val="1F497D"/>
              </a:solidFill>
            </a:endParaRPr>
          </a:p>
        </p:txBody>
      </p:sp>
      <p:sp>
        <p:nvSpPr>
          <p:cNvPr id="119816" name="Rectangle 9">
            <a:extLst>
              <a:ext uri="{FF2B5EF4-FFF2-40B4-BE49-F238E27FC236}">
                <a16:creationId xmlns:a16="http://schemas.microsoft.com/office/drawing/2014/main" id="{26AA9E59-BD97-7B4A-BBCC-A8DD591FB607}"/>
              </a:ext>
            </a:extLst>
          </p:cNvPr>
          <p:cNvSpPr>
            <a:spLocks noChangeArrowheads="1"/>
          </p:cNvSpPr>
          <p:nvPr>
            <p:custDataLst>
              <p:tags r:id="rId7"/>
            </p:custDataLst>
          </p:nvPr>
        </p:nvSpPr>
        <p:spPr bwMode="auto">
          <a:xfrm>
            <a:off x="3352800" y="2052728"/>
            <a:ext cx="533400" cy="381000"/>
          </a:xfrm>
          <a:prstGeom prst="rect">
            <a:avLst/>
          </a:prstGeom>
          <a:solidFill>
            <a:srgbClr val="00B0F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D$</a:t>
            </a:r>
            <a:endParaRPr lang="en-US" altLang="en-US" sz="1100">
              <a:solidFill>
                <a:srgbClr val="1F497D"/>
              </a:solidFill>
            </a:endParaRPr>
          </a:p>
        </p:txBody>
      </p:sp>
      <p:sp>
        <p:nvSpPr>
          <p:cNvPr id="119817" name="Rectangle 10">
            <a:extLst>
              <a:ext uri="{FF2B5EF4-FFF2-40B4-BE49-F238E27FC236}">
                <a16:creationId xmlns:a16="http://schemas.microsoft.com/office/drawing/2014/main" id="{5BA6822F-0101-E546-A3A8-09B78DC5F514}"/>
              </a:ext>
            </a:extLst>
          </p:cNvPr>
          <p:cNvSpPr>
            <a:spLocks noChangeArrowheads="1"/>
          </p:cNvSpPr>
          <p:nvPr>
            <p:custDataLst>
              <p:tags r:id="rId8"/>
            </p:custDataLst>
          </p:nvPr>
        </p:nvSpPr>
        <p:spPr bwMode="auto">
          <a:xfrm>
            <a:off x="4038600" y="1595528"/>
            <a:ext cx="762000" cy="838200"/>
          </a:xfrm>
          <a:prstGeom prst="rect">
            <a:avLst/>
          </a:prstGeom>
          <a:solidFill>
            <a:srgbClr val="0070C0">
              <a:alpha val="27000"/>
            </a:srgb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L2 cache</a:t>
            </a:r>
            <a:endParaRPr lang="en-US" altLang="en-US" sz="1067">
              <a:solidFill>
                <a:srgbClr val="1F497D"/>
              </a:solidFill>
            </a:endParaRPr>
          </a:p>
        </p:txBody>
      </p:sp>
      <p:cxnSp>
        <p:nvCxnSpPr>
          <p:cNvPr id="15" name="Straight Connector 14">
            <a:extLst>
              <a:ext uri="{FF2B5EF4-FFF2-40B4-BE49-F238E27FC236}">
                <a16:creationId xmlns:a16="http://schemas.microsoft.com/office/drawing/2014/main" id="{853A5653-9804-F142-9465-6B350390F434}"/>
              </a:ext>
            </a:extLst>
          </p:cNvPr>
          <p:cNvCxnSpPr/>
          <p:nvPr>
            <p:custDataLst>
              <p:tags r:id="rId9"/>
            </p:custDataLst>
          </p:nvPr>
        </p:nvCxnSpPr>
        <p:spPr bwMode="auto">
          <a:xfrm>
            <a:off x="3124200" y="32719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22797CFA-C542-DB42-B81A-7EBCAF650555}"/>
              </a:ext>
            </a:extLst>
          </p:cNvPr>
          <p:cNvCxnSpPr/>
          <p:nvPr>
            <p:custDataLst>
              <p:tags r:id="rId10"/>
            </p:custDataLst>
          </p:nvPr>
        </p:nvCxnSpPr>
        <p:spPr bwMode="auto">
          <a:xfrm>
            <a:off x="3124200" y="28909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19820" name="Rectangle 16">
            <a:extLst>
              <a:ext uri="{FF2B5EF4-FFF2-40B4-BE49-F238E27FC236}">
                <a16:creationId xmlns:a16="http://schemas.microsoft.com/office/drawing/2014/main" id="{7E9866A0-0A1F-1E4A-86EA-A884C7653C3D}"/>
              </a:ext>
            </a:extLst>
          </p:cNvPr>
          <p:cNvSpPr>
            <a:spLocks noChangeArrowheads="1"/>
          </p:cNvSpPr>
          <p:nvPr>
            <p:custDataLst>
              <p:tags r:id="rId11"/>
            </p:custDataLst>
          </p:nvPr>
        </p:nvSpPr>
        <p:spPr bwMode="auto">
          <a:xfrm>
            <a:off x="2362200" y="2662328"/>
            <a:ext cx="762000" cy="838200"/>
          </a:xfrm>
          <a:prstGeom prst="rect">
            <a:avLst/>
          </a:prstGeom>
          <a:solidFill>
            <a:schemeClr val="tx1">
              <a:lumMod val="85000"/>
              <a:lumOff val="15000"/>
              <a:alpha val="16000"/>
            </a:scheme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800">
                <a:solidFill>
                  <a:srgbClr val="1F497D"/>
                </a:solidFill>
              </a:rPr>
              <a:t>CPU</a:t>
            </a:r>
            <a:endParaRPr lang="en-US" altLang="en-US" sz="1100">
              <a:solidFill>
                <a:srgbClr val="1F497D"/>
              </a:solidFill>
            </a:endParaRPr>
          </a:p>
        </p:txBody>
      </p:sp>
      <p:sp>
        <p:nvSpPr>
          <p:cNvPr id="119821" name="Rectangle 17">
            <a:extLst>
              <a:ext uri="{FF2B5EF4-FFF2-40B4-BE49-F238E27FC236}">
                <a16:creationId xmlns:a16="http://schemas.microsoft.com/office/drawing/2014/main" id="{6FB5B9D3-CC22-5946-9E8C-01969C30C007}"/>
              </a:ext>
            </a:extLst>
          </p:cNvPr>
          <p:cNvSpPr>
            <a:spLocks noChangeArrowheads="1"/>
          </p:cNvSpPr>
          <p:nvPr>
            <p:custDataLst>
              <p:tags r:id="rId12"/>
            </p:custDataLst>
          </p:nvPr>
        </p:nvSpPr>
        <p:spPr bwMode="auto">
          <a:xfrm>
            <a:off x="3352800" y="2662328"/>
            <a:ext cx="533400" cy="381000"/>
          </a:xfrm>
          <a:prstGeom prst="rect">
            <a:avLst/>
          </a:prstGeom>
          <a:solidFill>
            <a:srgbClr val="92D05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I$</a:t>
            </a:r>
            <a:endParaRPr lang="en-US" altLang="en-US" sz="1100">
              <a:solidFill>
                <a:srgbClr val="1F497D"/>
              </a:solidFill>
            </a:endParaRPr>
          </a:p>
        </p:txBody>
      </p:sp>
      <p:sp>
        <p:nvSpPr>
          <p:cNvPr id="119822" name="Rectangle 18">
            <a:extLst>
              <a:ext uri="{FF2B5EF4-FFF2-40B4-BE49-F238E27FC236}">
                <a16:creationId xmlns:a16="http://schemas.microsoft.com/office/drawing/2014/main" id="{05D19DD7-F902-D149-B12D-E3CA93D2798F}"/>
              </a:ext>
            </a:extLst>
          </p:cNvPr>
          <p:cNvSpPr>
            <a:spLocks noChangeArrowheads="1"/>
          </p:cNvSpPr>
          <p:nvPr>
            <p:custDataLst>
              <p:tags r:id="rId13"/>
            </p:custDataLst>
          </p:nvPr>
        </p:nvSpPr>
        <p:spPr bwMode="auto">
          <a:xfrm>
            <a:off x="3352800" y="3119528"/>
            <a:ext cx="533400" cy="381000"/>
          </a:xfrm>
          <a:prstGeom prst="rect">
            <a:avLst/>
          </a:prstGeom>
          <a:solidFill>
            <a:srgbClr val="00B0F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D$</a:t>
            </a:r>
            <a:endParaRPr lang="en-US" altLang="en-US" sz="1100">
              <a:solidFill>
                <a:srgbClr val="1F497D"/>
              </a:solidFill>
            </a:endParaRPr>
          </a:p>
        </p:txBody>
      </p:sp>
      <p:sp>
        <p:nvSpPr>
          <p:cNvPr id="119823" name="Rectangle 19">
            <a:extLst>
              <a:ext uri="{FF2B5EF4-FFF2-40B4-BE49-F238E27FC236}">
                <a16:creationId xmlns:a16="http://schemas.microsoft.com/office/drawing/2014/main" id="{9F6313C7-1447-C84E-8FCD-D6F6D83506B5}"/>
              </a:ext>
            </a:extLst>
          </p:cNvPr>
          <p:cNvSpPr>
            <a:spLocks noChangeArrowheads="1"/>
          </p:cNvSpPr>
          <p:nvPr>
            <p:custDataLst>
              <p:tags r:id="rId14"/>
            </p:custDataLst>
          </p:nvPr>
        </p:nvSpPr>
        <p:spPr bwMode="auto">
          <a:xfrm>
            <a:off x="4038600" y="2662328"/>
            <a:ext cx="762000" cy="838200"/>
          </a:xfrm>
          <a:prstGeom prst="rect">
            <a:avLst/>
          </a:prstGeom>
          <a:solidFill>
            <a:srgbClr val="0070C0">
              <a:alpha val="27000"/>
            </a:srgb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L2 cache</a:t>
            </a:r>
            <a:endParaRPr lang="en-US" altLang="en-US" sz="1067">
              <a:solidFill>
                <a:srgbClr val="1F497D"/>
              </a:solidFill>
            </a:endParaRPr>
          </a:p>
        </p:txBody>
      </p:sp>
      <p:cxnSp>
        <p:nvCxnSpPr>
          <p:cNvPr id="21" name="Straight Connector 20">
            <a:extLst>
              <a:ext uri="{FF2B5EF4-FFF2-40B4-BE49-F238E27FC236}">
                <a16:creationId xmlns:a16="http://schemas.microsoft.com/office/drawing/2014/main" id="{96E823ED-ABED-6F48-B41B-B67BE6B1EF1B}"/>
              </a:ext>
            </a:extLst>
          </p:cNvPr>
          <p:cNvCxnSpPr/>
          <p:nvPr>
            <p:custDataLst>
              <p:tags r:id="rId15"/>
            </p:custDataLst>
          </p:nvPr>
        </p:nvCxnSpPr>
        <p:spPr bwMode="auto">
          <a:xfrm>
            <a:off x="3124200" y="43387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2" name="Straight Connector 21">
            <a:extLst>
              <a:ext uri="{FF2B5EF4-FFF2-40B4-BE49-F238E27FC236}">
                <a16:creationId xmlns:a16="http://schemas.microsoft.com/office/drawing/2014/main" id="{646CA7C3-FDBA-D245-A454-56EAAC99EBD7}"/>
              </a:ext>
            </a:extLst>
          </p:cNvPr>
          <p:cNvCxnSpPr/>
          <p:nvPr>
            <p:custDataLst>
              <p:tags r:id="rId16"/>
            </p:custDataLst>
          </p:nvPr>
        </p:nvCxnSpPr>
        <p:spPr bwMode="auto">
          <a:xfrm>
            <a:off x="3124200" y="39577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19826" name="Rectangle 22">
            <a:extLst>
              <a:ext uri="{FF2B5EF4-FFF2-40B4-BE49-F238E27FC236}">
                <a16:creationId xmlns:a16="http://schemas.microsoft.com/office/drawing/2014/main" id="{146EBAD8-BFA3-2240-92CB-F2761FB3D3F2}"/>
              </a:ext>
            </a:extLst>
          </p:cNvPr>
          <p:cNvSpPr>
            <a:spLocks noChangeArrowheads="1"/>
          </p:cNvSpPr>
          <p:nvPr>
            <p:custDataLst>
              <p:tags r:id="rId17"/>
            </p:custDataLst>
          </p:nvPr>
        </p:nvSpPr>
        <p:spPr bwMode="auto">
          <a:xfrm>
            <a:off x="2362200" y="3729128"/>
            <a:ext cx="762000" cy="838200"/>
          </a:xfrm>
          <a:prstGeom prst="rect">
            <a:avLst/>
          </a:prstGeom>
          <a:solidFill>
            <a:schemeClr val="tx1">
              <a:lumMod val="85000"/>
              <a:lumOff val="15000"/>
              <a:alpha val="16000"/>
            </a:scheme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800">
                <a:solidFill>
                  <a:srgbClr val="1F497D"/>
                </a:solidFill>
              </a:rPr>
              <a:t>CPU</a:t>
            </a:r>
            <a:endParaRPr lang="en-US" altLang="en-US" sz="1100">
              <a:solidFill>
                <a:srgbClr val="1F497D"/>
              </a:solidFill>
            </a:endParaRPr>
          </a:p>
        </p:txBody>
      </p:sp>
      <p:sp>
        <p:nvSpPr>
          <p:cNvPr id="119827" name="Rectangle 23">
            <a:extLst>
              <a:ext uri="{FF2B5EF4-FFF2-40B4-BE49-F238E27FC236}">
                <a16:creationId xmlns:a16="http://schemas.microsoft.com/office/drawing/2014/main" id="{79F86BE0-AF4C-A548-AB07-8F9D5557D11F}"/>
              </a:ext>
            </a:extLst>
          </p:cNvPr>
          <p:cNvSpPr>
            <a:spLocks noChangeArrowheads="1"/>
          </p:cNvSpPr>
          <p:nvPr>
            <p:custDataLst>
              <p:tags r:id="rId18"/>
            </p:custDataLst>
          </p:nvPr>
        </p:nvSpPr>
        <p:spPr bwMode="auto">
          <a:xfrm>
            <a:off x="3352800" y="3729128"/>
            <a:ext cx="533400" cy="381000"/>
          </a:xfrm>
          <a:prstGeom prst="rect">
            <a:avLst/>
          </a:prstGeom>
          <a:solidFill>
            <a:srgbClr val="92D05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I$</a:t>
            </a:r>
            <a:endParaRPr lang="en-US" altLang="en-US" sz="1100">
              <a:solidFill>
                <a:srgbClr val="1F497D"/>
              </a:solidFill>
            </a:endParaRPr>
          </a:p>
        </p:txBody>
      </p:sp>
      <p:sp>
        <p:nvSpPr>
          <p:cNvPr id="119828" name="Rectangle 24">
            <a:extLst>
              <a:ext uri="{FF2B5EF4-FFF2-40B4-BE49-F238E27FC236}">
                <a16:creationId xmlns:a16="http://schemas.microsoft.com/office/drawing/2014/main" id="{4D390F3C-62F4-3B40-BD3E-34B6AD877919}"/>
              </a:ext>
            </a:extLst>
          </p:cNvPr>
          <p:cNvSpPr>
            <a:spLocks noChangeArrowheads="1"/>
          </p:cNvSpPr>
          <p:nvPr>
            <p:custDataLst>
              <p:tags r:id="rId19"/>
            </p:custDataLst>
          </p:nvPr>
        </p:nvSpPr>
        <p:spPr bwMode="auto">
          <a:xfrm>
            <a:off x="3352800" y="4186328"/>
            <a:ext cx="533400" cy="381000"/>
          </a:xfrm>
          <a:prstGeom prst="rect">
            <a:avLst/>
          </a:prstGeom>
          <a:solidFill>
            <a:srgbClr val="00B0F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D$</a:t>
            </a:r>
            <a:endParaRPr lang="en-US" altLang="en-US" sz="1100">
              <a:solidFill>
                <a:srgbClr val="1F497D"/>
              </a:solidFill>
            </a:endParaRPr>
          </a:p>
        </p:txBody>
      </p:sp>
      <p:sp>
        <p:nvSpPr>
          <p:cNvPr id="119829" name="Rectangle 25">
            <a:extLst>
              <a:ext uri="{FF2B5EF4-FFF2-40B4-BE49-F238E27FC236}">
                <a16:creationId xmlns:a16="http://schemas.microsoft.com/office/drawing/2014/main" id="{062051E8-01D9-7944-AD36-94E8B23A60F9}"/>
              </a:ext>
            </a:extLst>
          </p:cNvPr>
          <p:cNvSpPr>
            <a:spLocks noChangeArrowheads="1"/>
          </p:cNvSpPr>
          <p:nvPr>
            <p:custDataLst>
              <p:tags r:id="rId20"/>
            </p:custDataLst>
          </p:nvPr>
        </p:nvSpPr>
        <p:spPr bwMode="auto">
          <a:xfrm>
            <a:off x="4038600" y="3729128"/>
            <a:ext cx="762000" cy="838200"/>
          </a:xfrm>
          <a:prstGeom prst="rect">
            <a:avLst/>
          </a:prstGeom>
          <a:solidFill>
            <a:srgbClr val="0070C0">
              <a:alpha val="27000"/>
            </a:srgb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a:solidFill>
                  <a:srgbClr val="1F497D"/>
                </a:solidFill>
              </a:rPr>
              <a:t>L2 cache</a:t>
            </a:r>
            <a:endParaRPr lang="en-US" altLang="en-US" sz="1067">
              <a:solidFill>
                <a:srgbClr val="1F497D"/>
              </a:solidFill>
            </a:endParaRPr>
          </a:p>
        </p:txBody>
      </p:sp>
      <p:cxnSp>
        <p:nvCxnSpPr>
          <p:cNvPr id="27" name="Straight Connector 26">
            <a:extLst>
              <a:ext uri="{FF2B5EF4-FFF2-40B4-BE49-F238E27FC236}">
                <a16:creationId xmlns:a16="http://schemas.microsoft.com/office/drawing/2014/main" id="{31569C53-A048-9D4D-B60E-F15454D7ACEB}"/>
              </a:ext>
            </a:extLst>
          </p:cNvPr>
          <p:cNvCxnSpPr/>
          <p:nvPr>
            <p:custDataLst>
              <p:tags r:id="rId21"/>
            </p:custDataLst>
          </p:nvPr>
        </p:nvCxnSpPr>
        <p:spPr bwMode="auto">
          <a:xfrm>
            <a:off x="3124200" y="54055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C2DC051D-C382-7C44-B5ED-B9827085FAB7}"/>
              </a:ext>
            </a:extLst>
          </p:cNvPr>
          <p:cNvCxnSpPr/>
          <p:nvPr>
            <p:custDataLst>
              <p:tags r:id="rId22"/>
            </p:custDataLst>
          </p:nvPr>
        </p:nvCxnSpPr>
        <p:spPr bwMode="auto">
          <a:xfrm>
            <a:off x="3124200" y="5024528"/>
            <a:ext cx="914400"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119832" name="Rectangle 28">
            <a:extLst>
              <a:ext uri="{FF2B5EF4-FFF2-40B4-BE49-F238E27FC236}">
                <a16:creationId xmlns:a16="http://schemas.microsoft.com/office/drawing/2014/main" id="{7C5FC88E-4C04-274F-923A-6EEC36F12883}"/>
              </a:ext>
            </a:extLst>
          </p:cNvPr>
          <p:cNvSpPr>
            <a:spLocks noChangeArrowheads="1"/>
          </p:cNvSpPr>
          <p:nvPr>
            <p:custDataLst>
              <p:tags r:id="rId23"/>
            </p:custDataLst>
          </p:nvPr>
        </p:nvSpPr>
        <p:spPr bwMode="auto">
          <a:xfrm>
            <a:off x="2362200" y="4795928"/>
            <a:ext cx="762000" cy="838200"/>
          </a:xfrm>
          <a:prstGeom prst="rect">
            <a:avLst/>
          </a:prstGeom>
          <a:solidFill>
            <a:schemeClr val="tx1">
              <a:lumMod val="85000"/>
              <a:lumOff val="15000"/>
              <a:alpha val="16000"/>
            </a:scheme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800">
                <a:solidFill>
                  <a:srgbClr val="1F497D"/>
                </a:solidFill>
              </a:rPr>
              <a:t>CPU</a:t>
            </a:r>
            <a:endParaRPr lang="en-US" altLang="en-US" sz="1100">
              <a:solidFill>
                <a:srgbClr val="1F497D"/>
              </a:solidFill>
            </a:endParaRPr>
          </a:p>
        </p:txBody>
      </p:sp>
      <p:sp>
        <p:nvSpPr>
          <p:cNvPr id="119833" name="Rectangle 29">
            <a:extLst>
              <a:ext uri="{FF2B5EF4-FFF2-40B4-BE49-F238E27FC236}">
                <a16:creationId xmlns:a16="http://schemas.microsoft.com/office/drawing/2014/main" id="{B518CE67-3CAA-044B-9379-7B3DE8BFE065}"/>
              </a:ext>
            </a:extLst>
          </p:cNvPr>
          <p:cNvSpPr>
            <a:spLocks noChangeArrowheads="1"/>
          </p:cNvSpPr>
          <p:nvPr>
            <p:custDataLst>
              <p:tags r:id="rId24"/>
            </p:custDataLst>
          </p:nvPr>
        </p:nvSpPr>
        <p:spPr bwMode="auto">
          <a:xfrm>
            <a:off x="3352800" y="4795928"/>
            <a:ext cx="533400" cy="381000"/>
          </a:xfrm>
          <a:prstGeom prst="rect">
            <a:avLst/>
          </a:prstGeom>
          <a:solidFill>
            <a:srgbClr val="92D05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I$</a:t>
            </a:r>
            <a:endParaRPr lang="en-US" altLang="en-US" sz="1100">
              <a:solidFill>
                <a:srgbClr val="1F497D"/>
              </a:solidFill>
            </a:endParaRPr>
          </a:p>
        </p:txBody>
      </p:sp>
      <p:sp>
        <p:nvSpPr>
          <p:cNvPr id="119834" name="Rectangle 30">
            <a:extLst>
              <a:ext uri="{FF2B5EF4-FFF2-40B4-BE49-F238E27FC236}">
                <a16:creationId xmlns:a16="http://schemas.microsoft.com/office/drawing/2014/main" id="{F1F29799-C293-E54C-8BBF-E4A1C124F594}"/>
              </a:ext>
            </a:extLst>
          </p:cNvPr>
          <p:cNvSpPr>
            <a:spLocks noChangeArrowheads="1"/>
          </p:cNvSpPr>
          <p:nvPr>
            <p:custDataLst>
              <p:tags r:id="rId25"/>
            </p:custDataLst>
          </p:nvPr>
        </p:nvSpPr>
        <p:spPr bwMode="auto">
          <a:xfrm>
            <a:off x="3352800" y="5253128"/>
            <a:ext cx="533400" cy="381000"/>
          </a:xfrm>
          <a:prstGeom prst="rect">
            <a:avLst/>
          </a:prstGeom>
          <a:solidFill>
            <a:srgbClr val="00B0F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srgbClr val="1F497D"/>
                </a:solidFill>
              </a:rPr>
              <a:t>D$</a:t>
            </a:r>
            <a:endParaRPr lang="en-US" altLang="en-US" sz="1100">
              <a:solidFill>
                <a:srgbClr val="1F497D"/>
              </a:solidFill>
            </a:endParaRPr>
          </a:p>
        </p:txBody>
      </p:sp>
      <p:sp>
        <p:nvSpPr>
          <p:cNvPr id="119835" name="Rectangle 31">
            <a:extLst>
              <a:ext uri="{FF2B5EF4-FFF2-40B4-BE49-F238E27FC236}">
                <a16:creationId xmlns:a16="http://schemas.microsoft.com/office/drawing/2014/main" id="{27BB521F-379E-E147-A043-2B2C6AA916F7}"/>
              </a:ext>
            </a:extLst>
          </p:cNvPr>
          <p:cNvSpPr>
            <a:spLocks noChangeArrowheads="1"/>
          </p:cNvSpPr>
          <p:nvPr>
            <p:custDataLst>
              <p:tags r:id="rId26"/>
            </p:custDataLst>
          </p:nvPr>
        </p:nvSpPr>
        <p:spPr bwMode="auto">
          <a:xfrm>
            <a:off x="4038600" y="4795928"/>
            <a:ext cx="762000" cy="838200"/>
          </a:xfrm>
          <a:prstGeom prst="rect">
            <a:avLst/>
          </a:prstGeom>
          <a:solidFill>
            <a:srgbClr val="0070C0">
              <a:alpha val="27000"/>
            </a:srgbClr>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600" dirty="0">
                <a:solidFill>
                  <a:srgbClr val="1F497D"/>
                </a:solidFill>
              </a:rPr>
              <a:t>L2 cache</a:t>
            </a:r>
            <a:endParaRPr lang="en-US" altLang="en-US" sz="1067" dirty="0">
              <a:solidFill>
                <a:srgbClr val="1F497D"/>
              </a:solidFill>
            </a:endParaRPr>
          </a:p>
        </p:txBody>
      </p:sp>
      <p:sp>
        <p:nvSpPr>
          <p:cNvPr id="119836" name="Rectangle 32">
            <a:extLst>
              <a:ext uri="{FF2B5EF4-FFF2-40B4-BE49-F238E27FC236}">
                <a16:creationId xmlns:a16="http://schemas.microsoft.com/office/drawing/2014/main" id="{94C8FC43-CEAD-C346-A12C-78DB495F5228}"/>
              </a:ext>
            </a:extLst>
          </p:cNvPr>
          <p:cNvSpPr>
            <a:spLocks noChangeArrowheads="1"/>
          </p:cNvSpPr>
          <p:nvPr>
            <p:custDataLst>
              <p:tags r:id="rId27"/>
            </p:custDataLst>
          </p:nvPr>
        </p:nvSpPr>
        <p:spPr bwMode="auto">
          <a:xfrm>
            <a:off x="5105400" y="1595528"/>
            <a:ext cx="1371600" cy="4038600"/>
          </a:xfrm>
          <a:prstGeom prst="rect">
            <a:avLst/>
          </a:prstGeom>
          <a:solidFill>
            <a:srgbClr val="7030A0"/>
          </a:solidFill>
          <a:ln w="12700" algn="ctr">
            <a:solidFill>
              <a:schemeClr val="tx1"/>
            </a:solidFill>
            <a:round/>
            <a:headEnd/>
            <a:tailEnd/>
          </a:ln>
        </p:spPr>
        <p:txBody>
          <a:bodyPr anchor="ct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defTabSz="609585">
              <a:spcBef>
                <a:spcPct val="0"/>
              </a:spcBef>
              <a:buClrTx/>
              <a:buSzTx/>
              <a:buNone/>
            </a:pPr>
            <a:r>
              <a:rPr lang="en-US" altLang="en-US" sz="1800">
                <a:solidFill>
                  <a:prstClr val="white"/>
                </a:solidFill>
              </a:rPr>
              <a:t>L3 cache</a:t>
            </a:r>
            <a:endParaRPr lang="en-US" altLang="en-US" sz="1100">
              <a:solidFill>
                <a:prstClr val="white"/>
              </a:solidFill>
            </a:endParaRPr>
          </a:p>
        </p:txBody>
      </p:sp>
      <p:cxnSp>
        <p:nvCxnSpPr>
          <p:cNvPr id="41" name="Straight Connector 40">
            <a:extLst>
              <a:ext uri="{FF2B5EF4-FFF2-40B4-BE49-F238E27FC236}">
                <a16:creationId xmlns:a16="http://schemas.microsoft.com/office/drawing/2014/main" id="{C2D9E63D-C2B2-B747-9A24-D65A5E2BAECE}"/>
              </a:ext>
            </a:extLst>
          </p:cNvPr>
          <p:cNvCxnSpPr/>
          <p:nvPr>
            <p:custDataLst>
              <p:tags r:id="rId28"/>
            </p:custDataLst>
          </p:nvPr>
        </p:nvCxnSpPr>
        <p:spPr bwMode="auto">
          <a:xfrm>
            <a:off x="4800600" y="3043328"/>
            <a:ext cx="3048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5C25D035-DA6A-5945-922D-C05617713DB8}"/>
              </a:ext>
            </a:extLst>
          </p:cNvPr>
          <p:cNvCxnSpPr/>
          <p:nvPr>
            <p:custDataLst>
              <p:tags r:id="rId29"/>
            </p:custDataLst>
          </p:nvPr>
        </p:nvCxnSpPr>
        <p:spPr bwMode="auto">
          <a:xfrm>
            <a:off x="4800600" y="4110128"/>
            <a:ext cx="3048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ECEE2876-95C4-3C4B-B927-5C9BBC5CDC81}"/>
              </a:ext>
            </a:extLst>
          </p:cNvPr>
          <p:cNvCxnSpPr/>
          <p:nvPr>
            <p:custDataLst>
              <p:tags r:id="rId30"/>
            </p:custDataLst>
          </p:nvPr>
        </p:nvCxnSpPr>
        <p:spPr bwMode="auto">
          <a:xfrm>
            <a:off x="4800600" y="5176928"/>
            <a:ext cx="304800" cy="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71712" name="Shape 45">
            <a:extLst>
              <a:ext uri="{FF2B5EF4-FFF2-40B4-BE49-F238E27FC236}">
                <a16:creationId xmlns:a16="http://schemas.microsoft.com/office/drawing/2014/main" id="{B9701B4A-1168-324C-B28D-495DBFA9C3B0}"/>
              </a:ext>
            </a:extLst>
          </p:cNvPr>
          <p:cNvCxnSpPr>
            <a:cxnSpLocks noChangeShapeType="1"/>
            <a:stCxn id="119815" idx="0"/>
            <a:endCxn id="71713" idx="1"/>
          </p:cNvCxnSpPr>
          <p:nvPr>
            <p:custDataLst>
              <p:tags r:id="rId31"/>
            </p:custDataLst>
          </p:nvPr>
        </p:nvCxnSpPr>
        <p:spPr bwMode="auto">
          <a:xfrm rot="16200000" flipH="1">
            <a:off x="5831099" y="-616072"/>
            <a:ext cx="34501" cy="4457700"/>
          </a:xfrm>
          <a:prstGeom prst="bentConnector4">
            <a:avLst>
              <a:gd name="adj1" fmla="val -662589"/>
              <a:gd name="adj2" fmla="val 52991"/>
            </a:avLst>
          </a:prstGeom>
          <a:noFill/>
          <a:ln w="12700" algn="ctr">
            <a:solidFill>
              <a:srgbClr val="92D050"/>
            </a:solidFill>
            <a:round/>
            <a:headEnd/>
            <a:tailEnd type="arrow" w="med" len="med"/>
          </a:ln>
          <a:extLst>
            <a:ext uri="{909E8E84-426E-40DD-AFC4-6F175D3DCCD1}">
              <a14:hiddenFill xmlns:a14="http://schemas.microsoft.com/office/drawing/2010/main">
                <a:noFill/>
              </a14:hiddenFill>
            </a:ext>
          </a:extLst>
        </p:spPr>
      </p:cxnSp>
      <p:sp>
        <p:nvSpPr>
          <p:cNvPr id="71713" name="TextBox 47">
            <a:extLst>
              <a:ext uri="{FF2B5EF4-FFF2-40B4-BE49-F238E27FC236}">
                <a16:creationId xmlns:a16="http://schemas.microsoft.com/office/drawing/2014/main" id="{887CF935-43D5-8941-9DBC-CEEE357E0F7D}"/>
              </a:ext>
            </a:extLst>
          </p:cNvPr>
          <p:cNvSpPr txBox="1">
            <a:spLocks noChangeArrowheads="1"/>
          </p:cNvSpPr>
          <p:nvPr>
            <p:custDataLst>
              <p:tags r:id="rId32"/>
            </p:custDataLst>
          </p:nvPr>
        </p:nvSpPr>
        <p:spPr bwMode="auto">
          <a:xfrm>
            <a:off x="8077200" y="1214530"/>
            <a:ext cx="164179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B050"/>
                </a:solidFill>
              </a:rPr>
              <a:t>Instruction Cache</a:t>
            </a:r>
          </a:p>
          <a:p>
            <a:pPr defTabSz="609585">
              <a:spcBef>
                <a:spcPct val="0"/>
              </a:spcBef>
              <a:buClrTx/>
              <a:buSzTx/>
              <a:buNone/>
            </a:pPr>
            <a:r>
              <a:rPr lang="en-US" altLang="en-US" sz="1600">
                <a:solidFill>
                  <a:srgbClr val="00B050"/>
                </a:solidFill>
              </a:rPr>
              <a:t>-32 KB, 4-way</a:t>
            </a:r>
          </a:p>
          <a:p>
            <a:pPr defTabSz="609585">
              <a:spcBef>
                <a:spcPct val="0"/>
              </a:spcBef>
              <a:buClrTx/>
              <a:buSzTx/>
              <a:buNone/>
            </a:pPr>
            <a:r>
              <a:rPr lang="en-US" altLang="en-US" sz="1600">
                <a:solidFill>
                  <a:srgbClr val="00B050"/>
                </a:solidFill>
              </a:rPr>
              <a:t>-64-byte line</a:t>
            </a:r>
          </a:p>
        </p:txBody>
      </p:sp>
      <p:sp>
        <p:nvSpPr>
          <p:cNvPr id="71714" name="TextBox 52">
            <a:extLst>
              <a:ext uri="{FF2B5EF4-FFF2-40B4-BE49-F238E27FC236}">
                <a16:creationId xmlns:a16="http://schemas.microsoft.com/office/drawing/2014/main" id="{9C284FFD-383E-6844-BB99-BA50B0541AA5}"/>
              </a:ext>
            </a:extLst>
          </p:cNvPr>
          <p:cNvSpPr txBox="1">
            <a:spLocks noChangeArrowheads="1"/>
          </p:cNvSpPr>
          <p:nvPr>
            <p:custDataLst>
              <p:tags r:id="rId33"/>
            </p:custDataLst>
          </p:nvPr>
        </p:nvSpPr>
        <p:spPr bwMode="auto">
          <a:xfrm>
            <a:off x="8001001" y="2422616"/>
            <a:ext cx="236955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B0F0"/>
                </a:solidFill>
              </a:rPr>
              <a:t>Data Cache</a:t>
            </a:r>
          </a:p>
          <a:p>
            <a:pPr defTabSz="609585">
              <a:spcBef>
                <a:spcPct val="0"/>
              </a:spcBef>
              <a:buClrTx/>
              <a:buSzTx/>
              <a:buNone/>
            </a:pPr>
            <a:r>
              <a:rPr lang="en-US" altLang="en-US" sz="1600">
                <a:solidFill>
                  <a:srgbClr val="00B0F0"/>
                </a:solidFill>
              </a:rPr>
              <a:t>-32 KB, 8-way</a:t>
            </a:r>
          </a:p>
          <a:p>
            <a:pPr defTabSz="609585">
              <a:spcBef>
                <a:spcPct val="0"/>
              </a:spcBef>
              <a:buClrTx/>
              <a:buSzTx/>
              <a:buNone/>
            </a:pPr>
            <a:r>
              <a:rPr lang="en-US" altLang="en-US" sz="1600">
                <a:solidFill>
                  <a:srgbClr val="00B0F0"/>
                </a:solidFill>
              </a:rPr>
              <a:t>-64-byte line</a:t>
            </a:r>
          </a:p>
          <a:p>
            <a:pPr defTabSz="609585">
              <a:spcBef>
                <a:spcPct val="0"/>
              </a:spcBef>
              <a:buClrTx/>
              <a:buSzTx/>
              <a:buNone/>
            </a:pPr>
            <a:r>
              <a:rPr lang="en-US" altLang="en-US" sz="1600">
                <a:solidFill>
                  <a:srgbClr val="00B0F0"/>
                </a:solidFill>
              </a:rPr>
              <a:t>-write-back, write-allocate</a:t>
            </a:r>
          </a:p>
        </p:txBody>
      </p:sp>
      <p:cxnSp>
        <p:nvCxnSpPr>
          <p:cNvPr id="71715" name="Shape 54">
            <a:extLst>
              <a:ext uri="{FF2B5EF4-FFF2-40B4-BE49-F238E27FC236}">
                <a16:creationId xmlns:a16="http://schemas.microsoft.com/office/drawing/2014/main" id="{23571482-20F4-464E-A170-CAC41D8E256B}"/>
              </a:ext>
            </a:extLst>
          </p:cNvPr>
          <p:cNvCxnSpPr>
            <a:cxnSpLocks noChangeShapeType="1"/>
            <a:stCxn id="119816" idx="2"/>
          </p:cNvCxnSpPr>
          <p:nvPr>
            <p:custDataLst>
              <p:tags r:id="rId34"/>
            </p:custDataLst>
          </p:nvPr>
        </p:nvCxnSpPr>
        <p:spPr bwMode="auto">
          <a:xfrm rot="16200000" flipH="1">
            <a:off x="5734051" y="319179"/>
            <a:ext cx="152400" cy="4381500"/>
          </a:xfrm>
          <a:prstGeom prst="bentConnector2">
            <a:avLst/>
          </a:prstGeom>
          <a:noFill/>
          <a:ln w="12700" algn="ctr">
            <a:solidFill>
              <a:srgbClr val="00B0F0"/>
            </a:solidFill>
            <a:round/>
            <a:headEnd/>
            <a:tailEnd type="arrow" w="med" len="med"/>
          </a:ln>
          <a:extLst>
            <a:ext uri="{909E8E84-426E-40DD-AFC4-6F175D3DCCD1}">
              <a14:hiddenFill xmlns:a14="http://schemas.microsoft.com/office/drawing/2010/main">
                <a:noFill/>
              </a14:hiddenFill>
            </a:ext>
          </a:extLst>
        </p:spPr>
      </p:cxnSp>
      <p:sp>
        <p:nvSpPr>
          <p:cNvPr id="71716" name="TextBox 55">
            <a:extLst>
              <a:ext uri="{FF2B5EF4-FFF2-40B4-BE49-F238E27FC236}">
                <a16:creationId xmlns:a16="http://schemas.microsoft.com/office/drawing/2014/main" id="{9BE1B82B-B09C-E043-8A09-8606F0300611}"/>
              </a:ext>
            </a:extLst>
          </p:cNvPr>
          <p:cNvSpPr txBox="1">
            <a:spLocks noChangeArrowheads="1"/>
          </p:cNvSpPr>
          <p:nvPr>
            <p:custDataLst>
              <p:tags r:id="rId35"/>
            </p:custDataLst>
          </p:nvPr>
        </p:nvSpPr>
        <p:spPr bwMode="auto">
          <a:xfrm>
            <a:off x="7696201" y="3576728"/>
            <a:ext cx="236955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0070C0"/>
                </a:solidFill>
              </a:rPr>
              <a:t>Unified L2 Cache</a:t>
            </a:r>
          </a:p>
          <a:p>
            <a:pPr defTabSz="609585">
              <a:spcBef>
                <a:spcPct val="0"/>
              </a:spcBef>
              <a:buClrTx/>
              <a:buSzTx/>
              <a:buNone/>
            </a:pPr>
            <a:r>
              <a:rPr lang="en-US" altLang="en-US" sz="1600">
                <a:solidFill>
                  <a:srgbClr val="0070C0"/>
                </a:solidFill>
              </a:rPr>
              <a:t>-256 KB, 8-way</a:t>
            </a:r>
          </a:p>
          <a:p>
            <a:pPr defTabSz="609585">
              <a:spcBef>
                <a:spcPct val="0"/>
              </a:spcBef>
              <a:buClrTx/>
              <a:buSzTx/>
              <a:buNone/>
            </a:pPr>
            <a:r>
              <a:rPr lang="en-US" altLang="en-US" sz="1600">
                <a:solidFill>
                  <a:srgbClr val="0070C0"/>
                </a:solidFill>
              </a:rPr>
              <a:t>-64-byte line</a:t>
            </a:r>
          </a:p>
          <a:p>
            <a:pPr defTabSz="609585">
              <a:spcBef>
                <a:spcPct val="0"/>
              </a:spcBef>
              <a:buClrTx/>
              <a:buSzTx/>
              <a:buNone/>
            </a:pPr>
            <a:r>
              <a:rPr lang="en-US" altLang="en-US" sz="1600">
                <a:solidFill>
                  <a:srgbClr val="0070C0"/>
                </a:solidFill>
              </a:rPr>
              <a:t>-write-back, write-allocate</a:t>
            </a:r>
          </a:p>
        </p:txBody>
      </p:sp>
      <p:sp>
        <p:nvSpPr>
          <p:cNvPr id="71717" name="TextBox 56">
            <a:extLst>
              <a:ext uri="{FF2B5EF4-FFF2-40B4-BE49-F238E27FC236}">
                <a16:creationId xmlns:a16="http://schemas.microsoft.com/office/drawing/2014/main" id="{6E11AA9F-6BB4-D944-9529-6B3F490B8AED}"/>
              </a:ext>
            </a:extLst>
          </p:cNvPr>
          <p:cNvSpPr txBox="1">
            <a:spLocks noChangeArrowheads="1"/>
          </p:cNvSpPr>
          <p:nvPr>
            <p:custDataLst>
              <p:tags r:id="rId36"/>
            </p:custDataLst>
          </p:nvPr>
        </p:nvSpPr>
        <p:spPr bwMode="auto">
          <a:xfrm>
            <a:off x="7315201" y="4872128"/>
            <a:ext cx="236955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1"/>
              </a:buClr>
              <a:buSzPct val="12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defTabSz="609585">
              <a:spcBef>
                <a:spcPct val="0"/>
              </a:spcBef>
              <a:buClrTx/>
              <a:buSzTx/>
              <a:buNone/>
            </a:pPr>
            <a:r>
              <a:rPr lang="en-US" altLang="en-US" sz="1600">
                <a:solidFill>
                  <a:srgbClr val="7030A0"/>
                </a:solidFill>
              </a:rPr>
              <a:t>Shared, unified L3 Cache</a:t>
            </a:r>
          </a:p>
          <a:p>
            <a:pPr defTabSz="609585">
              <a:spcBef>
                <a:spcPct val="0"/>
              </a:spcBef>
              <a:buClrTx/>
              <a:buSzTx/>
              <a:buNone/>
            </a:pPr>
            <a:r>
              <a:rPr lang="en-US" altLang="en-US" sz="1600">
                <a:solidFill>
                  <a:srgbClr val="7030A0"/>
                </a:solidFill>
              </a:rPr>
              <a:t>-8 MB, 16-way</a:t>
            </a:r>
          </a:p>
          <a:p>
            <a:pPr defTabSz="609585">
              <a:spcBef>
                <a:spcPct val="0"/>
              </a:spcBef>
              <a:buClrTx/>
              <a:buSzTx/>
              <a:buNone/>
            </a:pPr>
            <a:r>
              <a:rPr lang="en-US" altLang="en-US" sz="1600">
                <a:solidFill>
                  <a:srgbClr val="7030A0"/>
                </a:solidFill>
              </a:rPr>
              <a:t>-64-byte line</a:t>
            </a:r>
          </a:p>
          <a:p>
            <a:pPr defTabSz="609585">
              <a:spcBef>
                <a:spcPct val="0"/>
              </a:spcBef>
              <a:buClrTx/>
              <a:buSzTx/>
              <a:buNone/>
            </a:pPr>
            <a:r>
              <a:rPr lang="en-US" altLang="en-US" sz="1600">
                <a:solidFill>
                  <a:srgbClr val="7030A0"/>
                </a:solidFill>
              </a:rPr>
              <a:t>-write-back, write-allocate</a:t>
            </a:r>
          </a:p>
        </p:txBody>
      </p:sp>
      <p:cxnSp>
        <p:nvCxnSpPr>
          <p:cNvPr id="71718" name="Shape 58">
            <a:extLst>
              <a:ext uri="{FF2B5EF4-FFF2-40B4-BE49-F238E27FC236}">
                <a16:creationId xmlns:a16="http://schemas.microsoft.com/office/drawing/2014/main" id="{11E03185-EE29-B945-8BC6-0DDC33EAF618}"/>
              </a:ext>
            </a:extLst>
          </p:cNvPr>
          <p:cNvCxnSpPr>
            <a:cxnSpLocks noChangeShapeType="1"/>
            <a:stCxn id="119823" idx="2"/>
          </p:cNvCxnSpPr>
          <p:nvPr>
            <p:custDataLst>
              <p:tags r:id="rId37"/>
            </p:custDataLst>
          </p:nvPr>
        </p:nvCxnSpPr>
        <p:spPr bwMode="auto">
          <a:xfrm rot="16200000" flipH="1">
            <a:off x="5981700" y="1938428"/>
            <a:ext cx="152400" cy="3276600"/>
          </a:xfrm>
          <a:prstGeom prst="bentConnector2">
            <a:avLst/>
          </a:prstGeom>
          <a:noFill/>
          <a:ln w="12700" algn="ctr">
            <a:solidFill>
              <a:srgbClr val="0070C0"/>
            </a:solidFill>
            <a:round/>
            <a:headEnd/>
            <a:tailEnd type="arrow" w="med" len="med"/>
          </a:ln>
          <a:extLst>
            <a:ext uri="{909E8E84-426E-40DD-AFC4-6F175D3DCCD1}">
              <a14:hiddenFill xmlns:a14="http://schemas.microsoft.com/office/drawing/2010/main">
                <a:noFill/>
              </a14:hiddenFill>
            </a:ext>
          </a:extLst>
        </p:spPr>
      </p:cxnSp>
      <p:cxnSp>
        <p:nvCxnSpPr>
          <p:cNvPr id="71719" name="Elbow Connector 60">
            <a:extLst>
              <a:ext uri="{FF2B5EF4-FFF2-40B4-BE49-F238E27FC236}">
                <a16:creationId xmlns:a16="http://schemas.microsoft.com/office/drawing/2014/main" id="{B0D81827-288B-C840-9200-8DB351E6BDFF}"/>
              </a:ext>
            </a:extLst>
          </p:cNvPr>
          <p:cNvCxnSpPr>
            <a:cxnSpLocks noChangeShapeType="1"/>
          </p:cNvCxnSpPr>
          <p:nvPr>
            <p:custDataLst>
              <p:tags r:id="rId38"/>
            </p:custDataLst>
          </p:nvPr>
        </p:nvCxnSpPr>
        <p:spPr bwMode="auto">
          <a:xfrm>
            <a:off x="6477000" y="5100729"/>
            <a:ext cx="838200" cy="1588"/>
          </a:xfrm>
          <a:prstGeom prst="bentConnector3">
            <a:avLst>
              <a:gd name="adj1" fmla="val 50000"/>
            </a:avLst>
          </a:prstGeom>
          <a:noFill/>
          <a:ln w="12700" algn="ctr">
            <a:solidFill>
              <a:srgbClr val="7030A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6749635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17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7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7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3" grpId="0"/>
      <p:bldP spid="71714" grpId="0"/>
      <p:bldP spid="71716" grpId="0"/>
      <p:bldP spid="717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B74C-B019-9347-B749-F75C0A96C76F}"/>
              </a:ext>
            </a:extLst>
          </p:cNvPr>
          <p:cNvSpPr>
            <a:spLocks noGrp="1"/>
          </p:cNvSpPr>
          <p:nvPr>
            <p:ph type="title"/>
          </p:nvPr>
        </p:nvSpPr>
        <p:spPr>
          <a:xfrm>
            <a:off x="609600" y="274639"/>
            <a:ext cx="2921000" cy="1143000"/>
          </a:xfrm>
        </p:spPr>
        <p:txBody>
          <a:bodyPr/>
          <a:lstStyle/>
          <a:p>
            <a:r>
              <a:rPr lang="en-US" dirty="0"/>
              <a:t>What does PYNQ Provide?</a:t>
            </a:r>
          </a:p>
        </p:txBody>
      </p:sp>
      <p:pic>
        <p:nvPicPr>
          <p:cNvPr id="4" name="Picture 3">
            <a:extLst>
              <a:ext uri="{FF2B5EF4-FFF2-40B4-BE49-F238E27FC236}">
                <a16:creationId xmlns:a16="http://schemas.microsoft.com/office/drawing/2014/main" id="{8917EEF6-1C0B-CD42-847A-F46C367CFF14}"/>
              </a:ext>
            </a:extLst>
          </p:cNvPr>
          <p:cNvPicPr>
            <a:picLocks noChangeAspect="1"/>
          </p:cNvPicPr>
          <p:nvPr/>
        </p:nvPicPr>
        <p:blipFill>
          <a:blip r:embed="rId2"/>
          <a:stretch>
            <a:fillRect/>
          </a:stretch>
        </p:blipFill>
        <p:spPr>
          <a:xfrm>
            <a:off x="3699600" y="0"/>
            <a:ext cx="8035200" cy="6858000"/>
          </a:xfrm>
          <a:prstGeom prst="rect">
            <a:avLst/>
          </a:prstGeom>
        </p:spPr>
      </p:pic>
    </p:spTree>
    <p:extLst>
      <p:ext uri="{BB962C8B-B14F-4D97-AF65-F5344CB8AC3E}">
        <p14:creationId xmlns:p14="http://schemas.microsoft.com/office/powerpoint/2010/main" val="250288648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4821AA5-BF07-D14E-A6F6-57393C78A713}"/>
              </a:ext>
            </a:extLst>
          </p:cNvPr>
          <p:cNvSpPr>
            <a:spLocks noGrp="1" noChangeArrowheads="1"/>
          </p:cNvSpPr>
          <p:nvPr>
            <p:ph type="title"/>
            <p:custDataLst>
              <p:tags r:id="rId1"/>
            </p:custDataLst>
          </p:nvPr>
        </p:nvSpPr>
        <p:spPr>
          <a:noFill/>
        </p:spPr>
        <p:txBody>
          <a:bodyPr/>
          <a:lstStyle/>
          <a:p>
            <a:r>
              <a:rPr lang="en-US" altLang="en-US" dirty="0"/>
              <a:t>Key Points</a:t>
            </a:r>
          </a:p>
        </p:txBody>
      </p:sp>
      <p:sp>
        <p:nvSpPr>
          <p:cNvPr id="121859" name="Rectangle 3">
            <a:extLst>
              <a:ext uri="{FF2B5EF4-FFF2-40B4-BE49-F238E27FC236}">
                <a16:creationId xmlns:a16="http://schemas.microsoft.com/office/drawing/2014/main" id="{2C47F071-5655-4C46-8D9C-C33133EAC017}"/>
              </a:ext>
            </a:extLst>
          </p:cNvPr>
          <p:cNvSpPr>
            <a:spLocks noGrp="1" noChangeArrowheads="1"/>
          </p:cNvSpPr>
          <p:nvPr>
            <p:ph type="body" idx="1"/>
            <p:custDataLst>
              <p:tags r:id="rId2"/>
            </p:custDataLst>
          </p:nvPr>
        </p:nvSpPr>
        <p:spPr>
          <a:noFill/>
        </p:spPr>
        <p:txBody>
          <a:bodyPr/>
          <a:lstStyle/>
          <a:p>
            <a:r>
              <a:rPr lang="en-US" altLang="en-US" dirty="0">
                <a:solidFill>
                  <a:schemeClr val="bg1"/>
                </a:solidFill>
              </a:rPr>
              <a:t>Caches give illusion of a large, cheap memory with the access time of a fast, expensive memory.</a:t>
            </a:r>
          </a:p>
          <a:p>
            <a:r>
              <a:rPr lang="en-US" altLang="en-US" dirty="0">
                <a:solidFill>
                  <a:schemeClr val="bg1"/>
                </a:solidFill>
              </a:rPr>
              <a:t>Caches take advantage of memory locality, specifically </a:t>
            </a:r>
            <a:r>
              <a:rPr lang="en-US" altLang="en-US" b="1" dirty="0">
                <a:solidFill>
                  <a:schemeClr val="accent4">
                    <a:lumMod val="60000"/>
                    <a:lumOff val="40000"/>
                  </a:schemeClr>
                </a:solidFill>
              </a:rPr>
              <a:t>temporal locality </a:t>
            </a:r>
            <a:r>
              <a:rPr lang="en-US" altLang="en-US" dirty="0">
                <a:solidFill>
                  <a:schemeClr val="bg1"/>
                </a:solidFill>
              </a:rPr>
              <a:t>and </a:t>
            </a:r>
            <a:r>
              <a:rPr lang="en-US" altLang="en-US" b="1" dirty="0">
                <a:solidFill>
                  <a:schemeClr val="accent4">
                    <a:lumMod val="60000"/>
                    <a:lumOff val="40000"/>
                  </a:schemeClr>
                </a:solidFill>
              </a:rPr>
              <a:t>spatial locality</a:t>
            </a:r>
            <a:r>
              <a:rPr lang="en-US" altLang="en-US" dirty="0">
                <a:solidFill>
                  <a:schemeClr val="bg1"/>
                </a:solidFill>
              </a:rPr>
              <a:t>.</a:t>
            </a:r>
          </a:p>
          <a:p>
            <a:r>
              <a:rPr lang="en-US" altLang="en-US" dirty="0">
                <a:solidFill>
                  <a:schemeClr val="bg1"/>
                </a:solidFill>
              </a:rPr>
              <a:t>Cache design presents many options (block size, cache size, associativity, write policy) that an architect must combine to minimize miss rate and access time to maximize performance.</a:t>
            </a:r>
          </a:p>
        </p:txBody>
      </p:sp>
    </p:spTree>
    <p:extLst>
      <p:ext uri="{BB962C8B-B14F-4D97-AF65-F5344CB8AC3E}">
        <p14:creationId xmlns:p14="http://schemas.microsoft.com/office/powerpoint/2010/main" val="290090501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Cache Extras</a:t>
            </a:r>
          </a:p>
        </p:txBody>
      </p:sp>
      <p:sp>
        <p:nvSpPr>
          <p:cNvPr id="3" name="Subtitle 2"/>
          <p:cNvSpPr>
            <a:spLocks noGrp="1"/>
          </p:cNvSpPr>
          <p:nvPr>
            <p:ph type="subTitle" idx="1"/>
          </p:nvPr>
        </p:nvSpPr>
        <p:spPr/>
        <p:txBody>
          <a:bodyPr/>
          <a:lstStyle/>
          <a:p>
            <a:r>
              <a:rPr lang="en-US" dirty="0"/>
              <a:t>Additional Examples / Alternative Drawings</a:t>
            </a:r>
          </a:p>
        </p:txBody>
      </p:sp>
      <p:sp>
        <p:nvSpPr>
          <p:cNvPr id="5" name="Slide Number Placeholder 4"/>
          <p:cNvSpPr>
            <a:spLocks noGrp="1"/>
          </p:cNvSpPr>
          <p:nvPr>
            <p:ph type="sldNum" sz="quarter" idx="12"/>
          </p:nvPr>
        </p:nvSpPr>
        <p:spPr/>
        <p:txBody>
          <a:bodyPr/>
          <a:lstStyle/>
          <a:p>
            <a:fld id="{57733F94-BD4E-45B7-8984-807B972C88CC}" type="slidenum">
              <a:rPr lang="en-US" smtClean="0"/>
              <a:pPr/>
              <a:t>74</a:t>
            </a:fld>
            <a:endParaRPr lang="en-US"/>
          </a:p>
        </p:txBody>
      </p:sp>
    </p:spTree>
    <p:extLst>
      <p:ext uri="{BB962C8B-B14F-4D97-AF65-F5344CB8AC3E}">
        <p14:creationId xmlns:p14="http://schemas.microsoft.com/office/powerpoint/2010/main" val="2130376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B5EDF-85DF-4B0C-A9B8-29184107A9ED}"/>
              </a:ext>
            </a:extLst>
          </p:cNvPr>
          <p:cNvSpPr>
            <a:spLocks noGrp="1"/>
          </p:cNvSpPr>
          <p:nvPr>
            <p:ph type="title"/>
          </p:nvPr>
        </p:nvSpPr>
        <p:spPr/>
        <p:txBody>
          <a:bodyPr/>
          <a:lstStyle/>
          <a:p>
            <a:r>
              <a:rPr lang="en-US" dirty="0"/>
              <a:t>Cache Concepts</a:t>
            </a:r>
          </a:p>
        </p:txBody>
      </p:sp>
      <p:sp>
        <p:nvSpPr>
          <p:cNvPr id="4" name="Slide Number Placeholder 3">
            <a:extLst>
              <a:ext uri="{FF2B5EF4-FFF2-40B4-BE49-F238E27FC236}">
                <a16:creationId xmlns:a16="http://schemas.microsoft.com/office/drawing/2014/main" id="{BBB6A57D-B503-4D0B-A6EA-D4169487DD47}"/>
              </a:ext>
            </a:extLst>
          </p:cNvPr>
          <p:cNvSpPr>
            <a:spLocks noGrp="1"/>
          </p:cNvSpPr>
          <p:nvPr>
            <p:ph type="sldNum" sz="quarter" idx="12"/>
          </p:nvPr>
        </p:nvSpPr>
        <p:spPr/>
        <p:txBody>
          <a:bodyPr/>
          <a:lstStyle/>
          <a:p>
            <a:fld id="{57733F94-BD4E-45B7-8984-807B972C88CC}" type="slidenum">
              <a:rPr lang="en-US" smtClean="0"/>
              <a:pPr/>
              <a:t>75</a:t>
            </a:fld>
            <a:endParaRPr lang="en-US"/>
          </a:p>
        </p:txBody>
      </p:sp>
      <p:sp>
        <p:nvSpPr>
          <p:cNvPr id="41" name="Up-Down Arrow 34">
            <a:extLst>
              <a:ext uri="{FF2B5EF4-FFF2-40B4-BE49-F238E27FC236}">
                <a16:creationId xmlns:a16="http://schemas.microsoft.com/office/drawing/2014/main" id="{C7E7B745-37E3-42A2-8102-07A83EBB2994}"/>
              </a:ext>
            </a:extLst>
          </p:cNvPr>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42" name="Rectangle 41">
            <a:extLst>
              <a:ext uri="{FF2B5EF4-FFF2-40B4-BE49-F238E27FC236}">
                <a16:creationId xmlns:a16="http://schemas.microsoft.com/office/drawing/2014/main" id="{0A2CF980-426B-453E-9E52-FD4F09F1924E}"/>
              </a:ext>
            </a:extLst>
          </p:cNvPr>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43" name="Rectangle 42">
            <a:extLst>
              <a:ext uri="{FF2B5EF4-FFF2-40B4-BE49-F238E27FC236}">
                <a16:creationId xmlns:a16="http://schemas.microsoft.com/office/drawing/2014/main" id="{976B7F69-281A-47C1-BB1F-668CEBE40680}"/>
              </a:ext>
            </a:extLst>
          </p:cNvPr>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44" name="Rectangle 43">
            <a:extLst>
              <a:ext uri="{FF2B5EF4-FFF2-40B4-BE49-F238E27FC236}">
                <a16:creationId xmlns:a16="http://schemas.microsoft.com/office/drawing/2014/main" id="{D3CF6D77-7685-459F-B563-CB8D45D402F0}"/>
              </a:ext>
            </a:extLst>
          </p:cNvPr>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45" name="Rectangle 44">
            <a:extLst>
              <a:ext uri="{FF2B5EF4-FFF2-40B4-BE49-F238E27FC236}">
                <a16:creationId xmlns:a16="http://schemas.microsoft.com/office/drawing/2014/main" id="{A626741B-2620-49EE-A809-5B0DFF35377D}"/>
              </a:ext>
            </a:extLst>
          </p:cNvPr>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46" name="Rectangle 45">
            <a:extLst>
              <a:ext uri="{FF2B5EF4-FFF2-40B4-BE49-F238E27FC236}">
                <a16:creationId xmlns:a16="http://schemas.microsoft.com/office/drawing/2014/main" id="{277C7343-7051-4458-B5BD-D71DA9CD203B}"/>
              </a:ext>
            </a:extLst>
          </p:cNvPr>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47" name="Rectangle 46">
            <a:extLst>
              <a:ext uri="{FF2B5EF4-FFF2-40B4-BE49-F238E27FC236}">
                <a16:creationId xmlns:a16="http://schemas.microsoft.com/office/drawing/2014/main" id="{99D87823-1189-4014-9B3C-4EA34B0CA6F7}"/>
              </a:ext>
            </a:extLst>
          </p:cNvPr>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48" name="Rectangle 47">
            <a:extLst>
              <a:ext uri="{FF2B5EF4-FFF2-40B4-BE49-F238E27FC236}">
                <a16:creationId xmlns:a16="http://schemas.microsoft.com/office/drawing/2014/main" id="{108CF76B-205B-41DB-8E92-A6D7A318FDDC}"/>
              </a:ext>
            </a:extLst>
          </p:cNvPr>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49" name="Rectangle 48">
            <a:extLst>
              <a:ext uri="{FF2B5EF4-FFF2-40B4-BE49-F238E27FC236}">
                <a16:creationId xmlns:a16="http://schemas.microsoft.com/office/drawing/2014/main" id="{D1F89BF6-1341-4A82-A350-B4918E62E3FF}"/>
              </a:ext>
            </a:extLst>
          </p:cNvPr>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50" name="Rectangle 49">
            <a:extLst>
              <a:ext uri="{FF2B5EF4-FFF2-40B4-BE49-F238E27FC236}">
                <a16:creationId xmlns:a16="http://schemas.microsoft.com/office/drawing/2014/main" id="{8106433D-E5CB-43EF-995B-F224BD090284}"/>
              </a:ext>
            </a:extLst>
          </p:cNvPr>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51" name="Rectangle 50">
            <a:extLst>
              <a:ext uri="{FF2B5EF4-FFF2-40B4-BE49-F238E27FC236}">
                <a16:creationId xmlns:a16="http://schemas.microsoft.com/office/drawing/2014/main" id="{15C3725B-30A6-4243-B575-41DC619E8D30}"/>
              </a:ext>
            </a:extLst>
          </p:cNvPr>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52" name="Rectangle 51">
            <a:extLst>
              <a:ext uri="{FF2B5EF4-FFF2-40B4-BE49-F238E27FC236}">
                <a16:creationId xmlns:a16="http://schemas.microsoft.com/office/drawing/2014/main" id="{595BBEB7-21EE-467A-BBC6-B8A53A83D28F}"/>
              </a:ext>
            </a:extLst>
          </p:cNvPr>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53" name="Rectangle 52">
            <a:extLst>
              <a:ext uri="{FF2B5EF4-FFF2-40B4-BE49-F238E27FC236}">
                <a16:creationId xmlns:a16="http://schemas.microsoft.com/office/drawing/2014/main" id="{6D76DD48-30F0-49A1-A0D0-3E2B6BA05429}"/>
              </a:ext>
            </a:extLst>
          </p:cNvPr>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54" name="Rectangle 53">
            <a:extLst>
              <a:ext uri="{FF2B5EF4-FFF2-40B4-BE49-F238E27FC236}">
                <a16:creationId xmlns:a16="http://schemas.microsoft.com/office/drawing/2014/main" id="{9235BEF3-20DA-4E14-948F-4D5F4160D0D4}"/>
              </a:ext>
            </a:extLst>
          </p:cNvPr>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55" name="Rectangle 54">
            <a:extLst>
              <a:ext uri="{FF2B5EF4-FFF2-40B4-BE49-F238E27FC236}">
                <a16:creationId xmlns:a16="http://schemas.microsoft.com/office/drawing/2014/main" id="{E934DE62-12A5-4DEA-8CC5-0D2007F91659}"/>
              </a:ext>
            </a:extLst>
          </p:cNvPr>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56" name="Rectangle 55">
            <a:extLst>
              <a:ext uri="{FF2B5EF4-FFF2-40B4-BE49-F238E27FC236}">
                <a16:creationId xmlns:a16="http://schemas.microsoft.com/office/drawing/2014/main" id="{4F6BD256-D7C0-4D35-B3CC-3F11FB22F817}"/>
              </a:ext>
            </a:extLst>
          </p:cNvPr>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57" name="Rectangle 56">
            <a:extLst>
              <a:ext uri="{FF2B5EF4-FFF2-40B4-BE49-F238E27FC236}">
                <a16:creationId xmlns:a16="http://schemas.microsoft.com/office/drawing/2014/main" id="{A60E565B-D77E-407A-A936-95E0FB6A9560}"/>
              </a:ext>
            </a:extLst>
          </p:cNvPr>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58" name="Rectangle 57">
            <a:extLst>
              <a:ext uri="{FF2B5EF4-FFF2-40B4-BE49-F238E27FC236}">
                <a16:creationId xmlns:a16="http://schemas.microsoft.com/office/drawing/2014/main" id="{5C04FE99-0E46-4793-88BA-7A5B297AA870}"/>
              </a:ext>
            </a:extLst>
          </p:cNvPr>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59" name="Rectangle 58">
            <a:extLst>
              <a:ext uri="{FF2B5EF4-FFF2-40B4-BE49-F238E27FC236}">
                <a16:creationId xmlns:a16="http://schemas.microsoft.com/office/drawing/2014/main" id="{7C8562E3-4A46-408A-91E2-0F95F2B23763}"/>
              </a:ext>
            </a:extLst>
          </p:cNvPr>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60" name="Straight Connector 59">
            <a:extLst>
              <a:ext uri="{FF2B5EF4-FFF2-40B4-BE49-F238E27FC236}">
                <a16:creationId xmlns:a16="http://schemas.microsoft.com/office/drawing/2014/main" id="{9900F033-F70A-4A1F-A911-AE15D8A39D3F}"/>
              </a:ext>
            </a:extLst>
          </p:cNvPr>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61" name="Rectangle 60">
            <a:extLst>
              <a:ext uri="{FF2B5EF4-FFF2-40B4-BE49-F238E27FC236}">
                <a16:creationId xmlns:a16="http://schemas.microsoft.com/office/drawing/2014/main" id="{87631F01-682D-44B7-938D-44CD55F141CE}"/>
              </a:ext>
            </a:extLst>
          </p:cNvPr>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62" name="Rectangle 61">
            <a:extLst>
              <a:ext uri="{FF2B5EF4-FFF2-40B4-BE49-F238E27FC236}">
                <a16:creationId xmlns:a16="http://schemas.microsoft.com/office/drawing/2014/main" id="{8820E598-6499-458C-AB1E-9B0B41640DA7}"/>
              </a:ext>
            </a:extLst>
          </p:cNvPr>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63" name="Rectangle 62">
            <a:extLst>
              <a:ext uri="{FF2B5EF4-FFF2-40B4-BE49-F238E27FC236}">
                <a16:creationId xmlns:a16="http://schemas.microsoft.com/office/drawing/2014/main" id="{91085CBB-F1A3-4281-B624-7D1F38E1D198}"/>
              </a:ext>
            </a:extLst>
          </p:cNvPr>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64" name="Rectangle 63">
            <a:extLst>
              <a:ext uri="{FF2B5EF4-FFF2-40B4-BE49-F238E27FC236}">
                <a16:creationId xmlns:a16="http://schemas.microsoft.com/office/drawing/2014/main" id="{26F1075D-3AEB-4E72-BB5C-A300C9EC45FF}"/>
              </a:ext>
            </a:extLst>
          </p:cNvPr>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65" name="TextBox 64">
            <a:extLst>
              <a:ext uri="{FF2B5EF4-FFF2-40B4-BE49-F238E27FC236}">
                <a16:creationId xmlns:a16="http://schemas.microsoft.com/office/drawing/2014/main" id="{BF28AE2D-9B82-42D8-A7EB-FDA4D75D6B32}"/>
              </a:ext>
            </a:extLst>
          </p:cNvPr>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66" name="TextBox 65">
            <a:extLst>
              <a:ext uri="{FF2B5EF4-FFF2-40B4-BE49-F238E27FC236}">
                <a16:creationId xmlns:a16="http://schemas.microsoft.com/office/drawing/2014/main" id="{3C4D552D-5AB7-4D33-9E69-B484BD762A6F}"/>
              </a:ext>
            </a:extLst>
          </p:cNvPr>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67" name="Text Box 19">
            <a:extLst>
              <a:ext uri="{FF2B5EF4-FFF2-40B4-BE49-F238E27FC236}">
                <a16:creationId xmlns:a16="http://schemas.microsoft.com/office/drawing/2014/main" id="{439B8220-88E9-4706-9C40-A0FD4688EE2E}"/>
              </a:ext>
            </a:extLst>
          </p:cNvPr>
          <p:cNvSpPr txBox="1">
            <a:spLocks noChangeArrowheads="1"/>
          </p:cNvSpPr>
          <p:nvPr/>
        </p:nvSpPr>
        <p:spPr bwMode="auto">
          <a:xfrm>
            <a:off x="5635242" y="4147318"/>
            <a:ext cx="3199956" cy="577082"/>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Larger, slower, cheaper memory</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alibri" pitchFamily="34" charset="0"/>
              </a:rPr>
              <a:t>v</a:t>
            </a:r>
            <a:r>
              <a:rPr lang="en-GB" sz="1600" b="1" dirty="0">
                <a:latin typeface="Calibri" pitchFamily="34" charset="0"/>
              </a:rPr>
              <a:t>iewed as partitioned into “blocks”</a:t>
            </a:r>
          </a:p>
        </p:txBody>
      </p:sp>
      <p:sp>
        <p:nvSpPr>
          <p:cNvPr id="68" name="Text Box 22">
            <a:extLst>
              <a:ext uri="{FF2B5EF4-FFF2-40B4-BE49-F238E27FC236}">
                <a16:creationId xmlns:a16="http://schemas.microsoft.com/office/drawing/2014/main" id="{84A6E045-7879-43D6-AA3F-D5458C51F31B}"/>
              </a:ext>
            </a:extLst>
          </p:cNvPr>
          <p:cNvSpPr txBox="1">
            <a:spLocks noChangeArrowheads="1"/>
          </p:cNvSpPr>
          <p:nvPr/>
        </p:nvSpPr>
        <p:spPr bwMode="auto">
          <a:xfrm>
            <a:off x="3942800" y="3232918"/>
            <a:ext cx="2839000" cy="577082"/>
          </a:xfrm>
          <a:prstGeom prst="rect">
            <a:avLst/>
          </a:prstGeom>
          <a:noFill/>
          <a:ln w="9525">
            <a:noFill/>
            <a:round/>
            <a:headEnd/>
            <a:tailEnd/>
          </a:ln>
        </p:spPr>
        <p:txBody>
          <a:bodyPr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Data is copied in block-sized transfer units</a:t>
            </a:r>
          </a:p>
        </p:txBody>
      </p:sp>
      <p:sp>
        <p:nvSpPr>
          <p:cNvPr id="69" name="Text Box 29">
            <a:extLst>
              <a:ext uri="{FF2B5EF4-FFF2-40B4-BE49-F238E27FC236}">
                <a16:creationId xmlns:a16="http://schemas.microsoft.com/office/drawing/2014/main" id="{B9FE8F07-C2F3-4460-87DA-2EF2F27FC3FD}"/>
              </a:ext>
            </a:extLst>
          </p:cNvPr>
          <p:cNvSpPr txBox="1">
            <a:spLocks noChangeArrowheads="1"/>
          </p:cNvSpPr>
          <p:nvPr/>
        </p:nvSpPr>
        <p:spPr bwMode="auto">
          <a:xfrm>
            <a:off x="5562600" y="2166311"/>
            <a:ext cx="2930908" cy="818367"/>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Smaller, faster, more expensive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memory caches a  subset of</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itchFamily="34" charset="0"/>
              </a:rPr>
              <a:t>the blocks</a:t>
            </a:r>
          </a:p>
        </p:txBody>
      </p:sp>
      <p:sp>
        <p:nvSpPr>
          <p:cNvPr id="70" name="Rectangle 69">
            <a:extLst>
              <a:ext uri="{FF2B5EF4-FFF2-40B4-BE49-F238E27FC236}">
                <a16:creationId xmlns:a16="http://schemas.microsoft.com/office/drawing/2014/main" id="{FA642717-4D37-4A4F-A8F3-2A7BE153C444}"/>
              </a:ext>
            </a:extLst>
          </p:cNvPr>
          <p:cNvSpPr/>
          <p:nvPr/>
        </p:nvSpPr>
        <p:spPr bwMode="auto">
          <a:xfrm>
            <a:off x="2057400" y="4800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71" name="Rectangle 70">
            <a:extLst>
              <a:ext uri="{FF2B5EF4-FFF2-40B4-BE49-F238E27FC236}">
                <a16:creationId xmlns:a16="http://schemas.microsoft.com/office/drawing/2014/main" id="{FEB36BC5-4D23-443B-94A6-C188BBCC1AC8}"/>
              </a:ext>
            </a:extLst>
          </p:cNvPr>
          <p:cNvSpPr/>
          <p:nvPr/>
        </p:nvSpPr>
        <p:spPr bwMode="auto">
          <a:xfrm>
            <a:off x="2590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72" name="Rectangle 71">
            <a:extLst>
              <a:ext uri="{FF2B5EF4-FFF2-40B4-BE49-F238E27FC236}">
                <a16:creationId xmlns:a16="http://schemas.microsoft.com/office/drawing/2014/main" id="{C2BD7162-F90C-4E7D-AACF-C188DDB37D15}"/>
              </a:ext>
            </a:extLst>
          </p:cNvPr>
          <p:cNvSpPr/>
          <p:nvPr/>
        </p:nvSpPr>
        <p:spPr bwMode="auto">
          <a:xfrm>
            <a:off x="2057400" y="2424791"/>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73" name="Rectangle 72">
            <a:extLst>
              <a:ext uri="{FF2B5EF4-FFF2-40B4-BE49-F238E27FC236}">
                <a16:creationId xmlns:a16="http://schemas.microsoft.com/office/drawing/2014/main" id="{77859FDE-9A8D-4A87-821D-12F44C5BA754}"/>
              </a:ext>
            </a:extLst>
          </p:cNvPr>
          <p:cNvSpPr/>
          <p:nvPr/>
        </p:nvSpPr>
        <p:spPr bwMode="auto">
          <a:xfrm>
            <a:off x="3733800" y="518160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74" name="Rectangle 73">
            <a:extLst>
              <a:ext uri="{FF2B5EF4-FFF2-40B4-BE49-F238E27FC236}">
                <a16:creationId xmlns:a16="http://schemas.microsoft.com/office/drawing/2014/main" id="{94DBB100-DB0A-447F-BB09-FCC6A5F7A566}"/>
              </a:ext>
            </a:extLst>
          </p:cNvPr>
          <p:cNvSpPr/>
          <p:nvPr/>
        </p:nvSpPr>
        <p:spPr bwMode="auto">
          <a:xfrm>
            <a:off x="2590800" y="3429000"/>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75" name="Rectangle 74">
            <a:extLst>
              <a:ext uri="{FF2B5EF4-FFF2-40B4-BE49-F238E27FC236}">
                <a16:creationId xmlns:a16="http://schemas.microsoft.com/office/drawing/2014/main" id="{60122F55-8B24-42DA-BFDE-AA048B319433}"/>
              </a:ext>
            </a:extLst>
          </p:cNvPr>
          <p:cNvSpPr/>
          <p:nvPr/>
        </p:nvSpPr>
        <p:spPr bwMode="auto">
          <a:xfrm>
            <a:off x="3733800" y="2424791"/>
            <a:ext cx="762000" cy="304800"/>
          </a:xfrm>
          <a:prstGeom prst="rect">
            <a:avLst/>
          </a:prstGeom>
          <a:solidFill>
            <a:srgbClr val="A9E39D"/>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76" name="Rectangle 75">
            <a:extLst>
              <a:ext uri="{FF2B5EF4-FFF2-40B4-BE49-F238E27FC236}">
                <a16:creationId xmlns:a16="http://schemas.microsoft.com/office/drawing/2014/main" id="{2CC16FF1-882A-41A8-8E8E-9BA3B1770E03}"/>
              </a:ext>
            </a:extLst>
          </p:cNvPr>
          <p:cNvSpPr/>
          <p:nvPr/>
        </p:nvSpPr>
        <p:spPr>
          <a:xfrm>
            <a:off x="251147" y="6492874"/>
            <a:ext cx="10515599" cy="261610"/>
          </a:xfrm>
          <a:prstGeom prst="rect">
            <a:avLst/>
          </a:prstGeom>
        </p:spPr>
        <p:txBody>
          <a:bodyPr wrap="square">
            <a:spAutoFit/>
          </a:bodyPr>
          <a:lstStyle/>
          <a:p>
            <a:r>
              <a:rPr lang="en-US" sz="1100" i="1" dirty="0"/>
              <a:t>Bryant and </a:t>
            </a:r>
            <a:r>
              <a:rPr lang="en-US" sz="1100" i="1" dirty="0" err="1"/>
              <a:t>O’Hallaron</a:t>
            </a:r>
            <a:r>
              <a:rPr lang="en-US" sz="1100" i="1" dirty="0"/>
              <a:t>, Computer Systems: A Programmer’s Perspective; Third Edition</a:t>
            </a:r>
          </a:p>
        </p:txBody>
      </p:sp>
    </p:spTree>
    <p:extLst>
      <p:ext uri="{BB962C8B-B14F-4D97-AF65-F5344CB8AC3E}">
        <p14:creationId xmlns:p14="http://schemas.microsoft.com/office/powerpoint/2010/main" val="21858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70" grpId="0" animBg="1"/>
      <p:bldP spid="71" grpId="0" animBg="1"/>
      <p:bldP spid="71" grpId="1" animBg="1"/>
      <p:bldP spid="72" grpId="0" animBg="1"/>
      <p:bldP spid="73" grpId="0" animBg="1"/>
      <p:bldP spid="74" grpId="0" animBg="1"/>
      <p:bldP spid="74" grpId="1" animBg="1"/>
      <p:bldP spid="7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5C8B-FD6C-439D-8983-2D50A81860AF}"/>
              </a:ext>
            </a:extLst>
          </p:cNvPr>
          <p:cNvSpPr>
            <a:spLocks noGrp="1"/>
          </p:cNvSpPr>
          <p:nvPr>
            <p:ph type="title"/>
          </p:nvPr>
        </p:nvSpPr>
        <p:spPr/>
        <p:txBody>
          <a:bodyPr/>
          <a:lstStyle/>
          <a:p>
            <a:r>
              <a:rPr lang="en-US" dirty="0"/>
              <a:t>Cache Concepts</a:t>
            </a:r>
          </a:p>
        </p:txBody>
      </p:sp>
      <p:sp>
        <p:nvSpPr>
          <p:cNvPr id="4" name="Slide Number Placeholder 3">
            <a:extLst>
              <a:ext uri="{FF2B5EF4-FFF2-40B4-BE49-F238E27FC236}">
                <a16:creationId xmlns:a16="http://schemas.microsoft.com/office/drawing/2014/main" id="{1DC2D9C5-AFA7-4BA9-ADDA-2A600AC7A888}"/>
              </a:ext>
            </a:extLst>
          </p:cNvPr>
          <p:cNvSpPr>
            <a:spLocks noGrp="1"/>
          </p:cNvSpPr>
          <p:nvPr>
            <p:ph type="sldNum" sz="quarter" idx="12"/>
          </p:nvPr>
        </p:nvSpPr>
        <p:spPr/>
        <p:txBody>
          <a:bodyPr/>
          <a:lstStyle/>
          <a:p>
            <a:fld id="{57733F94-BD4E-45B7-8984-807B972C88CC}" type="slidenum">
              <a:rPr lang="en-US" smtClean="0"/>
              <a:pPr/>
              <a:t>76</a:t>
            </a:fld>
            <a:endParaRPr lang="en-US"/>
          </a:p>
        </p:txBody>
      </p:sp>
      <p:sp>
        <p:nvSpPr>
          <p:cNvPr id="5" name="Up-Down Arrow 42">
            <a:extLst>
              <a:ext uri="{FF2B5EF4-FFF2-40B4-BE49-F238E27FC236}">
                <a16:creationId xmlns:a16="http://schemas.microsoft.com/office/drawing/2014/main" id="{B22C6FE6-6F1A-40E0-8E3E-81B96A8C2E5D}"/>
              </a:ext>
            </a:extLst>
          </p:cNvPr>
          <p:cNvSpPr/>
          <p:nvPr/>
        </p:nvSpPr>
        <p:spPr bwMode="auto">
          <a:xfrm>
            <a:off x="3352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6" name="Up-Down Arrow 34">
            <a:extLst>
              <a:ext uri="{FF2B5EF4-FFF2-40B4-BE49-F238E27FC236}">
                <a16:creationId xmlns:a16="http://schemas.microsoft.com/office/drawing/2014/main" id="{C698FE86-6C71-4AAE-ADD7-EE05F169C337}"/>
              </a:ext>
            </a:extLst>
          </p:cNvPr>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7" name="Rectangle 6">
            <a:extLst>
              <a:ext uri="{FF2B5EF4-FFF2-40B4-BE49-F238E27FC236}">
                <a16:creationId xmlns:a16="http://schemas.microsoft.com/office/drawing/2014/main" id="{F9E286E9-8D37-4589-BB42-7410AB7F62E1}"/>
              </a:ext>
            </a:extLst>
          </p:cNvPr>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7">
            <a:extLst>
              <a:ext uri="{FF2B5EF4-FFF2-40B4-BE49-F238E27FC236}">
                <a16:creationId xmlns:a16="http://schemas.microsoft.com/office/drawing/2014/main" id="{9E7FDED0-F08F-4AB3-B27C-6B5CA31A9B33}"/>
              </a:ext>
            </a:extLst>
          </p:cNvPr>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 name="Rectangle 8">
            <a:extLst>
              <a:ext uri="{FF2B5EF4-FFF2-40B4-BE49-F238E27FC236}">
                <a16:creationId xmlns:a16="http://schemas.microsoft.com/office/drawing/2014/main" id="{28D2C532-A779-415F-B28B-C117232D49F6}"/>
              </a:ext>
            </a:extLst>
          </p:cNvPr>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10" name="Rectangle 9">
            <a:extLst>
              <a:ext uri="{FF2B5EF4-FFF2-40B4-BE49-F238E27FC236}">
                <a16:creationId xmlns:a16="http://schemas.microsoft.com/office/drawing/2014/main" id="{9DF4B9DC-C203-4BE6-AEC2-E24FC7FBD62A}"/>
              </a:ext>
            </a:extLst>
          </p:cNvPr>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11" name="Rectangle 10">
            <a:extLst>
              <a:ext uri="{FF2B5EF4-FFF2-40B4-BE49-F238E27FC236}">
                <a16:creationId xmlns:a16="http://schemas.microsoft.com/office/drawing/2014/main" id="{3C40E897-886F-45C9-AA0F-03A42621FC6B}"/>
              </a:ext>
            </a:extLst>
          </p:cNvPr>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12" name="Rectangle 11">
            <a:extLst>
              <a:ext uri="{FF2B5EF4-FFF2-40B4-BE49-F238E27FC236}">
                <a16:creationId xmlns:a16="http://schemas.microsoft.com/office/drawing/2014/main" id="{46DBAF24-AB08-43C0-8486-062483280E4F}"/>
              </a:ext>
            </a:extLst>
          </p:cNvPr>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13" name="Rectangle 12">
            <a:extLst>
              <a:ext uri="{FF2B5EF4-FFF2-40B4-BE49-F238E27FC236}">
                <a16:creationId xmlns:a16="http://schemas.microsoft.com/office/drawing/2014/main" id="{2ADEF63F-C7FC-4FB9-9D40-F5CEE1A169BC}"/>
              </a:ext>
            </a:extLst>
          </p:cNvPr>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4" name="Rectangle 13">
            <a:extLst>
              <a:ext uri="{FF2B5EF4-FFF2-40B4-BE49-F238E27FC236}">
                <a16:creationId xmlns:a16="http://schemas.microsoft.com/office/drawing/2014/main" id="{60FF4F52-3A2D-4C01-86CF-FC984D4C191B}"/>
              </a:ext>
            </a:extLst>
          </p:cNvPr>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5" name="Rectangle 14">
            <a:extLst>
              <a:ext uri="{FF2B5EF4-FFF2-40B4-BE49-F238E27FC236}">
                <a16:creationId xmlns:a16="http://schemas.microsoft.com/office/drawing/2014/main" id="{047D3E26-95AF-4BF2-ADF3-CAE666497F89}"/>
              </a:ext>
            </a:extLst>
          </p:cNvPr>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6" name="Rectangle 15">
            <a:extLst>
              <a:ext uri="{FF2B5EF4-FFF2-40B4-BE49-F238E27FC236}">
                <a16:creationId xmlns:a16="http://schemas.microsoft.com/office/drawing/2014/main" id="{CEE77D7A-7DCD-4065-98C3-A6848868F7E2}"/>
              </a:ext>
            </a:extLst>
          </p:cNvPr>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7" name="Rectangle 16">
            <a:extLst>
              <a:ext uri="{FF2B5EF4-FFF2-40B4-BE49-F238E27FC236}">
                <a16:creationId xmlns:a16="http://schemas.microsoft.com/office/drawing/2014/main" id="{BE00023E-30D7-4EB0-BAC8-B2AEB33E3B00}"/>
              </a:ext>
            </a:extLst>
          </p:cNvPr>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8" name="Rectangle 17">
            <a:extLst>
              <a:ext uri="{FF2B5EF4-FFF2-40B4-BE49-F238E27FC236}">
                <a16:creationId xmlns:a16="http://schemas.microsoft.com/office/drawing/2014/main" id="{74A0445E-07B3-42EF-A6E6-87503492F2A4}"/>
              </a:ext>
            </a:extLst>
          </p:cNvPr>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9" name="Rectangle 18">
            <a:extLst>
              <a:ext uri="{FF2B5EF4-FFF2-40B4-BE49-F238E27FC236}">
                <a16:creationId xmlns:a16="http://schemas.microsoft.com/office/drawing/2014/main" id="{F21BEA7E-3B67-410C-8790-280CF221EC1B}"/>
              </a:ext>
            </a:extLst>
          </p:cNvPr>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20" name="Rectangle 19">
            <a:extLst>
              <a:ext uri="{FF2B5EF4-FFF2-40B4-BE49-F238E27FC236}">
                <a16:creationId xmlns:a16="http://schemas.microsoft.com/office/drawing/2014/main" id="{33D1E94C-4B21-4E05-8C6D-EE46E4E42999}"/>
              </a:ext>
            </a:extLst>
          </p:cNvPr>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21" name="Rectangle 20">
            <a:extLst>
              <a:ext uri="{FF2B5EF4-FFF2-40B4-BE49-F238E27FC236}">
                <a16:creationId xmlns:a16="http://schemas.microsoft.com/office/drawing/2014/main" id="{DFEAA54E-E370-46EE-B3F4-2F753A072CFD}"/>
              </a:ext>
            </a:extLst>
          </p:cNvPr>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22" name="Rectangle 21">
            <a:extLst>
              <a:ext uri="{FF2B5EF4-FFF2-40B4-BE49-F238E27FC236}">
                <a16:creationId xmlns:a16="http://schemas.microsoft.com/office/drawing/2014/main" id="{E7EC3F38-A1E1-48E1-ADB9-BCE15A63A489}"/>
              </a:ext>
            </a:extLst>
          </p:cNvPr>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23" name="Rectangle 22">
            <a:extLst>
              <a:ext uri="{FF2B5EF4-FFF2-40B4-BE49-F238E27FC236}">
                <a16:creationId xmlns:a16="http://schemas.microsoft.com/office/drawing/2014/main" id="{2CA23CBE-16F7-4B8A-976D-A0657D075ED6}"/>
              </a:ext>
            </a:extLst>
          </p:cNvPr>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4" name="Rectangle 23">
            <a:extLst>
              <a:ext uri="{FF2B5EF4-FFF2-40B4-BE49-F238E27FC236}">
                <a16:creationId xmlns:a16="http://schemas.microsoft.com/office/drawing/2014/main" id="{CC36C93E-827E-4018-8A93-3F7FC1224497}"/>
              </a:ext>
            </a:extLst>
          </p:cNvPr>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5" name="Straight Connector 24">
            <a:extLst>
              <a:ext uri="{FF2B5EF4-FFF2-40B4-BE49-F238E27FC236}">
                <a16:creationId xmlns:a16="http://schemas.microsoft.com/office/drawing/2014/main" id="{29261748-78B0-42BD-BE8D-EF786D8C58E6}"/>
              </a:ext>
            </a:extLst>
          </p:cNvPr>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a:extLst>
              <a:ext uri="{FF2B5EF4-FFF2-40B4-BE49-F238E27FC236}">
                <a16:creationId xmlns:a16="http://schemas.microsoft.com/office/drawing/2014/main" id="{AAA400DA-8604-48A7-A449-22EBCC16879E}"/>
              </a:ext>
            </a:extLst>
          </p:cNvPr>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a:extLst>
              <a:ext uri="{FF2B5EF4-FFF2-40B4-BE49-F238E27FC236}">
                <a16:creationId xmlns:a16="http://schemas.microsoft.com/office/drawing/2014/main" id="{AC6DB1FA-8C4F-4C69-9557-D40AD68AE3EF}"/>
              </a:ext>
            </a:extLst>
          </p:cNvPr>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a:extLst>
              <a:ext uri="{FF2B5EF4-FFF2-40B4-BE49-F238E27FC236}">
                <a16:creationId xmlns:a16="http://schemas.microsoft.com/office/drawing/2014/main" id="{11BECAF2-40F4-42BE-9AF1-AA08CA3F971A}"/>
              </a:ext>
            </a:extLst>
          </p:cNvPr>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a:extLst>
              <a:ext uri="{FF2B5EF4-FFF2-40B4-BE49-F238E27FC236}">
                <a16:creationId xmlns:a16="http://schemas.microsoft.com/office/drawing/2014/main" id="{5E3E3EC6-E54B-47CA-BD2E-A328D440C764}"/>
              </a:ext>
            </a:extLst>
          </p:cNvPr>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a:extLst>
              <a:ext uri="{FF2B5EF4-FFF2-40B4-BE49-F238E27FC236}">
                <a16:creationId xmlns:a16="http://schemas.microsoft.com/office/drawing/2014/main" id="{5C2B34A5-A72E-45BB-9D5E-0E3103CC2309}"/>
              </a:ext>
            </a:extLst>
          </p:cNvPr>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a:extLst>
              <a:ext uri="{FF2B5EF4-FFF2-40B4-BE49-F238E27FC236}">
                <a16:creationId xmlns:a16="http://schemas.microsoft.com/office/drawing/2014/main" id="{F4C565E5-0FDD-4DA3-B76A-54D511398151}"/>
              </a:ext>
            </a:extLst>
          </p:cNvPr>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32" name="Text Box 29">
            <a:extLst>
              <a:ext uri="{FF2B5EF4-FFF2-40B4-BE49-F238E27FC236}">
                <a16:creationId xmlns:a16="http://schemas.microsoft.com/office/drawing/2014/main" id="{032A261D-996A-4D41-A96A-060489EE54DA}"/>
              </a:ext>
            </a:extLst>
          </p:cNvPr>
          <p:cNvSpPr txBox="1">
            <a:spLocks noChangeArrowheads="1"/>
          </p:cNvSpPr>
          <p:nvPr/>
        </p:nvSpPr>
        <p:spPr bwMode="auto">
          <a:xfrm>
            <a:off x="5919759" y="1580883"/>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33" name="Rectangle 32">
            <a:extLst>
              <a:ext uri="{FF2B5EF4-FFF2-40B4-BE49-F238E27FC236}">
                <a16:creationId xmlns:a16="http://schemas.microsoft.com/office/drawing/2014/main" id="{AA4D1B17-C164-4483-AB91-309A57620382}"/>
              </a:ext>
            </a:extLst>
          </p:cNvPr>
          <p:cNvSpPr/>
          <p:nvPr/>
        </p:nvSpPr>
        <p:spPr>
          <a:xfrm>
            <a:off x="3997173" y="1619517"/>
            <a:ext cx="1184427" cy="338554"/>
          </a:xfrm>
          <a:prstGeom prst="rect">
            <a:avLst/>
          </a:prstGeom>
        </p:spPr>
        <p:txBody>
          <a:bodyPr wrap="none">
            <a:spAutoFit/>
          </a:bodyPr>
          <a:lstStyle/>
          <a:p>
            <a:pPr algn="ctr"/>
            <a:r>
              <a:rPr lang="en-US" sz="1600" dirty="0">
                <a:latin typeface="Calibri" pitchFamily="34" charset="0"/>
              </a:rPr>
              <a:t>Request: 14</a:t>
            </a:r>
          </a:p>
        </p:txBody>
      </p:sp>
      <p:sp>
        <p:nvSpPr>
          <p:cNvPr id="34" name="Rectangle 33">
            <a:extLst>
              <a:ext uri="{FF2B5EF4-FFF2-40B4-BE49-F238E27FC236}">
                <a16:creationId xmlns:a16="http://schemas.microsoft.com/office/drawing/2014/main" id="{B62A6F6B-EE1E-45D4-8F49-24567493CE21}"/>
              </a:ext>
            </a:extLst>
          </p:cNvPr>
          <p:cNvSpPr/>
          <p:nvPr/>
        </p:nvSpPr>
        <p:spPr bwMode="auto">
          <a:xfrm>
            <a:off x="37338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35" name="Text Box 29">
            <a:extLst>
              <a:ext uri="{FF2B5EF4-FFF2-40B4-BE49-F238E27FC236}">
                <a16:creationId xmlns:a16="http://schemas.microsoft.com/office/drawing/2014/main" id="{2032B85A-99B4-4395-93B4-7616B129BC80}"/>
              </a:ext>
            </a:extLst>
          </p:cNvPr>
          <p:cNvSpPr txBox="1">
            <a:spLocks noChangeArrowheads="1"/>
          </p:cNvSpPr>
          <p:nvPr/>
        </p:nvSpPr>
        <p:spPr bwMode="auto">
          <a:xfrm>
            <a:off x="5936094" y="2209800"/>
            <a:ext cx="2154670"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solidFill>
                  <a:srgbClr val="C00000"/>
                </a:solidFill>
                <a:latin typeface="Calibri" pitchFamily="34" charset="0"/>
              </a:rPr>
              <a:t>Hit!</a:t>
            </a:r>
            <a:endParaRPr lang="en-GB" sz="2000" b="1" i="1" dirty="0">
              <a:solidFill>
                <a:srgbClr val="C00000"/>
              </a:solidFill>
              <a:latin typeface="Calibri" pitchFamily="34" charset="0"/>
            </a:endParaRPr>
          </a:p>
        </p:txBody>
      </p:sp>
      <p:sp>
        <p:nvSpPr>
          <p:cNvPr id="37" name="Rectangle 36">
            <a:extLst>
              <a:ext uri="{FF2B5EF4-FFF2-40B4-BE49-F238E27FC236}">
                <a16:creationId xmlns:a16="http://schemas.microsoft.com/office/drawing/2014/main" id="{6A113790-7756-4919-A119-8EED42C13302}"/>
              </a:ext>
            </a:extLst>
          </p:cNvPr>
          <p:cNvSpPr/>
          <p:nvPr/>
        </p:nvSpPr>
        <p:spPr>
          <a:xfrm>
            <a:off x="251147" y="6492874"/>
            <a:ext cx="10515599" cy="261610"/>
          </a:xfrm>
          <a:prstGeom prst="rect">
            <a:avLst/>
          </a:prstGeom>
        </p:spPr>
        <p:txBody>
          <a:bodyPr wrap="square">
            <a:spAutoFit/>
          </a:bodyPr>
          <a:lstStyle/>
          <a:p>
            <a:r>
              <a:rPr lang="en-US" sz="1100" i="1" dirty="0"/>
              <a:t>Bryant and </a:t>
            </a:r>
            <a:r>
              <a:rPr lang="en-US" sz="1100" i="1" dirty="0" err="1"/>
              <a:t>O’Hallaron</a:t>
            </a:r>
            <a:r>
              <a:rPr lang="en-US" sz="1100" i="1" dirty="0"/>
              <a:t>, Computer Systems: A Programmer’s Perspective; Third Edition</a:t>
            </a:r>
          </a:p>
        </p:txBody>
      </p:sp>
    </p:spTree>
    <p:extLst>
      <p:ext uri="{BB962C8B-B14F-4D97-AF65-F5344CB8AC3E}">
        <p14:creationId xmlns:p14="http://schemas.microsoft.com/office/powerpoint/2010/main" val="16400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2EBB9-55F4-464C-B310-73332BC1306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C42BC47-19FC-4ADC-BE09-1397CEB7C16E}"/>
              </a:ext>
            </a:extLst>
          </p:cNvPr>
          <p:cNvSpPr>
            <a:spLocks noGrp="1"/>
          </p:cNvSpPr>
          <p:nvPr>
            <p:ph type="sldNum" sz="quarter" idx="12"/>
          </p:nvPr>
        </p:nvSpPr>
        <p:spPr/>
        <p:txBody>
          <a:bodyPr/>
          <a:lstStyle/>
          <a:p>
            <a:fld id="{57733F94-BD4E-45B7-8984-807B972C88CC}" type="slidenum">
              <a:rPr lang="en-US" smtClean="0"/>
              <a:pPr/>
              <a:t>77</a:t>
            </a:fld>
            <a:endParaRPr lang="en-US"/>
          </a:p>
        </p:txBody>
      </p:sp>
      <p:sp>
        <p:nvSpPr>
          <p:cNvPr id="5" name="Up-Down Arrow 42">
            <a:extLst>
              <a:ext uri="{FF2B5EF4-FFF2-40B4-BE49-F238E27FC236}">
                <a16:creationId xmlns:a16="http://schemas.microsoft.com/office/drawing/2014/main" id="{25EE0B7F-9219-4236-A489-88EA44877845}"/>
              </a:ext>
            </a:extLst>
          </p:cNvPr>
          <p:cNvSpPr/>
          <p:nvPr/>
        </p:nvSpPr>
        <p:spPr bwMode="auto">
          <a:xfrm>
            <a:off x="3352800" y="1295400"/>
            <a:ext cx="685800" cy="990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6" name="Up-Down Arrow 34">
            <a:extLst>
              <a:ext uri="{FF2B5EF4-FFF2-40B4-BE49-F238E27FC236}">
                <a16:creationId xmlns:a16="http://schemas.microsoft.com/office/drawing/2014/main" id="{88982EB6-D7B5-43E6-A6BF-351E08615AB0}"/>
              </a:ext>
            </a:extLst>
          </p:cNvPr>
          <p:cNvSpPr/>
          <p:nvPr/>
        </p:nvSpPr>
        <p:spPr bwMode="auto">
          <a:xfrm>
            <a:off x="3352800" y="2895600"/>
            <a:ext cx="685800" cy="1371600"/>
          </a:xfrm>
          <a:prstGeom prst="upDownArrow">
            <a:avLst/>
          </a:prstGeom>
          <a:solidFill>
            <a:schemeClr val="bg1">
              <a:lumMod val="75000"/>
            </a:schemeClr>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algn="ctr"/>
            <a:endParaRPr lang="en-US" dirty="0">
              <a:latin typeface="Calibri" pitchFamily="34" charset="0"/>
            </a:endParaRPr>
          </a:p>
        </p:txBody>
      </p:sp>
      <p:sp>
        <p:nvSpPr>
          <p:cNvPr id="7" name="Rectangle 6">
            <a:extLst>
              <a:ext uri="{FF2B5EF4-FFF2-40B4-BE49-F238E27FC236}">
                <a16:creationId xmlns:a16="http://schemas.microsoft.com/office/drawing/2014/main" id="{4FB4BA2B-6220-4960-BD7C-D1049DD84BFC}"/>
              </a:ext>
            </a:extLst>
          </p:cNvPr>
          <p:cNvSpPr/>
          <p:nvPr/>
        </p:nvSpPr>
        <p:spPr bwMode="auto">
          <a:xfrm>
            <a:off x="1905000" y="4267200"/>
            <a:ext cx="3581400" cy="20574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a:latin typeface="Calibri" pitchFamily="34" charset="0"/>
            </a:endParaRPr>
          </a:p>
        </p:txBody>
      </p:sp>
      <p:sp>
        <p:nvSpPr>
          <p:cNvPr id="8" name="Rectangle 7">
            <a:extLst>
              <a:ext uri="{FF2B5EF4-FFF2-40B4-BE49-F238E27FC236}">
                <a16:creationId xmlns:a16="http://schemas.microsoft.com/office/drawing/2014/main" id="{F13AC13D-0FA8-450C-B071-E6BA7CF07E3C}"/>
              </a:ext>
            </a:extLst>
          </p:cNvPr>
          <p:cNvSpPr/>
          <p:nvPr/>
        </p:nvSpPr>
        <p:spPr bwMode="auto">
          <a:xfrm>
            <a:off x="1905000" y="2272391"/>
            <a:ext cx="3581400" cy="609600"/>
          </a:xfrm>
          <a:prstGeom prst="rect">
            <a:avLst/>
          </a:prstGeom>
          <a:solidFill>
            <a:schemeClr val="accent2">
              <a:lumMod val="20000"/>
              <a:lumOff val="80000"/>
            </a:schemeClr>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dirty="0">
              <a:latin typeface="Calibri" pitchFamily="34" charset="0"/>
            </a:endParaRPr>
          </a:p>
        </p:txBody>
      </p:sp>
      <p:sp>
        <p:nvSpPr>
          <p:cNvPr id="9" name="Rectangle 8">
            <a:extLst>
              <a:ext uri="{FF2B5EF4-FFF2-40B4-BE49-F238E27FC236}">
                <a16:creationId xmlns:a16="http://schemas.microsoft.com/office/drawing/2014/main" id="{CC8C08CD-C87C-4B09-94F6-B4E3D6420DCA}"/>
              </a:ext>
            </a:extLst>
          </p:cNvPr>
          <p:cNvSpPr/>
          <p:nvPr/>
        </p:nvSpPr>
        <p:spPr bwMode="auto">
          <a:xfrm>
            <a:off x="20574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0</a:t>
            </a:r>
          </a:p>
        </p:txBody>
      </p:sp>
      <p:sp>
        <p:nvSpPr>
          <p:cNvPr id="10" name="Rectangle 9">
            <a:extLst>
              <a:ext uri="{FF2B5EF4-FFF2-40B4-BE49-F238E27FC236}">
                <a16:creationId xmlns:a16="http://schemas.microsoft.com/office/drawing/2014/main" id="{FAA27458-E672-4E95-95AC-52BAB4E16677}"/>
              </a:ext>
            </a:extLst>
          </p:cNvPr>
          <p:cNvSpPr/>
          <p:nvPr/>
        </p:nvSpPr>
        <p:spPr bwMode="auto">
          <a:xfrm>
            <a:off x="28956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a:t>
            </a:r>
          </a:p>
        </p:txBody>
      </p:sp>
      <p:sp>
        <p:nvSpPr>
          <p:cNvPr id="11" name="Rectangle 10">
            <a:extLst>
              <a:ext uri="{FF2B5EF4-FFF2-40B4-BE49-F238E27FC236}">
                <a16:creationId xmlns:a16="http://schemas.microsoft.com/office/drawing/2014/main" id="{C1B17235-A2EC-43C5-B4A1-45BC73F26990}"/>
              </a:ext>
            </a:extLst>
          </p:cNvPr>
          <p:cNvSpPr/>
          <p:nvPr/>
        </p:nvSpPr>
        <p:spPr bwMode="auto">
          <a:xfrm>
            <a:off x="37338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2</a:t>
            </a:r>
          </a:p>
        </p:txBody>
      </p:sp>
      <p:sp>
        <p:nvSpPr>
          <p:cNvPr id="12" name="Rectangle 11">
            <a:extLst>
              <a:ext uri="{FF2B5EF4-FFF2-40B4-BE49-F238E27FC236}">
                <a16:creationId xmlns:a16="http://schemas.microsoft.com/office/drawing/2014/main" id="{FD9EA4E4-B6D5-4D18-8D13-1E9D7B4A5057}"/>
              </a:ext>
            </a:extLst>
          </p:cNvPr>
          <p:cNvSpPr/>
          <p:nvPr/>
        </p:nvSpPr>
        <p:spPr bwMode="auto">
          <a:xfrm>
            <a:off x="4572000" y="4419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13" name="Rectangle 12">
            <a:extLst>
              <a:ext uri="{FF2B5EF4-FFF2-40B4-BE49-F238E27FC236}">
                <a16:creationId xmlns:a16="http://schemas.microsoft.com/office/drawing/2014/main" id="{699A703A-FDED-4EBA-BB7D-35B958DE5428}"/>
              </a:ext>
            </a:extLst>
          </p:cNvPr>
          <p:cNvSpPr/>
          <p:nvPr/>
        </p:nvSpPr>
        <p:spPr bwMode="auto">
          <a:xfrm>
            <a:off x="20574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4</a:t>
            </a:r>
          </a:p>
        </p:txBody>
      </p:sp>
      <p:sp>
        <p:nvSpPr>
          <p:cNvPr id="14" name="Rectangle 13">
            <a:extLst>
              <a:ext uri="{FF2B5EF4-FFF2-40B4-BE49-F238E27FC236}">
                <a16:creationId xmlns:a16="http://schemas.microsoft.com/office/drawing/2014/main" id="{02EB8101-4096-4DC7-9B89-316A337AC7D4}"/>
              </a:ext>
            </a:extLst>
          </p:cNvPr>
          <p:cNvSpPr/>
          <p:nvPr/>
        </p:nvSpPr>
        <p:spPr bwMode="auto">
          <a:xfrm>
            <a:off x="28956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5</a:t>
            </a:r>
          </a:p>
        </p:txBody>
      </p:sp>
      <p:sp>
        <p:nvSpPr>
          <p:cNvPr id="15" name="Rectangle 14">
            <a:extLst>
              <a:ext uri="{FF2B5EF4-FFF2-40B4-BE49-F238E27FC236}">
                <a16:creationId xmlns:a16="http://schemas.microsoft.com/office/drawing/2014/main" id="{62AA9326-45F6-43D0-927A-76DFA3476A7C}"/>
              </a:ext>
            </a:extLst>
          </p:cNvPr>
          <p:cNvSpPr/>
          <p:nvPr/>
        </p:nvSpPr>
        <p:spPr bwMode="auto">
          <a:xfrm>
            <a:off x="37338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6</a:t>
            </a:r>
          </a:p>
        </p:txBody>
      </p:sp>
      <p:sp>
        <p:nvSpPr>
          <p:cNvPr id="16" name="Rectangle 15">
            <a:extLst>
              <a:ext uri="{FF2B5EF4-FFF2-40B4-BE49-F238E27FC236}">
                <a16:creationId xmlns:a16="http://schemas.microsoft.com/office/drawing/2014/main" id="{5AE385C7-2BE3-4CFB-95B1-9E699D45EE93}"/>
              </a:ext>
            </a:extLst>
          </p:cNvPr>
          <p:cNvSpPr/>
          <p:nvPr/>
        </p:nvSpPr>
        <p:spPr bwMode="auto">
          <a:xfrm>
            <a:off x="4572000" y="4800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7</a:t>
            </a:r>
          </a:p>
        </p:txBody>
      </p:sp>
      <p:sp>
        <p:nvSpPr>
          <p:cNvPr id="17" name="Rectangle 16">
            <a:extLst>
              <a:ext uri="{FF2B5EF4-FFF2-40B4-BE49-F238E27FC236}">
                <a16:creationId xmlns:a16="http://schemas.microsoft.com/office/drawing/2014/main" id="{AEFD141E-A8EE-4957-9B89-80D2AC62B7F8}"/>
              </a:ext>
            </a:extLst>
          </p:cNvPr>
          <p:cNvSpPr/>
          <p:nvPr/>
        </p:nvSpPr>
        <p:spPr bwMode="auto">
          <a:xfrm>
            <a:off x="20574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18" name="Rectangle 17">
            <a:extLst>
              <a:ext uri="{FF2B5EF4-FFF2-40B4-BE49-F238E27FC236}">
                <a16:creationId xmlns:a16="http://schemas.microsoft.com/office/drawing/2014/main" id="{CE9033B2-3A41-4507-BD31-AF6B5E8C03D7}"/>
              </a:ext>
            </a:extLst>
          </p:cNvPr>
          <p:cNvSpPr/>
          <p:nvPr/>
        </p:nvSpPr>
        <p:spPr bwMode="auto">
          <a:xfrm>
            <a:off x="28956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19" name="Rectangle 18">
            <a:extLst>
              <a:ext uri="{FF2B5EF4-FFF2-40B4-BE49-F238E27FC236}">
                <a16:creationId xmlns:a16="http://schemas.microsoft.com/office/drawing/2014/main" id="{DB02A541-F501-450E-86AF-8971AF94130F}"/>
              </a:ext>
            </a:extLst>
          </p:cNvPr>
          <p:cNvSpPr/>
          <p:nvPr/>
        </p:nvSpPr>
        <p:spPr bwMode="auto">
          <a:xfrm>
            <a:off x="37338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10</a:t>
            </a:r>
          </a:p>
        </p:txBody>
      </p:sp>
      <p:sp>
        <p:nvSpPr>
          <p:cNvPr id="20" name="Rectangle 19">
            <a:extLst>
              <a:ext uri="{FF2B5EF4-FFF2-40B4-BE49-F238E27FC236}">
                <a16:creationId xmlns:a16="http://schemas.microsoft.com/office/drawing/2014/main" id="{41998730-DA7D-46DC-94FD-02BF776C97C3}"/>
              </a:ext>
            </a:extLst>
          </p:cNvPr>
          <p:cNvSpPr/>
          <p:nvPr/>
        </p:nvSpPr>
        <p:spPr bwMode="auto">
          <a:xfrm>
            <a:off x="4572000" y="5181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11</a:t>
            </a:r>
          </a:p>
        </p:txBody>
      </p:sp>
      <p:sp>
        <p:nvSpPr>
          <p:cNvPr id="21" name="Rectangle 20">
            <a:extLst>
              <a:ext uri="{FF2B5EF4-FFF2-40B4-BE49-F238E27FC236}">
                <a16:creationId xmlns:a16="http://schemas.microsoft.com/office/drawing/2014/main" id="{46FE9771-DD6E-476C-A927-E4F8E6DE5837}"/>
              </a:ext>
            </a:extLst>
          </p:cNvPr>
          <p:cNvSpPr/>
          <p:nvPr/>
        </p:nvSpPr>
        <p:spPr bwMode="auto">
          <a:xfrm>
            <a:off x="20574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22" name="Rectangle 21">
            <a:extLst>
              <a:ext uri="{FF2B5EF4-FFF2-40B4-BE49-F238E27FC236}">
                <a16:creationId xmlns:a16="http://schemas.microsoft.com/office/drawing/2014/main" id="{9CF472A1-BE01-48AC-9152-04F854E4DDE3}"/>
              </a:ext>
            </a:extLst>
          </p:cNvPr>
          <p:cNvSpPr/>
          <p:nvPr/>
        </p:nvSpPr>
        <p:spPr bwMode="auto">
          <a:xfrm>
            <a:off x="28956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13</a:t>
            </a:r>
          </a:p>
        </p:txBody>
      </p:sp>
      <p:sp>
        <p:nvSpPr>
          <p:cNvPr id="23" name="Rectangle 22">
            <a:extLst>
              <a:ext uri="{FF2B5EF4-FFF2-40B4-BE49-F238E27FC236}">
                <a16:creationId xmlns:a16="http://schemas.microsoft.com/office/drawing/2014/main" id="{B512A724-BFBE-4628-883F-61FE6E5DCCB1}"/>
              </a:ext>
            </a:extLst>
          </p:cNvPr>
          <p:cNvSpPr/>
          <p:nvPr/>
        </p:nvSpPr>
        <p:spPr bwMode="auto">
          <a:xfrm>
            <a:off x="37338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4" name="Rectangle 23">
            <a:extLst>
              <a:ext uri="{FF2B5EF4-FFF2-40B4-BE49-F238E27FC236}">
                <a16:creationId xmlns:a16="http://schemas.microsoft.com/office/drawing/2014/main" id="{19F1B8FF-5DE3-45B7-B76D-C4AF1B8573F2}"/>
              </a:ext>
            </a:extLst>
          </p:cNvPr>
          <p:cNvSpPr/>
          <p:nvPr/>
        </p:nvSpPr>
        <p:spPr bwMode="auto">
          <a:xfrm>
            <a:off x="4572000" y="5562600"/>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15</a:t>
            </a:r>
          </a:p>
        </p:txBody>
      </p:sp>
      <p:cxnSp>
        <p:nvCxnSpPr>
          <p:cNvPr id="25" name="Straight Connector 24">
            <a:extLst>
              <a:ext uri="{FF2B5EF4-FFF2-40B4-BE49-F238E27FC236}">
                <a16:creationId xmlns:a16="http://schemas.microsoft.com/office/drawing/2014/main" id="{12445CA1-E51C-4140-A7B0-EFEB50B69773}"/>
              </a:ext>
            </a:extLst>
          </p:cNvPr>
          <p:cNvCxnSpPr/>
          <p:nvPr/>
        </p:nvCxnSpPr>
        <p:spPr bwMode="auto">
          <a:xfrm>
            <a:off x="2286000" y="6096000"/>
            <a:ext cx="3048000" cy="1477"/>
          </a:xfrm>
          <a:prstGeom prst="line">
            <a:avLst/>
          </a:prstGeom>
          <a:noFill/>
          <a:ln w="88900" cap="rnd" cmpd="sng" algn="ctr">
            <a:solidFill>
              <a:schemeClr val="tx1"/>
            </a:solidFill>
            <a:prstDash val="sysDot"/>
            <a:round/>
            <a:headEnd type="none" w="med" len="med"/>
            <a:tailEnd type="none" w="med" len="med"/>
          </a:ln>
          <a:effectLst/>
        </p:spPr>
      </p:cxnSp>
      <p:sp>
        <p:nvSpPr>
          <p:cNvPr id="26" name="Rectangle 25">
            <a:extLst>
              <a:ext uri="{FF2B5EF4-FFF2-40B4-BE49-F238E27FC236}">
                <a16:creationId xmlns:a16="http://schemas.microsoft.com/office/drawing/2014/main" id="{547AC02A-3D7D-42DB-9384-153C61CD0C9F}"/>
              </a:ext>
            </a:extLst>
          </p:cNvPr>
          <p:cNvSpPr/>
          <p:nvPr/>
        </p:nvSpPr>
        <p:spPr bwMode="auto">
          <a:xfrm>
            <a:off x="20574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8</a:t>
            </a:r>
          </a:p>
        </p:txBody>
      </p:sp>
      <p:sp>
        <p:nvSpPr>
          <p:cNvPr id="27" name="Rectangle 26">
            <a:extLst>
              <a:ext uri="{FF2B5EF4-FFF2-40B4-BE49-F238E27FC236}">
                <a16:creationId xmlns:a16="http://schemas.microsoft.com/office/drawing/2014/main" id="{BF3B007B-FA54-4A31-9E9E-640CD8DA3AF2}"/>
              </a:ext>
            </a:extLst>
          </p:cNvPr>
          <p:cNvSpPr/>
          <p:nvPr/>
        </p:nvSpPr>
        <p:spPr bwMode="auto">
          <a:xfrm>
            <a:off x="28956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9</a:t>
            </a:r>
          </a:p>
        </p:txBody>
      </p:sp>
      <p:sp>
        <p:nvSpPr>
          <p:cNvPr id="28" name="Rectangle 27">
            <a:extLst>
              <a:ext uri="{FF2B5EF4-FFF2-40B4-BE49-F238E27FC236}">
                <a16:creationId xmlns:a16="http://schemas.microsoft.com/office/drawing/2014/main" id="{21C9E445-34F4-40F6-993A-8463CE77D1CC}"/>
              </a:ext>
            </a:extLst>
          </p:cNvPr>
          <p:cNvSpPr/>
          <p:nvPr/>
        </p:nvSpPr>
        <p:spPr bwMode="auto">
          <a:xfrm>
            <a:off x="37338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14</a:t>
            </a:r>
          </a:p>
        </p:txBody>
      </p:sp>
      <p:sp>
        <p:nvSpPr>
          <p:cNvPr id="29" name="Rectangle 28">
            <a:extLst>
              <a:ext uri="{FF2B5EF4-FFF2-40B4-BE49-F238E27FC236}">
                <a16:creationId xmlns:a16="http://schemas.microsoft.com/office/drawing/2014/main" id="{98AEAD88-C49D-483A-9C45-24911B1308DA}"/>
              </a:ext>
            </a:extLst>
          </p:cNvPr>
          <p:cNvSpPr/>
          <p:nvPr/>
        </p:nvSpPr>
        <p:spPr bwMode="auto">
          <a:xfrm>
            <a:off x="4572000" y="2424791"/>
            <a:ext cx="762000" cy="304800"/>
          </a:xfrm>
          <a:prstGeom prst="rect">
            <a:avLst/>
          </a:prstGeom>
          <a:solidFill>
            <a:schemeClr val="bg1"/>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3</a:t>
            </a:r>
          </a:p>
        </p:txBody>
      </p:sp>
      <p:sp>
        <p:nvSpPr>
          <p:cNvPr id="30" name="TextBox 29">
            <a:extLst>
              <a:ext uri="{FF2B5EF4-FFF2-40B4-BE49-F238E27FC236}">
                <a16:creationId xmlns:a16="http://schemas.microsoft.com/office/drawing/2014/main" id="{7CB7269A-91AC-4167-B3A0-0C3C975407B6}"/>
              </a:ext>
            </a:extLst>
          </p:cNvPr>
          <p:cNvSpPr txBox="1"/>
          <p:nvPr/>
        </p:nvSpPr>
        <p:spPr>
          <a:xfrm>
            <a:off x="788764" y="2348591"/>
            <a:ext cx="949299" cy="461665"/>
          </a:xfrm>
          <a:prstGeom prst="rect">
            <a:avLst/>
          </a:prstGeom>
          <a:noFill/>
        </p:spPr>
        <p:txBody>
          <a:bodyPr wrap="none" rtlCol="0">
            <a:spAutoFit/>
          </a:bodyPr>
          <a:lstStyle/>
          <a:p>
            <a:r>
              <a:rPr lang="en-US" dirty="0">
                <a:latin typeface="Calibri" pitchFamily="34" charset="0"/>
              </a:rPr>
              <a:t>Cache</a:t>
            </a:r>
          </a:p>
        </p:txBody>
      </p:sp>
      <p:sp>
        <p:nvSpPr>
          <p:cNvPr id="31" name="TextBox 30">
            <a:extLst>
              <a:ext uri="{FF2B5EF4-FFF2-40B4-BE49-F238E27FC236}">
                <a16:creationId xmlns:a16="http://schemas.microsoft.com/office/drawing/2014/main" id="{67F105A5-E2CE-426E-BA48-F5DB62B10151}"/>
              </a:ext>
            </a:extLst>
          </p:cNvPr>
          <p:cNvSpPr txBox="1"/>
          <p:nvPr/>
        </p:nvSpPr>
        <p:spPr>
          <a:xfrm>
            <a:off x="457200" y="4343400"/>
            <a:ext cx="1280863" cy="461665"/>
          </a:xfrm>
          <a:prstGeom prst="rect">
            <a:avLst/>
          </a:prstGeom>
          <a:noFill/>
        </p:spPr>
        <p:txBody>
          <a:bodyPr wrap="none" rtlCol="0">
            <a:spAutoFit/>
          </a:bodyPr>
          <a:lstStyle/>
          <a:p>
            <a:r>
              <a:rPr lang="en-US" dirty="0">
                <a:latin typeface="Calibri" pitchFamily="34" charset="0"/>
              </a:rPr>
              <a:t>Memory</a:t>
            </a:r>
          </a:p>
        </p:txBody>
      </p:sp>
      <p:sp>
        <p:nvSpPr>
          <p:cNvPr id="32" name="Text Box 29">
            <a:extLst>
              <a:ext uri="{FF2B5EF4-FFF2-40B4-BE49-F238E27FC236}">
                <a16:creationId xmlns:a16="http://schemas.microsoft.com/office/drawing/2014/main" id="{9F9465C9-E76B-4F57-838D-9DE4BF1AE7B6}"/>
              </a:ext>
            </a:extLst>
          </p:cNvPr>
          <p:cNvSpPr txBox="1">
            <a:spLocks noChangeArrowheads="1"/>
          </p:cNvSpPr>
          <p:nvPr/>
        </p:nvSpPr>
        <p:spPr bwMode="auto">
          <a:xfrm>
            <a:off x="5919759" y="1580883"/>
            <a:ext cx="2826906" cy="396135"/>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Data in block b is needed</a:t>
            </a:r>
          </a:p>
        </p:txBody>
      </p:sp>
      <p:sp>
        <p:nvSpPr>
          <p:cNvPr id="33" name="Rectangle 32">
            <a:extLst>
              <a:ext uri="{FF2B5EF4-FFF2-40B4-BE49-F238E27FC236}">
                <a16:creationId xmlns:a16="http://schemas.microsoft.com/office/drawing/2014/main" id="{0F8EABC9-54DC-4A41-98C4-B814C3E664D5}"/>
              </a:ext>
            </a:extLst>
          </p:cNvPr>
          <p:cNvSpPr/>
          <p:nvPr/>
        </p:nvSpPr>
        <p:spPr>
          <a:xfrm>
            <a:off x="3997173" y="1619517"/>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4" name="Text Box 29">
            <a:extLst>
              <a:ext uri="{FF2B5EF4-FFF2-40B4-BE49-F238E27FC236}">
                <a16:creationId xmlns:a16="http://schemas.microsoft.com/office/drawing/2014/main" id="{E61A9E59-B521-4D96-BCD4-7C0F6B146CD9}"/>
              </a:ext>
            </a:extLst>
          </p:cNvPr>
          <p:cNvSpPr txBox="1">
            <a:spLocks noChangeArrowheads="1"/>
          </p:cNvSpPr>
          <p:nvPr/>
        </p:nvSpPr>
        <p:spPr bwMode="auto">
          <a:xfrm>
            <a:off x="5936094" y="2209800"/>
            <a:ext cx="2569847"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not in cache:</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solidFill>
                  <a:srgbClr val="C00000"/>
                </a:solidFill>
                <a:latin typeface="Calibri" pitchFamily="34" charset="0"/>
              </a:rPr>
              <a:t>Miss!</a:t>
            </a:r>
          </a:p>
        </p:txBody>
      </p:sp>
      <p:sp>
        <p:nvSpPr>
          <p:cNvPr id="35" name="Text Box 29">
            <a:extLst>
              <a:ext uri="{FF2B5EF4-FFF2-40B4-BE49-F238E27FC236}">
                <a16:creationId xmlns:a16="http://schemas.microsoft.com/office/drawing/2014/main" id="{32EA3796-8D51-493D-AF78-09FA8B49718B}"/>
              </a:ext>
            </a:extLst>
          </p:cNvPr>
          <p:cNvSpPr txBox="1">
            <a:spLocks noChangeArrowheads="1"/>
          </p:cNvSpPr>
          <p:nvPr/>
        </p:nvSpPr>
        <p:spPr bwMode="auto">
          <a:xfrm>
            <a:off x="5943600" y="3200400"/>
            <a:ext cx="2585173" cy="697756"/>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fetched from</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i="1" dirty="0">
                <a:latin typeface="Calibri" pitchFamily="34" charset="0"/>
              </a:rPr>
              <a:t>memory</a:t>
            </a:r>
            <a:endParaRPr lang="en-GB" sz="2000" b="1" i="1" dirty="0">
              <a:latin typeface="Calibri" pitchFamily="34" charset="0"/>
            </a:endParaRPr>
          </a:p>
        </p:txBody>
      </p:sp>
      <p:sp>
        <p:nvSpPr>
          <p:cNvPr id="36" name="Rectangle 35">
            <a:extLst>
              <a:ext uri="{FF2B5EF4-FFF2-40B4-BE49-F238E27FC236}">
                <a16:creationId xmlns:a16="http://schemas.microsoft.com/office/drawing/2014/main" id="{BD63498B-0C12-47CB-9A19-0A945829159A}"/>
              </a:ext>
            </a:extLst>
          </p:cNvPr>
          <p:cNvSpPr/>
          <p:nvPr/>
        </p:nvSpPr>
        <p:spPr>
          <a:xfrm>
            <a:off x="3997172" y="3395246"/>
            <a:ext cx="1184428" cy="338554"/>
          </a:xfrm>
          <a:prstGeom prst="rect">
            <a:avLst/>
          </a:prstGeom>
        </p:spPr>
        <p:txBody>
          <a:bodyPr wrap="none">
            <a:spAutoFit/>
          </a:bodyPr>
          <a:lstStyle/>
          <a:p>
            <a:pPr algn="ctr"/>
            <a:r>
              <a:rPr lang="en-US" sz="1600" dirty="0">
                <a:latin typeface="Calibri" pitchFamily="34" charset="0"/>
              </a:rPr>
              <a:t>Request: 12</a:t>
            </a:r>
          </a:p>
        </p:txBody>
      </p:sp>
      <p:sp>
        <p:nvSpPr>
          <p:cNvPr id="37" name="Rectangle 36">
            <a:extLst>
              <a:ext uri="{FF2B5EF4-FFF2-40B4-BE49-F238E27FC236}">
                <a16:creationId xmlns:a16="http://schemas.microsoft.com/office/drawing/2014/main" id="{1E65847E-E1E1-48CB-BEA3-0AA950C0998B}"/>
              </a:ext>
            </a:extLst>
          </p:cNvPr>
          <p:cNvSpPr/>
          <p:nvPr/>
        </p:nvSpPr>
        <p:spPr bwMode="auto">
          <a:xfrm>
            <a:off x="2057400" y="55626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8" name="Rectangle 37">
            <a:extLst>
              <a:ext uri="{FF2B5EF4-FFF2-40B4-BE49-F238E27FC236}">
                <a16:creationId xmlns:a16="http://schemas.microsoft.com/office/drawing/2014/main" id="{A9776973-7DB3-4A3D-A81C-8FF130D639E5}"/>
              </a:ext>
            </a:extLst>
          </p:cNvPr>
          <p:cNvSpPr/>
          <p:nvPr/>
        </p:nvSpPr>
        <p:spPr bwMode="auto">
          <a:xfrm>
            <a:off x="2590800" y="3429000"/>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39" name="Rectangle 38">
            <a:extLst>
              <a:ext uri="{FF2B5EF4-FFF2-40B4-BE49-F238E27FC236}">
                <a16:creationId xmlns:a16="http://schemas.microsoft.com/office/drawing/2014/main" id="{7EB090B6-FB83-4899-BFAF-26108C8A26F8}"/>
              </a:ext>
            </a:extLst>
          </p:cNvPr>
          <p:cNvSpPr/>
          <p:nvPr/>
        </p:nvSpPr>
        <p:spPr bwMode="auto">
          <a:xfrm>
            <a:off x="2895600" y="2425522"/>
            <a:ext cx="762000" cy="304800"/>
          </a:xfrm>
          <a:prstGeom prst="rect">
            <a:avLst/>
          </a:prstGeom>
          <a:solidFill>
            <a:srgbClr val="FF9999"/>
          </a:solid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latin typeface="Calibri" pitchFamily="34" charset="0"/>
              </a:rPr>
              <a:t>12</a:t>
            </a:r>
          </a:p>
        </p:txBody>
      </p:sp>
      <p:sp>
        <p:nvSpPr>
          <p:cNvPr id="40" name="Text Box 29">
            <a:extLst>
              <a:ext uri="{FF2B5EF4-FFF2-40B4-BE49-F238E27FC236}">
                <a16:creationId xmlns:a16="http://schemas.microsoft.com/office/drawing/2014/main" id="{FCF95E2E-9074-4A29-927E-B1410C3CA6D7}"/>
              </a:ext>
            </a:extLst>
          </p:cNvPr>
          <p:cNvSpPr txBox="1">
            <a:spLocks noChangeArrowheads="1"/>
          </p:cNvSpPr>
          <p:nvPr/>
        </p:nvSpPr>
        <p:spPr bwMode="auto">
          <a:xfrm>
            <a:off x="5943600" y="4191000"/>
            <a:ext cx="2810939" cy="1753558"/>
          </a:xfrm>
          <a:prstGeom prst="rect">
            <a:avLst/>
          </a:prstGeom>
          <a:noFill/>
          <a:ln w="9525">
            <a:noFill/>
            <a:round/>
            <a:headEnd/>
            <a:tailEnd/>
          </a:ln>
        </p:spPr>
        <p:txBody>
          <a:bodyPr wrap="none" lIns="90000" tIns="46800" rIns="90000" bIns="46800" anchor="ctr">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1" i="1" dirty="0">
                <a:latin typeface="Calibri" pitchFamily="34" charset="0"/>
              </a:rPr>
              <a:t>Block b is stored in cache</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Placement policy:</a:t>
            </a:r>
            <a:br>
              <a:rPr lang="en-GB" sz="1800" b="0" dirty="0">
                <a:latin typeface="Calibri" pitchFamily="34" charset="0"/>
              </a:rPr>
            </a:br>
            <a:r>
              <a:rPr lang="en-GB" sz="1800" b="0" dirty="0">
                <a:latin typeface="Calibri" pitchFamily="34" charset="0"/>
              </a:rPr>
              <a:t>determines where b goes</a:t>
            </a:r>
          </a:p>
          <a:p>
            <a:pPr marL="115888" indent="-115888">
              <a:lnSpc>
                <a:spcPct val="98000"/>
              </a:lnSpc>
              <a:buFont typeface="Arial"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solidFill>
                  <a:srgbClr val="C00000"/>
                </a:solidFill>
                <a:latin typeface="Calibri" pitchFamily="34" charset="0"/>
              </a:rPr>
              <a:t>Replacement policy:</a:t>
            </a:r>
            <a:br>
              <a:rPr lang="en-GB" sz="1800" b="0" dirty="0">
                <a:solidFill>
                  <a:srgbClr val="C00000"/>
                </a:solidFill>
                <a:latin typeface="Calibri" pitchFamily="34" charset="0"/>
              </a:rPr>
            </a:br>
            <a:r>
              <a:rPr lang="en-GB" sz="1800" b="0" dirty="0">
                <a:latin typeface="Calibri" pitchFamily="34" charset="0"/>
              </a:rPr>
              <a:t>determines which block</a:t>
            </a:r>
            <a:br>
              <a:rPr lang="en-GB" sz="1800" b="0" dirty="0">
                <a:latin typeface="Calibri" pitchFamily="34" charset="0"/>
              </a:rPr>
            </a:br>
            <a:r>
              <a:rPr lang="en-GB" sz="1800" b="0" dirty="0">
                <a:latin typeface="Calibri" pitchFamily="34" charset="0"/>
              </a:rPr>
              <a:t>gets evicted (victim)</a:t>
            </a:r>
          </a:p>
        </p:txBody>
      </p:sp>
      <p:sp>
        <p:nvSpPr>
          <p:cNvPr id="42" name="Rectangle 41">
            <a:extLst>
              <a:ext uri="{FF2B5EF4-FFF2-40B4-BE49-F238E27FC236}">
                <a16:creationId xmlns:a16="http://schemas.microsoft.com/office/drawing/2014/main" id="{18936953-0DBE-4F57-A6D1-E51C3F9F82FD}"/>
              </a:ext>
            </a:extLst>
          </p:cNvPr>
          <p:cNvSpPr/>
          <p:nvPr/>
        </p:nvSpPr>
        <p:spPr>
          <a:xfrm>
            <a:off x="251147" y="6492874"/>
            <a:ext cx="10515599" cy="261610"/>
          </a:xfrm>
          <a:prstGeom prst="rect">
            <a:avLst/>
          </a:prstGeom>
        </p:spPr>
        <p:txBody>
          <a:bodyPr wrap="square">
            <a:spAutoFit/>
          </a:bodyPr>
          <a:lstStyle/>
          <a:p>
            <a:r>
              <a:rPr lang="en-US" sz="1100" i="1" dirty="0"/>
              <a:t>Bryant and </a:t>
            </a:r>
            <a:r>
              <a:rPr lang="en-US" sz="1100" i="1" dirty="0" err="1"/>
              <a:t>O’Hallaron</a:t>
            </a:r>
            <a:r>
              <a:rPr lang="en-US" sz="1100" i="1" dirty="0"/>
              <a:t>, Computer Systems: A Programmer’s Perspective; Third Edition</a:t>
            </a:r>
          </a:p>
        </p:txBody>
      </p:sp>
    </p:spTree>
    <p:extLst>
      <p:ext uri="{BB962C8B-B14F-4D97-AF65-F5344CB8AC3E}">
        <p14:creationId xmlns:p14="http://schemas.microsoft.com/office/powerpoint/2010/main" val="3135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3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xEl>
                                              <p:pRg st="1" end="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animBg="1"/>
      <p:bldP spid="38" grpId="0" animBg="1"/>
      <p:bldP spid="38" grpId="1" animBg="1"/>
      <p:bldP spid="39" grpId="0" animBg="1"/>
      <p:bldP spid="40" grpId="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DBB8-D62B-41AF-93A3-0062E4306C74}"/>
              </a:ext>
            </a:extLst>
          </p:cNvPr>
          <p:cNvSpPr>
            <a:spLocks noGrp="1"/>
          </p:cNvSpPr>
          <p:nvPr>
            <p:ph type="title"/>
          </p:nvPr>
        </p:nvSpPr>
        <p:spPr/>
        <p:txBody>
          <a:bodyPr/>
          <a:lstStyle/>
          <a:p>
            <a:r>
              <a:rPr lang="en-US" dirty="0"/>
              <a:t>Cache Concepts</a:t>
            </a:r>
          </a:p>
        </p:txBody>
      </p:sp>
      <p:sp>
        <p:nvSpPr>
          <p:cNvPr id="3" name="Content Placeholder 2">
            <a:extLst>
              <a:ext uri="{FF2B5EF4-FFF2-40B4-BE49-F238E27FC236}">
                <a16:creationId xmlns:a16="http://schemas.microsoft.com/office/drawing/2014/main" id="{5DBA09CC-E596-4AEA-95B3-1F85D1CE16DB}"/>
              </a:ext>
            </a:extLst>
          </p:cNvPr>
          <p:cNvSpPr>
            <a:spLocks noGrp="1"/>
          </p:cNvSpPr>
          <p:nvPr>
            <p:ph idx="1"/>
          </p:nvPr>
        </p:nvSpPr>
        <p:spPr/>
        <p:txBody>
          <a:bodyPr/>
          <a:lstStyle/>
          <a:p>
            <a:r>
              <a:rPr lang="en-US" dirty="0">
                <a:solidFill>
                  <a:srgbClr val="FF0000"/>
                </a:solidFill>
              </a:rPr>
              <a:t>Cold (compulsory) miss</a:t>
            </a:r>
          </a:p>
          <a:p>
            <a:pPr lvl="1"/>
            <a:r>
              <a:rPr lang="en-US" dirty="0"/>
              <a:t>Cold misses occur because the cache is empty.</a:t>
            </a:r>
          </a:p>
          <a:p>
            <a:r>
              <a:rPr lang="en-US" dirty="0">
                <a:solidFill>
                  <a:srgbClr val="FF0000"/>
                </a:solidFill>
              </a:rPr>
              <a:t>Conflict miss</a:t>
            </a:r>
          </a:p>
          <a:p>
            <a:pPr lvl="1"/>
            <a:r>
              <a:rPr lang="en-US" dirty="0"/>
              <a:t>Most caches limit blocks at level k+1 to a small subset (sometimes a singleton) of the block positions at level k.</a:t>
            </a:r>
          </a:p>
          <a:p>
            <a:pPr lvl="2"/>
            <a:r>
              <a:rPr lang="en-US" dirty="0"/>
              <a:t>E.g. Block </a:t>
            </a:r>
            <a:r>
              <a:rPr lang="en-US" dirty="0" err="1"/>
              <a:t>i</a:t>
            </a:r>
            <a:r>
              <a:rPr lang="en-US" dirty="0"/>
              <a:t> at level k+1 must be placed in block (</a:t>
            </a:r>
            <a:r>
              <a:rPr lang="en-US" dirty="0" err="1"/>
              <a:t>i</a:t>
            </a:r>
            <a:r>
              <a:rPr lang="en-US" dirty="0"/>
              <a:t> mod 4) at level k.</a:t>
            </a:r>
          </a:p>
          <a:p>
            <a:pPr lvl="1"/>
            <a:r>
              <a:rPr lang="en-US" dirty="0"/>
              <a:t>Conflict misses occur when the level k cache is large enough, but multiple data objects all map to the same level k block.</a:t>
            </a:r>
          </a:p>
          <a:p>
            <a:pPr lvl="2"/>
            <a:r>
              <a:rPr lang="en-US" dirty="0"/>
              <a:t>E.g. Referencing blocks 0, 8, 0, 8, 0, 8, ... would miss every time.</a:t>
            </a:r>
          </a:p>
          <a:p>
            <a:r>
              <a:rPr lang="en-US" dirty="0">
                <a:solidFill>
                  <a:srgbClr val="FF0000"/>
                </a:solidFill>
              </a:rPr>
              <a:t>Capacity miss</a:t>
            </a:r>
          </a:p>
          <a:p>
            <a:pPr lvl="1"/>
            <a:r>
              <a:rPr lang="en-US" dirty="0"/>
              <a:t>Occurs when the set of active cache blocks (</a:t>
            </a:r>
            <a:r>
              <a:rPr lang="en-US" dirty="0">
                <a:solidFill>
                  <a:srgbClr val="FF0000"/>
                </a:solidFill>
              </a:rPr>
              <a:t>working set</a:t>
            </a:r>
            <a:r>
              <a:rPr lang="en-US" dirty="0"/>
              <a:t>) is larger than the cache.</a:t>
            </a:r>
          </a:p>
          <a:p>
            <a:endParaRPr lang="en-US" dirty="0"/>
          </a:p>
        </p:txBody>
      </p:sp>
      <p:sp>
        <p:nvSpPr>
          <p:cNvPr id="4" name="Slide Number Placeholder 3">
            <a:extLst>
              <a:ext uri="{FF2B5EF4-FFF2-40B4-BE49-F238E27FC236}">
                <a16:creationId xmlns:a16="http://schemas.microsoft.com/office/drawing/2014/main" id="{23EDCF4B-7F56-4D9D-835C-C127E73A0F58}"/>
              </a:ext>
            </a:extLst>
          </p:cNvPr>
          <p:cNvSpPr>
            <a:spLocks noGrp="1"/>
          </p:cNvSpPr>
          <p:nvPr>
            <p:ph type="sldNum" sz="quarter" idx="12"/>
          </p:nvPr>
        </p:nvSpPr>
        <p:spPr/>
        <p:txBody>
          <a:bodyPr/>
          <a:lstStyle/>
          <a:p>
            <a:fld id="{57733F94-BD4E-45B7-8984-807B972C88CC}" type="slidenum">
              <a:rPr lang="en-US" smtClean="0"/>
              <a:pPr/>
              <a:t>78</a:t>
            </a:fld>
            <a:endParaRPr lang="en-US"/>
          </a:p>
        </p:txBody>
      </p:sp>
      <p:sp>
        <p:nvSpPr>
          <p:cNvPr id="9" name="Rectangle 8">
            <a:extLst>
              <a:ext uri="{FF2B5EF4-FFF2-40B4-BE49-F238E27FC236}">
                <a16:creationId xmlns:a16="http://schemas.microsoft.com/office/drawing/2014/main" id="{13B64DCB-E49F-4610-BF7E-C9A5B2B57BC5}"/>
              </a:ext>
            </a:extLst>
          </p:cNvPr>
          <p:cNvSpPr/>
          <p:nvPr/>
        </p:nvSpPr>
        <p:spPr>
          <a:xfrm>
            <a:off x="251147" y="6492874"/>
            <a:ext cx="10515599" cy="261610"/>
          </a:xfrm>
          <a:prstGeom prst="rect">
            <a:avLst/>
          </a:prstGeom>
        </p:spPr>
        <p:txBody>
          <a:bodyPr wrap="square">
            <a:spAutoFit/>
          </a:bodyPr>
          <a:lstStyle/>
          <a:p>
            <a:r>
              <a:rPr lang="en-US" sz="1100" i="1" dirty="0"/>
              <a:t>Bryant and </a:t>
            </a:r>
            <a:r>
              <a:rPr lang="en-US" sz="1100" i="1" dirty="0" err="1"/>
              <a:t>O’Hallaron</a:t>
            </a:r>
            <a:r>
              <a:rPr lang="en-US" sz="1100" i="1" dirty="0"/>
              <a:t>, Computer Systems: A Programmer’s Perspective; Third Edition</a:t>
            </a:r>
          </a:p>
        </p:txBody>
      </p:sp>
    </p:spTree>
    <p:extLst>
      <p:ext uri="{BB962C8B-B14F-4D97-AF65-F5344CB8AC3E}">
        <p14:creationId xmlns:p14="http://schemas.microsoft.com/office/powerpoint/2010/main" val="4036801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C58E-4DA6-4895-9103-390E1EE02CA0}"/>
              </a:ext>
            </a:extLst>
          </p:cNvPr>
          <p:cNvSpPr>
            <a:spLocks noGrp="1"/>
          </p:cNvSpPr>
          <p:nvPr>
            <p:ph type="title"/>
          </p:nvPr>
        </p:nvSpPr>
        <p:spPr/>
        <p:txBody>
          <a:bodyPr/>
          <a:lstStyle/>
          <a:p>
            <a:r>
              <a:rPr lang="en-US" dirty="0"/>
              <a:t>Cache Concept Summary</a:t>
            </a:r>
          </a:p>
        </p:txBody>
      </p:sp>
      <p:sp>
        <p:nvSpPr>
          <p:cNvPr id="3" name="Content Placeholder 2">
            <a:extLst>
              <a:ext uri="{FF2B5EF4-FFF2-40B4-BE49-F238E27FC236}">
                <a16:creationId xmlns:a16="http://schemas.microsoft.com/office/drawing/2014/main" id="{5260AC74-3437-4AD1-9B41-8EF4D8B4FCC9}"/>
              </a:ext>
            </a:extLst>
          </p:cNvPr>
          <p:cNvSpPr>
            <a:spLocks noGrp="1"/>
          </p:cNvSpPr>
          <p:nvPr>
            <p:ph idx="1"/>
          </p:nvPr>
        </p:nvSpPr>
        <p:spPr/>
        <p:txBody>
          <a:bodyPr/>
          <a:lstStyle/>
          <a:p>
            <a:r>
              <a:rPr lang="en-US" dirty="0"/>
              <a:t>The speed gap between CPU, memory and mass storage continues to widen.</a:t>
            </a:r>
          </a:p>
          <a:p>
            <a:endParaRPr lang="en-US" dirty="0"/>
          </a:p>
          <a:p>
            <a:r>
              <a:rPr lang="en-US" dirty="0"/>
              <a:t>Well-written programs exhibit a property called </a:t>
            </a:r>
            <a:r>
              <a:rPr lang="en-US" i="1" dirty="0"/>
              <a:t>locality</a:t>
            </a:r>
            <a:r>
              <a:rPr lang="en-US" dirty="0"/>
              <a:t>.</a:t>
            </a:r>
          </a:p>
          <a:p>
            <a:endParaRPr lang="en-US" dirty="0"/>
          </a:p>
          <a:p>
            <a:r>
              <a:rPr lang="en-US" dirty="0"/>
              <a:t>Memory hierarchies based on </a:t>
            </a:r>
            <a:r>
              <a:rPr lang="en-US" i="1" dirty="0"/>
              <a:t>caching</a:t>
            </a:r>
            <a:r>
              <a:rPr lang="en-US" dirty="0"/>
              <a:t> close the gap by exploiting locality.</a:t>
            </a:r>
          </a:p>
          <a:p>
            <a:endParaRPr lang="en-US" dirty="0"/>
          </a:p>
        </p:txBody>
      </p:sp>
      <p:sp>
        <p:nvSpPr>
          <p:cNvPr id="4" name="Slide Number Placeholder 3">
            <a:extLst>
              <a:ext uri="{FF2B5EF4-FFF2-40B4-BE49-F238E27FC236}">
                <a16:creationId xmlns:a16="http://schemas.microsoft.com/office/drawing/2014/main" id="{FB0748C2-8031-49BD-97FB-4EF4798AC2D6}"/>
              </a:ext>
            </a:extLst>
          </p:cNvPr>
          <p:cNvSpPr>
            <a:spLocks noGrp="1"/>
          </p:cNvSpPr>
          <p:nvPr>
            <p:ph type="sldNum" sz="quarter" idx="12"/>
          </p:nvPr>
        </p:nvSpPr>
        <p:spPr/>
        <p:txBody>
          <a:bodyPr/>
          <a:lstStyle/>
          <a:p>
            <a:fld id="{57733F94-BD4E-45B7-8984-807B972C88CC}" type="slidenum">
              <a:rPr lang="en-US" smtClean="0"/>
              <a:pPr/>
              <a:t>79</a:t>
            </a:fld>
            <a:endParaRPr lang="en-US"/>
          </a:p>
        </p:txBody>
      </p:sp>
      <p:sp>
        <p:nvSpPr>
          <p:cNvPr id="8" name="Rectangle 7">
            <a:extLst>
              <a:ext uri="{FF2B5EF4-FFF2-40B4-BE49-F238E27FC236}">
                <a16:creationId xmlns:a16="http://schemas.microsoft.com/office/drawing/2014/main" id="{55DB3921-6FE7-4D12-A02B-1B7647839564}"/>
              </a:ext>
            </a:extLst>
          </p:cNvPr>
          <p:cNvSpPr/>
          <p:nvPr/>
        </p:nvSpPr>
        <p:spPr>
          <a:xfrm>
            <a:off x="251147" y="6492874"/>
            <a:ext cx="10515599" cy="261610"/>
          </a:xfrm>
          <a:prstGeom prst="rect">
            <a:avLst/>
          </a:prstGeom>
        </p:spPr>
        <p:txBody>
          <a:bodyPr wrap="square">
            <a:spAutoFit/>
          </a:bodyPr>
          <a:lstStyle/>
          <a:p>
            <a:r>
              <a:rPr lang="en-US" sz="1100" i="1" dirty="0"/>
              <a:t>Bryant and </a:t>
            </a:r>
            <a:r>
              <a:rPr lang="en-US" sz="1100" i="1" dirty="0" err="1"/>
              <a:t>O’Hallaron</a:t>
            </a:r>
            <a:r>
              <a:rPr lang="en-US" sz="1100" i="1" dirty="0"/>
              <a:t>, Computer Systems: A Programmer’s Perspective; Third Edition</a:t>
            </a:r>
          </a:p>
        </p:txBody>
      </p:sp>
    </p:spTree>
    <p:extLst>
      <p:ext uri="{BB962C8B-B14F-4D97-AF65-F5344CB8AC3E}">
        <p14:creationId xmlns:p14="http://schemas.microsoft.com/office/powerpoint/2010/main" val="170818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88CA9-6DF4-456A-9DB1-335EF4B51725}"/>
              </a:ext>
            </a:extLst>
          </p:cNvPr>
          <p:cNvSpPr>
            <a:spLocks noGrp="1"/>
          </p:cNvSpPr>
          <p:nvPr>
            <p:ph type="title"/>
          </p:nvPr>
        </p:nvSpPr>
        <p:spPr/>
        <p:txBody>
          <a:bodyPr/>
          <a:lstStyle/>
          <a:p>
            <a:r>
              <a:rPr lang="en-US" dirty="0"/>
              <a:t>Cache</a:t>
            </a:r>
          </a:p>
        </p:txBody>
      </p:sp>
      <p:sp>
        <p:nvSpPr>
          <p:cNvPr id="3" name="Content Placeholder 2">
            <a:extLst>
              <a:ext uri="{FF2B5EF4-FFF2-40B4-BE49-F238E27FC236}">
                <a16:creationId xmlns:a16="http://schemas.microsoft.com/office/drawing/2014/main" id="{7469B827-A048-42B1-BC59-7CF13AF367F8}"/>
              </a:ext>
            </a:extLst>
          </p:cNvPr>
          <p:cNvSpPr>
            <a:spLocks noGrp="1"/>
          </p:cNvSpPr>
          <p:nvPr>
            <p:ph idx="1"/>
          </p:nvPr>
        </p:nvSpPr>
        <p:spPr/>
        <p:txBody>
          <a:bodyPr>
            <a:normAutofit lnSpcReduction="10000"/>
          </a:bodyPr>
          <a:lstStyle/>
          <a:p>
            <a:r>
              <a:rPr lang="en-US" i="1" dirty="0">
                <a:solidFill>
                  <a:srgbClr val="FF0000"/>
                </a:solidFill>
              </a:rPr>
              <a:t>Cache:</a:t>
            </a:r>
            <a:r>
              <a:rPr lang="en-US" i="1" dirty="0"/>
              <a:t> </a:t>
            </a:r>
            <a:r>
              <a:rPr lang="en-US" dirty="0"/>
              <a:t>A smaller, faster storage device that acts as a staging area for a subset of the data in a larger, slower device.</a:t>
            </a:r>
          </a:p>
          <a:p>
            <a:r>
              <a:rPr lang="en-US" dirty="0"/>
              <a:t>Fundamental idea of a memory hierarchy:</a:t>
            </a:r>
          </a:p>
          <a:p>
            <a:pPr lvl="1"/>
            <a:r>
              <a:rPr lang="en-US" dirty="0"/>
              <a:t>For each k, the faster, smaller device at level k serves as a cache for the larger, slower device at level k+1.</a:t>
            </a:r>
          </a:p>
          <a:p>
            <a:r>
              <a:rPr lang="en-US" dirty="0"/>
              <a:t>Why do memory hierarchies work?</a:t>
            </a:r>
          </a:p>
          <a:p>
            <a:pPr lvl="1"/>
            <a:r>
              <a:rPr lang="en-US" dirty="0"/>
              <a:t>Because of locality, programs tend to access the data at level k more often than they access the data at level k+1. </a:t>
            </a:r>
          </a:p>
          <a:p>
            <a:pPr lvl="1"/>
            <a:r>
              <a:rPr lang="en-US" dirty="0"/>
              <a:t>Thus, the storage at level k+1 can be slower, and thus larger and cheaper per bit.</a:t>
            </a:r>
          </a:p>
          <a:p>
            <a:r>
              <a:rPr lang="en-US" i="1" dirty="0">
                <a:solidFill>
                  <a:srgbClr val="FF0000"/>
                </a:solidFill>
              </a:rPr>
              <a:t>Big Idea:  </a:t>
            </a:r>
            <a:r>
              <a:rPr lang="en-US" dirty="0"/>
              <a:t>The memory hierarchy creates a large pool of storage that costs as much as the cheap storage near the bottom, but that serves data to programs at the rate of the fast storage near the top.</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D5161C4-067B-427A-9445-DABFE46CEC08}"/>
              </a:ext>
            </a:extLst>
          </p:cNvPr>
          <p:cNvSpPr>
            <a:spLocks noGrp="1"/>
          </p:cNvSpPr>
          <p:nvPr>
            <p:ph type="sldNum" sz="quarter" idx="12"/>
          </p:nvPr>
        </p:nvSpPr>
        <p:spPr/>
        <p:txBody>
          <a:bodyPr/>
          <a:lstStyle/>
          <a:p>
            <a:fld id="{57733F94-BD4E-45B7-8984-807B972C88CC}" type="slidenum">
              <a:rPr lang="en-US" smtClean="0"/>
              <a:pPr/>
              <a:t>8</a:t>
            </a:fld>
            <a:endParaRPr lang="en-US"/>
          </a:p>
        </p:txBody>
      </p:sp>
      <p:sp>
        <p:nvSpPr>
          <p:cNvPr id="5" name="Rectangle 4">
            <a:extLst>
              <a:ext uri="{FF2B5EF4-FFF2-40B4-BE49-F238E27FC236}">
                <a16:creationId xmlns:a16="http://schemas.microsoft.com/office/drawing/2014/main" id="{83D70166-59C3-47C2-B837-B45E6AE24C04}"/>
              </a:ext>
            </a:extLst>
          </p:cNvPr>
          <p:cNvSpPr/>
          <p:nvPr/>
        </p:nvSpPr>
        <p:spPr>
          <a:xfrm>
            <a:off x="251147" y="6492874"/>
            <a:ext cx="10515599" cy="307777"/>
          </a:xfrm>
          <a:prstGeom prst="rect">
            <a:avLst/>
          </a:prstGeom>
        </p:spPr>
        <p:txBody>
          <a:bodyPr wrap="square">
            <a:spAutoFit/>
          </a:bodyPr>
          <a:lstStyle/>
          <a:p>
            <a:r>
              <a:rPr lang="en-US" sz="1400" i="1" dirty="0"/>
              <a:t>Bryant and </a:t>
            </a:r>
            <a:r>
              <a:rPr lang="en-US" sz="1400" i="1" dirty="0" err="1"/>
              <a:t>O’Hallaron</a:t>
            </a:r>
            <a:r>
              <a:rPr lang="en-US" sz="1400" i="1" dirty="0"/>
              <a:t>, Computer Systems: A Programmer’s Perspective; Third Edition</a:t>
            </a:r>
          </a:p>
        </p:txBody>
      </p:sp>
    </p:spTree>
    <p:extLst>
      <p:ext uri="{BB962C8B-B14F-4D97-AF65-F5344CB8AC3E}">
        <p14:creationId xmlns:p14="http://schemas.microsoft.com/office/powerpoint/2010/main" val="2776639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Cache Implementation</a:t>
            </a:r>
          </a:p>
        </p:txBody>
      </p:sp>
      <p:sp>
        <p:nvSpPr>
          <p:cNvPr id="3" name="Content Placeholder 2"/>
          <p:cNvSpPr>
            <a:spLocks noGrp="1"/>
          </p:cNvSpPr>
          <p:nvPr>
            <p:ph idx="1"/>
          </p:nvPr>
        </p:nvSpPr>
        <p:spPr/>
        <p:txBody>
          <a:bodyPr>
            <a:normAutofit lnSpcReduction="10000"/>
          </a:bodyPr>
          <a:lstStyle/>
          <a:p>
            <a:r>
              <a:rPr lang="en-US" dirty="0"/>
              <a:t>Direct mapped cache</a:t>
            </a:r>
          </a:p>
          <a:p>
            <a:pPr lvl="1"/>
            <a:r>
              <a:rPr lang="en-US" dirty="0"/>
              <a:t>Simple but lower spatial efficiency</a:t>
            </a:r>
          </a:p>
          <a:p>
            <a:pPr lvl="1"/>
            <a:r>
              <a:rPr lang="en-US" b="1" u="sng" dirty="0"/>
              <a:t>Fast</a:t>
            </a:r>
          </a:p>
          <a:p>
            <a:r>
              <a:rPr lang="en-US" dirty="0"/>
              <a:t>Fully associative cache</a:t>
            </a:r>
          </a:p>
          <a:p>
            <a:pPr lvl="1"/>
            <a:r>
              <a:rPr lang="en-US" dirty="0"/>
              <a:t>Best spatial efficiency, complicated hardware design </a:t>
            </a:r>
          </a:p>
          <a:p>
            <a:pPr lvl="1"/>
            <a:r>
              <a:rPr lang="en-US" b="1" u="sng" dirty="0"/>
              <a:t>Slow</a:t>
            </a:r>
          </a:p>
          <a:p>
            <a:r>
              <a:rPr lang="en-US" dirty="0"/>
              <a:t>N-way set associative cache</a:t>
            </a:r>
          </a:p>
          <a:p>
            <a:pPr lvl="1"/>
            <a:r>
              <a:rPr lang="en-US" dirty="0"/>
              <a:t>Frequently used in practice to balance </a:t>
            </a:r>
            <a:r>
              <a:rPr lang="en-US" dirty="0">
                <a:solidFill>
                  <a:srgbClr val="0070C0"/>
                </a:solidFill>
              </a:rPr>
              <a:t>trade-off</a:t>
            </a:r>
            <a:r>
              <a:rPr lang="en-US" dirty="0"/>
              <a:t> between performance and complexity</a:t>
            </a:r>
          </a:p>
          <a:p>
            <a:pPr lvl="1"/>
            <a:r>
              <a:rPr lang="en-US" dirty="0"/>
              <a:t>The cache is divided into groups of blocks, called </a:t>
            </a:r>
            <a:r>
              <a:rPr lang="en-US" dirty="0">
                <a:solidFill>
                  <a:srgbClr val="0070C0"/>
                </a:solidFill>
              </a:rPr>
              <a:t>sets.</a:t>
            </a:r>
          </a:p>
          <a:p>
            <a:pPr lvl="1"/>
            <a:r>
              <a:rPr lang="en-US" dirty="0"/>
              <a:t>Each memory address maps to exactly one set in the cache, but data may be placed in any block within that set.</a:t>
            </a:r>
          </a:p>
        </p:txBody>
      </p:sp>
      <p:sp>
        <p:nvSpPr>
          <p:cNvPr id="5" name="Slide Number Placeholder 4"/>
          <p:cNvSpPr>
            <a:spLocks noGrp="1"/>
          </p:cNvSpPr>
          <p:nvPr>
            <p:ph type="sldNum" sz="quarter" idx="12"/>
          </p:nvPr>
        </p:nvSpPr>
        <p:spPr/>
        <p:txBody>
          <a:bodyPr/>
          <a:lstStyle/>
          <a:p>
            <a:fld id="{57733F94-BD4E-45B7-8984-807B972C88CC}" type="slidenum">
              <a:rPr lang="en-US" smtClean="0"/>
              <a:pPr/>
              <a:t>80</a:t>
            </a:fld>
            <a:endParaRPr lang="en-US"/>
          </a:p>
        </p:txBody>
      </p:sp>
    </p:spTree>
    <p:extLst>
      <p:ext uri="{BB962C8B-B14F-4D97-AF65-F5344CB8AC3E}">
        <p14:creationId xmlns:p14="http://schemas.microsoft.com/office/powerpoint/2010/main" val="256259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C116-7F43-4CCF-B38A-7DE9CB9158B5}"/>
              </a:ext>
            </a:extLst>
          </p:cNvPr>
          <p:cNvSpPr>
            <a:spLocks noGrp="1"/>
          </p:cNvSpPr>
          <p:nvPr>
            <p:ph type="title"/>
          </p:nvPr>
        </p:nvSpPr>
        <p:spPr/>
        <p:txBody>
          <a:bodyPr/>
          <a:lstStyle/>
          <a:p>
            <a:r>
              <a:rPr lang="en-US" dirty="0"/>
              <a:t>Cache Abstraction &amp; Metrics</a:t>
            </a:r>
          </a:p>
        </p:txBody>
      </p:sp>
      <p:sp>
        <p:nvSpPr>
          <p:cNvPr id="3" name="Content Placeholder 2">
            <a:extLst>
              <a:ext uri="{FF2B5EF4-FFF2-40B4-BE49-F238E27FC236}">
                <a16:creationId xmlns:a16="http://schemas.microsoft.com/office/drawing/2014/main" id="{D542E464-3986-4830-B747-AA70721F1AEF}"/>
              </a:ext>
            </a:extLst>
          </p:cNvPr>
          <p:cNvSpPr>
            <a:spLocks noGrp="1"/>
          </p:cNvSpPr>
          <p:nvPr>
            <p:ph idx="1"/>
          </p:nvPr>
        </p:nvSpPr>
        <p:spPr>
          <a:xfrm>
            <a:off x="838200" y="5282783"/>
            <a:ext cx="10515600" cy="894180"/>
          </a:xfrm>
        </p:spPr>
        <p:txBody>
          <a:bodyPr>
            <a:normAutofit fontScale="85000" lnSpcReduction="10000"/>
          </a:bodyPr>
          <a:lstStyle/>
          <a:p>
            <a:r>
              <a:rPr lang="en-US" dirty="0"/>
              <a:t>Cache hit rate =  #hits/#accesses</a:t>
            </a:r>
          </a:p>
          <a:p>
            <a:r>
              <a:rPr lang="en-US" dirty="0"/>
              <a:t>Average memory access time =  #hit rate*hit latency +  #miss rate* miss latency</a:t>
            </a:r>
          </a:p>
        </p:txBody>
      </p:sp>
      <p:sp>
        <p:nvSpPr>
          <p:cNvPr id="4" name="Slide Number Placeholder 3">
            <a:extLst>
              <a:ext uri="{FF2B5EF4-FFF2-40B4-BE49-F238E27FC236}">
                <a16:creationId xmlns:a16="http://schemas.microsoft.com/office/drawing/2014/main" id="{1C144CB9-7C94-4A46-A2BD-6B1B0A5EBA7F}"/>
              </a:ext>
            </a:extLst>
          </p:cNvPr>
          <p:cNvSpPr>
            <a:spLocks noGrp="1"/>
          </p:cNvSpPr>
          <p:nvPr>
            <p:ph type="sldNum" sz="quarter" idx="12"/>
          </p:nvPr>
        </p:nvSpPr>
        <p:spPr/>
        <p:txBody>
          <a:bodyPr/>
          <a:lstStyle/>
          <a:p>
            <a:fld id="{57733F94-BD4E-45B7-8984-807B972C88CC}" type="slidenum">
              <a:rPr lang="en-US" smtClean="0"/>
              <a:pPr/>
              <a:t>81</a:t>
            </a:fld>
            <a:endParaRPr lang="en-US"/>
          </a:p>
        </p:txBody>
      </p:sp>
      <p:sp>
        <p:nvSpPr>
          <p:cNvPr id="5" name="Rectangle 4">
            <a:extLst>
              <a:ext uri="{FF2B5EF4-FFF2-40B4-BE49-F238E27FC236}">
                <a16:creationId xmlns:a16="http://schemas.microsoft.com/office/drawing/2014/main" id="{8BE907C0-C106-4C13-B0DB-3BD8B9FCC85D}"/>
              </a:ext>
            </a:extLst>
          </p:cNvPr>
          <p:cNvSpPr/>
          <p:nvPr/>
        </p:nvSpPr>
        <p:spPr>
          <a:xfrm>
            <a:off x="671332" y="1840375"/>
            <a:ext cx="3067291" cy="659757"/>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Address </a:t>
            </a:r>
          </a:p>
        </p:txBody>
      </p:sp>
      <p:sp>
        <p:nvSpPr>
          <p:cNvPr id="6" name="Rectangle 5">
            <a:extLst>
              <a:ext uri="{FF2B5EF4-FFF2-40B4-BE49-F238E27FC236}">
                <a16:creationId xmlns:a16="http://schemas.microsoft.com/office/drawing/2014/main" id="{37790764-271D-4232-ACFB-F9ECC02E8B02}"/>
              </a:ext>
            </a:extLst>
          </p:cNvPr>
          <p:cNvSpPr/>
          <p:nvPr/>
        </p:nvSpPr>
        <p:spPr>
          <a:xfrm>
            <a:off x="4782275" y="1840374"/>
            <a:ext cx="3067291" cy="2201583"/>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Tag Store</a:t>
            </a:r>
          </a:p>
          <a:p>
            <a:pPr algn="ctr"/>
            <a:r>
              <a:rPr lang="en-US" sz="3200" dirty="0">
                <a:solidFill>
                  <a:schemeClr val="tx1"/>
                </a:solidFill>
              </a:rPr>
              <a:t>(Is this address in the cache? + bookkeeping)  </a:t>
            </a:r>
          </a:p>
        </p:txBody>
      </p:sp>
      <p:sp>
        <p:nvSpPr>
          <p:cNvPr id="7" name="Rectangle 6">
            <a:extLst>
              <a:ext uri="{FF2B5EF4-FFF2-40B4-BE49-F238E27FC236}">
                <a16:creationId xmlns:a16="http://schemas.microsoft.com/office/drawing/2014/main" id="{995AD594-7BB4-4BA5-B5B5-A0DA9FBB9B9D}"/>
              </a:ext>
            </a:extLst>
          </p:cNvPr>
          <p:cNvSpPr/>
          <p:nvPr/>
        </p:nvSpPr>
        <p:spPr>
          <a:xfrm>
            <a:off x="8893218" y="1840373"/>
            <a:ext cx="3067291" cy="2201583"/>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Data Store (Stores memory blocks)</a:t>
            </a:r>
          </a:p>
        </p:txBody>
      </p:sp>
      <p:cxnSp>
        <p:nvCxnSpPr>
          <p:cNvPr id="9" name="Connector: Elbow 8">
            <a:extLst>
              <a:ext uri="{FF2B5EF4-FFF2-40B4-BE49-F238E27FC236}">
                <a16:creationId xmlns:a16="http://schemas.microsoft.com/office/drawing/2014/main" id="{35427577-CAB6-405C-8B85-3A59003FE99F}"/>
              </a:ext>
            </a:extLst>
          </p:cNvPr>
          <p:cNvCxnSpPr>
            <a:cxnSpLocks/>
            <a:stCxn id="5" idx="3"/>
            <a:endCxn id="6" idx="1"/>
          </p:cNvCxnSpPr>
          <p:nvPr/>
        </p:nvCxnSpPr>
        <p:spPr>
          <a:xfrm>
            <a:off x="3738623" y="2170254"/>
            <a:ext cx="1043652" cy="770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9EC7FCB-05F0-4C6D-BAD7-CB271482B709}"/>
              </a:ext>
            </a:extLst>
          </p:cNvPr>
          <p:cNvCxnSpPr>
            <a:cxnSpLocks/>
            <a:stCxn id="5" idx="3"/>
            <a:endCxn id="7" idx="0"/>
          </p:cNvCxnSpPr>
          <p:nvPr/>
        </p:nvCxnSpPr>
        <p:spPr>
          <a:xfrm flipV="1">
            <a:off x="3738623" y="1840373"/>
            <a:ext cx="6688241" cy="329881"/>
          </a:xfrm>
          <a:prstGeom prst="bentConnector4">
            <a:avLst>
              <a:gd name="adj1" fmla="val 3750"/>
              <a:gd name="adj2" fmla="val 169298"/>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C6ED63D-31F4-4292-AB27-CAE611448405}"/>
              </a:ext>
            </a:extLst>
          </p:cNvPr>
          <p:cNvSpPr txBox="1"/>
          <p:nvPr/>
        </p:nvSpPr>
        <p:spPr>
          <a:xfrm>
            <a:off x="5833255" y="4583573"/>
            <a:ext cx="965329" cy="369332"/>
          </a:xfrm>
          <a:prstGeom prst="rect">
            <a:avLst/>
          </a:prstGeom>
          <a:noFill/>
        </p:spPr>
        <p:txBody>
          <a:bodyPr wrap="none" rtlCol="0">
            <a:spAutoFit/>
          </a:bodyPr>
          <a:lstStyle/>
          <a:p>
            <a:r>
              <a:rPr lang="en-US" dirty="0"/>
              <a:t>Hit/miss</a:t>
            </a:r>
          </a:p>
        </p:txBody>
      </p:sp>
      <p:sp>
        <p:nvSpPr>
          <p:cNvPr id="24" name="TextBox 23">
            <a:extLst>
              <a:ext uri="{FF2B5EF4-FFF2-40B4-BE49-F238E27FC236}">
                <a16:creationId xmlns:a16="http://schemas.microsoft.com/office/drawing/2014/main" id="{F82CF8FA-6707-4669-BBAB-89BFE78EE75E}"/>
              </a:ext>
            </a:extLst>
          </p:cNvPr>
          <p:cNvSpPr txBox="1"/>
          <p:nvPr/>
        </p:nvSpPr>
        <p:spPr>
          <a:xfrm>
            <a:off x="10116586" y="4511871"/>
            <a:ext cx="620554" cy="369332"/>
          </a:xfrm>
          <a:prstGeom prst="rect">
            <a:avLst/>
          </a:prstGeom>
          <a:noFill/>
        </p:spPr>
        <p:txBody>
          <a:bodyPr wrap="none" rtlCol="0">
            <a:spAutoFit/>
          </a:bodyPr>
          <a:lstStyle/>
          <a:p>
            <a:r>
              <a:rPr lang="en-US" dirty="0"/>
              <a:t>Data</a:t>
            </a:r>
          </a:p>
        </p:txBody>
      </p:sp>
      <p:cxnSp>
        <p:nvCxnSpPr>
          <p:cNvPr id="26" name="Straight Arrow Connector 25">
            <a:extLst>
              <a:ext uri="{FF2B5EF4-FFF2-40B4-BE49-F238E27FC236}">
                <a16:creationId xmlns:a16="http://schemas.microsoft.com/office/drawing/2014/main" id="{AF49F24B-C30E-4D78-B38D-70205009FEB9}"/>
              </a:ext>
            </a:extLst>
          </p:cNvPr>
          <p:cNvCxnSpPr>
            <a:stCxn id="6" idx="2"/>
            <a:endCxn id="23" idx="0"/>
          </p:cNvCxnSpPr>
          <p:nvPr/>
        </p:nvCxnSpPr>
        <p:spPr>
          <a:xfrm flipH="1">
            <a:off x="6315920" y="4041957"/>
            <a:ext cx="1" cy="54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9F81A91-39D8-47FB-8E6D-C6712150F46A}"/>
              </a:ext>
            </a:extLst>
          </p:cNvPr>
          <p:cNvCxnSpPr>
            <a:cxnSpLocks/>
            <a:stCxn id="7" idx="2"/>
            <a:endCxn id="24" idx="0"/>
          </p:cNvCxnSpPr>
          <p:nvPr/>
        </p:nvCxnSpPr>
        <p:spPr>
          <a:xfrm flipH="1">
            <a:off x="10426863" y="4041956"/>
            <a:ext cx="1" cy="469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656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8D465-3509-4944-BEED-75E7EDEEC691}"/>
              </a:ext>
            </a:extLst>
          </p:cNvPr>
          <p:cNvSpPr>
            <a:spLocks noGrp="1"/>
          </p:cNvSpPr>
          <p:nvPr>
            <p:ph type="title"/>
          </p:nvPr>
        </p:nvSpPr>
        <p:spPr/>
        <p:txBody>
          <a:bodyPr/>
          <a:lstStyle/>
          <a:p>
            <a:r>
              <a:rPr lang="en-US" dirty="0"/>
              <a:t>Blocks and Addressing the Cache</a:t>
            </a:r>
          </a:p>
        </p:txBody>
      </p:sp>
      <p:sp>
        <p:nvSpPr>
          <p:cNvPr id="3" name="Content Placeholder 2">
            <a:extLst>
              <a:ext uri="{FF2B5EF4-FFF2-40B4-BE49-F238E27FC236}">
                <a16:creationId xmlns:a16="http://schemas.microsoft.com/office/drawing/2014/main" id="{974A8C42-2CBC-44A2-BF28-66669CB9116E}"/>
              </a:ext>
            </a:extLst>
          </p:cNvPr>
          <p:cNvSpPr>
            <a:spLocks noGrp="1"/>
          </p:cNvSpPr>
          <p:nvPr>
            <p:ph idx="1"/>
          </p:nvPr>
        </p:nvSpPr>
        <p:spPr>
          <a:xfrm>
            <a:off x="838200" y="1355558"/>
            <a:ext cx="8016433" cy="4821405"/>
          </a:xfrm>
        </p:spPr>
        <p:txBody>
          <a:bodyPr>
            <a:normAutofit/>
          </a:bodyPr>
          <a:lstStyle/>
          <a:p>
            <a:r>
              <a:rPr lang="en-US" dirty="0"/>
              <a:t>Memory is logically divided into fixed size blocks </a:t>
            </a:r>
          </a:p>
          <a:p>
            <a:r>
              <a:rPr lang="en-US" dirty="0"/>
              <a:t>Each block maps to a location into the cache</a:t>
            </a:r>
          </a:p>
          <a:p>
            <a:pPr lvl="1"/>
            <a:r>
              <a:rPr lang="en-US" dirty="0"/>
              <a:t>Determined by the </a:t>
            </a:r>
            <a:r>
              <a:rPr lang="en-US" b="1" dirty="0">
                <a:solidFill>
                  <a:srgbClr val="0070C0"/>
                </a:solidFill>
              </a:rPr>
              <a:t>index bits </a:t>
            </a:r>
            <a:r>
              <a:rPr lang="en-US" dirty="0"/>
              <a:t>in the address</a:t>
            </a:r>
          </a:p>
          <a:p>
            <a:pPr marL="0" indent="0">
              <a:buNone/>
            </a:pPr>
            <a:endParaRPr lang="en-US" dirty="0"/>
          </a:p>
          <a:p>
            <a:r>
              <a:rPr lang="en-US" dirty="0"/>
              <a:t>Cache access</a:t>
            </a:r>
          </a:p>
          <a:p>
            <a:pPr lvl="1"/>
            <a:r>
              <a:rPr lang="en-US" dirty="0"/>
              <a:t>Use index bits to index to cache line</a:t>
            </a:r>
          </a:p>
          <a:p>
            <a:pPr lvl="1"/>
            <a:r>
              <a:rPr lang="en-US" dirty="0"/>
              <a:t>Check valid stored in the stored tag</a:t>
            </a:r>
          </a:p>
          <a:p>
            <a:pPr lvl="1"/>
            <a:r>
              <a:rPr lang="en-US" dirty="0"/>
              <a:t>Check tag bits against the tag stored in the tag store</a:t>
            </a:r>
          </a:p>
          <a:p>
            <a:r>
              <a:rPr lang="en-US" dirty="0"/>
              <a:t>If valid bit is true, and tag matches </a:t>
            </a:r>
            <a:r>
              <a:rPr lang="en-US" dirty="0">
                <a:sym typeface="Wingdings" panose="05000000000000000000" pitchFamily="2" charset="2"/>
              </a:rPr>
              <a:t> cache hit</a:t>
            </a:r>
            <a:endParaRPr lang="en-US" dirty="0"/>
          </a:p>
        </p:txBody>
      </p:sp>
      <p:sp>
        <p:nvSpPr>
          <p:cNvPr id="4" name="Slide Number Placeholder 3">
            <a:extLst>
              <a:ext uri="{FF2B5EF4-FFF2-40B4-BE49-F238E27FC236}">
                <a16:creationId xmlns:a16="http://schemas.microsoft.com/office/drawing/2014/main" id="{32C01A3D-5869-49C2-86F0-E14B7B662328}"/>
              </a:ext>
            </a:extLst>
          </p:cNvPr>
          <p:cNvSpPr>
            <a:spLocks noGrp="1"/>
          </p:cNvSpPr>
          <p:nvPr>
            <p:ph type="sldNum" sz="quarter" idx="12"/>
          </p:nvPr>
        </p:nvSpPr>
        <p:spPr/>
        <p:txBody>
          <a:bodyPr/>
          <a:lstStyle/>
          <a:p>
            <a:fld id="{57733F94-BD4E-45B7-8984-807B972C88CC}" type="slidenum">
              <a:rPr lang="en-US" smtClean="0"/>
              <a:pPr/>
              <a:t>82</a:t>
            </a:fld>
            <a:endParaRPr lang="en-US"/>
          </a:p>
        </p:txBody>
      </p:sp>
      <p:sp>
        <p:nvSpPr>
          <p:cNvPr id="5" name="Rectangle 4">
            <a:extLst>
              <a:ext uri="{FF2B5EF4-FFF2-40B4-BE49-F238E27FC236}">
                <a16:creationId xmlns:a16="http://schemas.microsoft.com/office/drawing/2014/main" id="{09E92A5B-17C4-4935-ABC0-8A50F80E3051}"/>
              </a:ext>
            </a:extLst>
          </p:cNvPr>
          <p:cNvSpPr/>
          <p:nvPr/>
        </p:nvSpPr>
        <p:spPr>
          <a:xfrm>
            <a:off x="9098665" y="2349661"/>
            <a:ext cx="670367"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2b</a:t>
            </a:r>
          </a:p>
        </p:txBody>
      </p:sp>
      <p:sp>
        <p:nvSpPr>
          <p:cNvPr id="6" name="Rectangle 5">
            <a:extLst>
              <a:ext uri="{FF2B5EF4-FFF2-40B4-BE49-F238E27FC236}">
                <a16:creationId xmlns:a16="http://schemas.microsoft.com/office/drawing/2014/main" id="{1F04DF1A-EC8D-4E5A-BB42-C5E755BD8115}"/>
              </a:ext>
            </a:extLst>
          </p:cNvPr>
          <p:cNvSpPr/>
          <p:nvPr/>
        </p:nvSpPr>
        <p:spPr>
          <a:xfrm>
            <a:off x="9769033" y="2349661"/>
            <a:ext cx="914400"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3b</a:t>
            </a:r>
          </a:p>
        </p:txBody>
      </p:sp>
      <p:sp>
        <p:nvSpPr>
          <p:cNvPr id="7" name="Rectangle 6">
            <a:extLst>
              <a:ext uri="{FF2B5EF4-FFF2-40B4-BE49-F238E27FC236}">
                <a16:creationId xmlns:a16="http://schemas.microsoft.com/office/drawing/2014/main" id="{4A9BD2F1-BEE5-4990-AFD1-BB04B2D955C0}"/>
              </a:ext>
            </a:extLst>
          </p:cNvPr>
          <p:cNvSpPr/>
          <p:nvPr/>
        </p:nvSpPr>
        <p:spPr>
          <a:xfrm>
            <a:off x="10683433" y="2349661"/>
            <a:ext cx="914400"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3b</a:t>
            </a:r>
          </a:p>
        </p:txBody>
      </p:sp>
      <p:sp>
        <p:nvSpPr>
          <p:cNvPr id="8" name="TextBox 7">
            <a:extLst>
              <a:ext uri="{FF2B5EF4-FFF2-40B4-BE49-F238E27FC236}">
                <a16:creationId xmlns:a16="http://schemas.microsoft.com/office/drawing/2014/main" id="{DE6072B4-8EEE-491C-BB58-90B673941AD9}"/>
              </a:ext>
            </a:extLst>
          </p:cNvPr>
          <p:cNvSpPr txBox="1"/>
          <p:nvPr/>
        </p:nvSpPr>
        <p:spPr>
          <a:xfrm>
            <a:off x="9177976" y="1949551"/>
            <a:ext cx="511743" cy="400110"/>
          </a:xfrm>
          <a:prstGeom prst="rect">
            <a:avLst/>
          </a:prstGeom>
          <a:noFill/>
        </p:spPr>
        <p:txBody>
          <a:bodyPr wrap="none" rtlCol="0">
            <a:spAutoFit/>
          </a:bodyPr>
          <a:lstStyle/>
          <a:p>
            <a:r>
              <a:rPr lang="en-US" sz="2000" dirty="0"/>
              <a:t>tag</a:t>
            </a:r>
          </a:p>
        </p:txBody>
      </p:sp>
      <p:sp>
        <p:nvSpPr>
          <p:cNvPr id="9" name="TextBox 8">
            <a:extLst>
              <a:ext uri="{FF2B5EF4-FFF2-40B4-BE49-F238E27FC236}">
                <a16:creationId xmlns:a16="http://schemas.microsoft.com/office/drawing/2014/main" id="{29025B5A-B57D-4D67-B6E1-A8FE79418D69}"/>
              </a:ext>
            </a:extLst>
          </p:cNvPr>
          <p:cNvSpPr txBox="1"/>
          <p:nvPr/>
        </p:nvSpPr>
        <p:spPr>
          <a:xfrm>
            <a:off x="9970360" y="1949551"/>
            <a:ext cx="748218" cy="400110"/>
          </a:xfrm>
          <a:prstGeom prst="rect">
            <a:avLst/>
          </a:prstGeom>
          <a:noFill/>
        </p:spPr>
        <p:txBody>
          <a:bodyPr wrap="none" rtlCol="0">
            <a:spAutoFit/>
          </a:bodyPr>
          <a:lstStyle/>
          <a:p>
            <a:r>
              <a:rPr lang="en-US" sz="2000" dirty="0"/>
              <a:t>index</a:t>
            </a:r>
          </a:p>
        </p:txBody>
      </p:sp>
      <p:sp>
        <p:nvSpPr>
          <p:cNvPr id="10" name="TextBox 9">
            <a:extLst>
              <a:ext uri="{FF2B5EF4-FFF2-40B4-BE49-F238E27FC236}">
                <a16:creationId xmlns:a16="http://schemas.microsoft.com/office/drawing/2014/main" id="{E9C9B9C4-381D-4075-BB87-9FDF80BEBDE4}"/>
              </a:ext>
            </a:extLst>
          </p:cNvPr>
          <p:cNvSpPr txBox="1"/>
          <p:nvPr/>
        </p:nvSpPr>
        <p:spPr>
          <a:xfrm>
            <a:off x="10833811" y="1949551"/>
            <a:ext cx="784958" cy="400110"/>
          </a:xfrm>
          <a:prstGeom prst="rect">
            <a:avLst/>
          </a:prstGeom>
          <a:noFill/>
        </p:spPr>
        <p:txBody>
          <a:bodyPr wrap="none" rtlCol="0">
            <a:spAutoFit/>
          </a:bodyPr>
          <a:lstStyle/>
          <a:p>
            <a:r>
              <a:rPr lang="en-US" sz="2000" dirty="0"/>
              <a:t>offset</a:t>
            </a:r>
          </a:p>
        </p:txBody>
      </p:sp>
    </p:spTree>
    <p:extLst>
      <p:ext uri="{BB962C8B-B14F-4D97-AF65-F5344CB8AC3E}">
        <p14:creationId xmlns:p14="http://schemas.microsoft.com/office/powerpoint/2010/main" val="2875563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8E372-C1A8-4870-A604-DA20DAE6AFC7}"/>
              </a:ext>
            </a:extLst>
          </p:cNvPr>
          <p:cNvSpPr>
            <a:spLocks noGrp="1"/>
          </p:cNvSpPr>
          <p:nvPr>
            <p:ph type="title"/>
          </p:nvPr>
        </p:nvSpPr>
        <p:spPr/>
        <p:txBody>
          <a:bodyPr/>
          <a:lstStyle/>
          <a:p>
            <a:r>
              <a:rPr lang="en-US" dirty="0"/>
              <a:t>Direct Mapped Cache</a:t>
            </a:r>
          </a:p>
        </p:txBody>
      </p:sp>
      <p:graphicFrame>
        <p:nvGraphicFramePr>
          <p:cNvPr id="9" name="Table 8">
            <a:extLst>
              <a:ext uri="{FF2B5EF4-FFF2-40B4-BE49-F238E27FC236}">
                <a16:creationId xmlns:a16="http://schemas.microsoft.com/office/drawing/2014/main" id="{64ABB49D-83CF-4710-9E42-BCD80F0F0765}"/>
              </a:ext>
            </a:extLst>
          </p:cNvPr>
          <p:cNvGraphicFramePr>
            <a:graphicFrameLocks noGrp="1"/>
          </p:cNvGraphicFramePr>
          <p:nvPr>
            <p:extLst/>
          </p:nvPr>
        </p:nvGraphicFramePr>
        <p:xfrm>
          <a:off x="355278" y="1523574"/>
          <a:ext cx="1313083" cy="4389120"/>
        </p:xfrm>
        <a:graphic>
          <a:graphicData uri="http://schemas.openxmlformats.org/drawingml/2006/table">
            <a:tbl>
              <a:tblPr firstRow="1" bandRow="1">
                <a:tableStyleId>{5940675A-B579-460E-94D1-54222C63F5DA}</a:tableStyleId>
              </a:tblPr>
              <a:tblGrid>
                <a:gridCol w="1313083">
                  <a:extLst>
                    <a:ext uri="{9D8B030D-6E8A-4147-A177-3AD203B41FA5}">
                      <a16:colId xmlns:a16="http://schemas.microsoft.com/office/drawing/2014/main" val="492375476"/>
                    </a:ext>
                  </a:extLst>
                </a:gridCol>
              </a:tblGrid>
              <a:tr h="0">
                <a:tc>
                  <a:txBody>
                    <a:bodyPr/>
                    <a:lstStyle/>
                    <a:p>
                      <a:endParaRPr lang="en-US" sz="300" dirty="0"/>
                    </a:p>
                  </a:txBody>
                  <a:tcPr>
                    <a:solidFill>
                      <a:srgbClr val="C00000"/>
                    </a:solidFill>
                  </a:tcPr>
                </a:tc>
                <a:extLst>
                  <a:ext uri="{0D108BD9-81ED-4DB2-BD59-A6C34878D82A}">
                    <a16:rowId xmlns:a16="http://schemas.microsoft.com/office/drawing/2014/main" val="1187619232"/>
                  </a:ext>
                </a:extLst>
              </a:tr>
              <a:tr h="0">
                <a:tc>
                  <a:txBody>
                    <a:bodyPr/>
                    <a:lstStyle/>
                    <a:p>
                      <a:endParaRPr lang="en-US" sz="300" dirty="0"/>
                    </a:p>
                  </a:txBody>
                  <a:tcPr/>
                </a:tc>
                <a:extLst>
                  <a:ext uri="{0D108BD9-81ED-4DB2-BD59-A6C34878D82A}">
                    <a16:rowId xmlns:a16="http://schemas.microsoft.com/office/drawing/2014/main" val="852261860"/>
                  </a:ext>
                </a:extLst>
              </a:tr>
              <a:tr h="0">
                <a:tc>
                  <a:txBody>
                    <a:bodyPr/>
                    <a:lstStyle/>
                    <a:p>
                      <a:endParaRPr lang="en-US" sz="300" dirty="0"/>
                    </a:p>
                  </a:txBody>
                  <a:tcPr/>
                </a:tc>
                <a:extLst>
                  <a:ext uri="{0D108BD9-81ED-4DB2-BD59-A6C34878D82A}">
                    <a16:rowId xmlns:a16="http://schemas.microsoft.com/office/drawing/2014/main" val="1772565147"/>
                  </a:ext>
                </a:extLst>
              </a:tr>
              <a:tr h="0">
                <a:tc>
                  <a:txBody>
                    <a:bodyPr/>
                    <a:lstStyle/>
                    <a:p>
                      <a:endParaRPr lang="en-US" sz="300" dirty="0"/>
                    </a:p>
                  </a:txBody>
                  <a:tcPr/>
                </a:tc>
                <a:extLst>
                  <a:ext uri="{0D108BD9-81ED-4DB2-BD59-A6C34878D82A}">
                    <a16:rowId xmlns:a16="http://schemas.microsoft.com/office/drawing/2014/main" val="1790094293"/>
                  </a:ext>
                </a:extLst>
              </a:tr>
              <a:tr h="0">
                <a:tc>
                  <a:txBody>
                    <a:bodyPr/>
                    <a:lstStyle/>
                    <a:p>
                      <a:endParaRPr lang="en-US" sz="300" dirty="0"/>
                    </a:p>
                  </a:txBody>
                  <a:tcPr/>
                </a:tc>
                <a:extLst>
                  <a:ext uri="{0D108BD9-81ED-4DB2-BD59-A6C34878D82A}">
                    <a16:rowId xmlns:a16="http://schemas.microsoft.com/office/drawing/2014/main" val="4021633968"/>
                  </a:ext>
                </a:extLst>
              </a:tr>
              <a:tr h="0">
                <a:tc>
                  <a:txBody>
                    <a:bodyPr/>
                    <a:lstStyle/>
                    <a:p>
                      <a:endParaRPr lang="en-US" sz="300" dirty="0"/>
                    </a:p>
                  </a:txBody>
                  <a:tcPr/>
                </a:tc>
                <a:extLst>
                  <a:ext uri="{0D108BD9-81ED-4DB2-BD59-A6C34878D82A}">
                    <a16:rowId xmlns:a16="http://schemas.microsoft.com/office/drawing/2014/main" val="4231801774"/>
                  </a:ext>
                </a:extLst>
              </a:tr>
              <a:tr h="0">
                <a:tc>
                  <a:txBody>
                    <a:bodyPr/>
                    <a:lstStyle/>
                    <a:p>
                      <a:endParaRPr lang="en-US" sz="300" dirty="0"/>
                    </a:p>
                  </a:txBody>
                  <a:tcPr/>
                </a:tc>
                <a:extLst>
                  <a:ext uri="{0D108BD9-81ED-4DB2-BD59-A6C34878D82A}">
                    <a16:rowId xmlns:a16="http://schemas.microsoft.com/office/drawing/2014/main" val="3378833102"/>
                  </a:ext>
                </a:extLst>
              </a:tr>
              <a:tr h="0">
                <a:tc>
                  <a:txBody>
                    <a:bodyPr/>
                    <a:lstStyle/>
                    <a:p>
                      <a:endParaRPr lang="en-US" sz="300" dirty="0"/>
                    </a:p>
                  </a:txBody>
                  <a:tcPr/>
                </a:tc>
                <a:extLst>
                  <a:ext uri="{0D108BD9-81ED-4DB2-BD59-A6C34878D82A}">
                    <a16:rowId xmlns:a16="http://schemas.microsoft.com/office/drawing/2014/main" val="1376849881"/>
                  </a:ext>
                </a:extLst>
              </a:tr>
              <a:tr h="0">
                <a:tc>
                  <a:txBody>
                    <a:bodyPr/>
                    <a:lstStyle/>
                    <a:p>
                      <a:endParaRPr lang="en-US" sz="300" dirty="0"/>
                    </a:p>
                  </a:txBody>
                  <a:tcPr>
                    <a:solidFill>
                      <a:srgbClr val="C00000"/>
                    </a:solidFill>
                  </a:tcPr>
                </a:tc>
                <a:extLst>
                  <a:ext uri="{0D108BD9-81ED-4DB2-BD59-A6C34878D82A}">
                    <a16:rowId xmlns:a16="http://schemas.microsoft.com/office/drawing/2014/main" val="3886196335"/>
                  </a:ext>
                </a:extLst>
              </a:tr>
              <a:tr h="0">
                <a:tc>
                  <a:txBody>
                    <a:bodyPr/>
                    <a:lstStyle/>
                    <a:p>
                      <a:endParaRPr lang="en-US" sz="300" dirty="0"/>
                    </a:p>
                  </a:txBody>
                  <a:tcPr/>
                </a:tc>
                <a:extLst>
                  <a:ext uri="{0D108BD9-81ED-4DB2-BD59-A6C34878D82A}">
                    <a16:rowId xmlns:a16="http://schemas.microsoft.com/office/drawing/2014/main" val="2416839024"/>
                  </a:ext>
                </a:extLst>
              </a:tr>
              <a:tr h="0">
                <a:tc>
                  <a:txBody>
                    <a:bodyPr/>
                    <a:lstStyle/>
                    <a:p>
                      <a:endParaRPr lang="en-US" sz="300" dirty="0"/>
                    </a:p>
                  </a:txBody>
                  <a:tcPr/>
                </a:tc>
                <a:extLst>
                  <a:ext uri="{0D108BD9-81ED-4DB2-BD59-A6C34878D82A}">
                    <a16:rowId xmlns:a16="http://schemas.microsoft.com/office/drawing/2014/main" val="346405279"/>
                  </a:ext>
                </a:extLst>
              </a:tr>
              <a:tr h="0">
                <a:tc>
                  <a:txBody>
                    <a:bodyPr/>
                    <a:lstStyle/>
                    <a:p>
                      <a:endParaRPr lang="en-US" sz="300" dirty="0"/>
                    </a:p>
                  </a:txBody>
                  <a:tcPr/>
                </a:tc>
                <a:extLst>
                  <a:ext uri="{0D108BD9-81ED-4DB2-BD59-A6C34878D82A}">
                    <a16:rowId xmlns:a16="http://schemas.microsoft.com/office/drawing/2014/main" val="906514923"/>
                  </a:ext>
                </a:extLst>
              </a:tr>
              <a:tr h="0">
                <a:tc>
                  <a:txBody>
                    <a:bodyPr/>
                    <a:lstStyle/>
                    <a:p>
                      <a:endParaRPr lang="en-US" sz="300" dirty="0"/>
                    </a:p>
                  </a:txBody>
                  <a:tcPr/>
                </a:tc>
                <a:extLst>
                  <a:ext uri="{0D108BD9-81ED-4DB2-BD59-A6C34878D82A}">
                    <a16:rowId xmlns:a16="http://schemas.microsoft.com/office/drawing/2014/main" val="2218921134"/>
                  </a:ext>
                </a:extLst>
              </a:tr>
              <a:tr h="0">
                <a:tc>
                  <a:txBody>
                    <a:bodyPr/>
                    <a:lstStyle/>
                    <a:p>
                      <a:endParaRPr lang="en-US" sz="300" dirty="0"/>
                    </a:p>
                  </a:txBody>
                  <a:tcPr/>
                </a:tc>
                <a:extLst>
                  <a:ext uri="{0D108BD9-81ED-4DB2-BD59-A6C34878D82A}">
                    <a16:rowId xmlns:a16="http://schemas.microsoft.com/office/drawing/2014/main" val="909843965"/>
                  </a:ext>
                </a:extLst>
              </a:tr>
              <a:tr h="0">
                <a:tc>
                  <a:txBody>
                    <a:bodyPr/>
                    <a:lstStyle/>
                    <a:p>
                      <a:endParaRPr lang="en-US" sz="300" dirty="0"/>
                    </a:p>
                  </a:txBody>
                  <a:tcPr/>
                </a:tc>
                <a:extLst>
                  <a:ext uri="{0D108BD9-81ED-4DB2-BD59-A6C34878D82A}">
                    <a16:rowId xmlns:a16="http://schemas.microsoft.com/office/drawing/2014/main" val="230431289"/>
                  </a:ext>
                </a:extLst>
              </a:tr>
              <a:tr h="0">
                <a:tc>
                  <a:txBody>
                    <a:bodyPr/>
                    <a:lstStyle/>
                    <a:p>
                      <a:endParaRPr lang="en-US" sz="300" dirty="0"/>
                    </a:p>
                  </a:txBody>
                  <a:tcPr>
                    <a:noFill/>
                  </a:tcPr>
                </a:tc>
                <a:extLst>
                  <a:ext uri="{0D108BD9-81ED-4DB2-BD59-A6C34878D82A}">
                    <a16:rowId xmlns:a16="http://schemas.microsoft.com/office/drawing/2014/main" val="2118274553"/>
                  </a:ext>
                </a:extLst>
              </a:tr>
              <a:tr h="0">
                <a:tc>
                  <a:txBody>
                    <a:bodyPr/>
                    <a:lstStyle/>
                    <a:p>
                      <a:endParaRPr lang="en-US" sz="300" dirty="0"/>
                    </a:p>
                  </a:txBody>
                  <a:tcPr>
                    <a:solidFill>
                      <a:srgbClr val="C00000"/>
                    </a:solidFill>
                  </a:tcPr>
                </a:tc>
                <a:extLst>
                  <a:ext uri="{0D108BD9-81ED-4DB2-BD59-A6C34878D82A}">
                    <a16:rowId xmlns:a16="http://schemas.microsoft.com/office/drawing/2014/main" val="2562632747"/>
                  </a:ext>
                </a:extLst>
              </a:tr>
              <a:tr h="0">
                <a:tc>
                  <a:txBody>
                    <a:bodyPr/>
                    <a:lstStyle/>
                    <a:p>
                      <a:endParaRPr lang="en-US" sz="300" dirty="0"/>
                    </a:p>
                  </a:txBody>
                  <a:tcPr/>
                </a:tc>
                <a:extLst>
                  <a:ext uri="{0D108BD9-81ED-4DB2-BD59-A6C34878D82A}">
                    <a16:rowId xmlns:a16="http://schemas.microsoft.com/office/drawing/2014/main" val="1242036511"/>
                  </a:ext>
                </a:extLst>
              </a:tr>
              <a:tr h="0">
                <a:tc>
                  <a:txBody>
                    <a:bodyPr/>
                    <a:lstStyle/>
                    <a:p>
                      <a:endParaRPr lang="en-US" sz="300" dirty="0"/>
                    </a:p>
                  </a:txBody>
                  <a:tcPr/>
                </a:tc>
                <a:extLst>
                  <a:ext uri="{0D108BD9-81ED-4DB2-BD59-A6C34878D82A}">
                    <a16:rowId xmlns:a16="http://schemas.microsoft.com/office/drawing/2014/main" val="3323859747"/>
                  </a:ext>
                </a:extLst>
              </a:tr>
              <a:tr h="0">
                <a:tc>
                  <a:txBody>
                    <a:bodyPr/>
                    <a:lstStyle/>
                    <a:p>
                      <a:endParaRPr lang="en-US" sz="300" dirty="0"/>
                    </a:p>
                  </a:txBody>
                  <a:tcPr/>
                </a:tc>
                <a:extLst>
                  <a:ext uri="{0D108BD9-81ED-4DB2-BD59-A6C34878D82A}">
                    <a16:rowId xmlns:a16="http://schemas.microsoft.com/office/drawing/2014/main" val="3193107354"/>
                  </a:ext>
                </a:extLst>
              </a:tr>
              <a:tr h="0">
                <a:tc>
                  <a:txBody>
                    <a:bodyPr/>
                    <a:lstStyle/>
                    <a:p>
                      <a:endParaRPr lang="en-US" sz="300" dirty="0"/>
                    </a:p>
                  </a:txBody>
                  <a:tcPr/>
                </a:tc>
                <a:extLst>
                  <a:ext uri="{0D108BD9-81ED-4DB2-BD59-A6C34878D82A}">
                    <a16:rowId xmlns:a16="http://schemas.microsoft.com/office/drawing/2014/main" val="1782114139"/>
                  </a:ext>
                </a:extLst>
              </a:tr>
              <a:tr h="0">
                <a:tc>
                  <a:txBody>
                    <a:bodyPr/>
                    <a:lstStyle/>
                    <a:p>
                      <a:endParaRPr lang="en-US" sz="300" dirty="0"/>
                    </a:p>
                  </a:txBody>
                  <a:tcPr/>
                </a:tc>
                <a:extLst>
                  <a:ext uri="{0D108BD9-81ED-4DB2-BD59-A6C34878D82A}">
                    <a16:rowId xmlns:a16="http://schemas.microsoft.com/office/drawing/2014/main" val="1536304781"/>
                  </a:ext>
                </a:extLst>
              </a:tr>
              <a:tr h="0">
                <a:tc>
                  <a:txBody>
                    <a:bodyPr/>
                    <a:lstStyle/>
                    <a:p>
                      <a:endParaRPr lang="en-US" sz="300" dirty="0"/>
                    </a:p>
                  </a:txBody>
                  <a:tcPr/>
                </a:tc>
                <a:extLst>
                  <a:ext uri="{0D108BD9-81ED-4DB2-BD59-A6C34878D82A}">
                    <a16:rowId xmlns:a16="http://schemas.microsoft.com/office/drawing/2014/main" val="3118574188"/>
                  </a:ext>
                </a:extLst>
              </a:tr>
              <a:tr h="0">
                <a:tc>
                  <a:txBody>
                    <a:bodyPr/>
                    <a:lstStyle/>
                    <a:p>
                      <a:endParaRPr lang="en-US" sz="300" dirty="0"/>
                    </a:p>
                  </a:txBody>
                  <a:tcPr/>
                </a:tc>
                <a:extLst>
                  <a:ext uri="{0D108BD9-81ED-4DB2-BD59-A6C34878D82A}">
                    <a16:rowId xmlns:a16="http://schemas.microsoft.com/office/drawing/2014/main" val="2290708606"/>
                  </a:ext>
                </a:extLst>
              </a:tr>
              <a:tr h="0">
                <a:tc>
                  <a:txBody>
                    <a:bodyPr/>
                    <a:lstStyle/>
                    <a:p>
                      <a:endParaRPr lang="en-US" sz="300" dirty="0"/>
                    </a:p>
                  </a:txBody>
                  <a:tcPr>
                    <a:solidFill>
                      <a:srgbClr val="C00000"/>
                    </a:solidFill>
                  </a:tcPr>
                </a:tc>
                <a:extLst>
                  <a:ext uri="{0D108BD9-81ED-4DB2-BD59-A6C34878D82A}">
                    <a16:rowId xmlns:a16="http://schemas.microsoft.com/office/drawing/2014/main" val="103286470"/>
                  </a:ext>
                </a:extLst>
              </a:tr>
              <a:tr h="0">
                <a:tc>
                  <a:txBody>
                    <a:bodyPr/>
                    <a:lstStyle/>
                    <a:p>
                      <a:endParaRPr lang="en-US" sz="300" dirty="0"/>
                    </a:p>
                  </a:txBody>
                  <a:tcPr/>
                </a:tc>
                <a:extLst>
                  <a:ext uri="{0D108BD9-81ED-4DB2-BD59-A6C34878D82A}">
                    <a16:rowId xmlns:a16="http://schemas.microsoft.com/office/drawing/2014/main" val="144487176"/>
                  </a:ext>
                </a:extLst>
              </a:tr>
              <a:tr h="0">
                <a:tc>
                  <a:txBody>
                    <a:bodyPr/>
                    <a:lstStyle/>
                    <a:p>
                      <a:endParaRPr lang="en-US" sz="300" dirty="0"/>
                    </a:p>
                  </a:txBody>
                  <a:tcPr/>
                </a:tc>
                <a:extLst>
                  <a:ext uri="{0D108BD9-81ED-4DB2-BD59-A6C34878D82A}">
                    <a16:rowId xmlns:a16="http://schemas.microsoft.com/office/drawing/2014/main" val="2267147390"/>
                  </a:ext>
                </a:extLst>
              </a:tr>
              <a:tr h="0">
                <a:tc>
                  <a:txBody>
                    <a:bodyPr/>
                    <a:lstStyle/>
                    <a:p>
                      <a:endParaRPr lang="en-US" sz="300" dirty="0"/>
                    </a:p>
                  </a:txBody>
                  <a:tcPr/>
                </a:tc>
                <a:extLst>
                  <a:ext uri="{0D108BD9-81ED-4DB2-BD59-A6C34878D82A}">
                    <a16:rowId xmlns:a16="http://schemas.microsoft.com/office/drawing/2014/main" val="3058408296"/>
                  </a:ext>
                </a:extLst>
              </a:tr>
              <a:tr h="0">
                <a:tc>
                  <a:txBody>
                    <a:bodyPr/>
                    <a:lstStyle/>
                    <a:p>
                      <a:endParaRPr lang="en-US" sz="300" dirty="0"/>
                    </a:p>
                  </a:txBody>
                  <a:tcPr/>
                </a:tc>
                <a:extLst>
                  <a:ext uri="{0D108BD9-81ED-4DB2-BD59-A6C34878D82A}">
                    <a16:rowId xmlns:a16="http://schemas.microsoft.com/office/drawing/2014/main" val="2314476949"/>
                  </a:ext>
                </a:extLst>
              </a:tr>
              <a:tr h="0">
                <a:tc>
                  <a:txBody>
                    <a:bodyPr/>
                    <a:lstStyle/>
                    <a:p>
                      <a:endParaRPr lang="en-US" sz="300" dirty="0"/>
                    </a:p>
                  </a:txBody>
                  <a:tcPr/>
                </a:tc>
                <a:extLst>
                  <a:ext uri="{0D108BD9-81ED-4DB2-BD59-A6C34878D82A}">
                    <a16:rowId xmlns:a16="http://schemas.microsoft.com/office/drawing/2014/main" val="1175300445"/>
                  </a:ext>
                </a:extLst>
              </a:tr>
              <a:tr h="0">
                <a:tc>
                  <a:txBody>
                    <a:bodyPr/>
                    <a:lstStyle/>
                    <a:p>
                      <a:endParaRPr lang="en-US" sz="300" dirty="0"/>
                    </a:p>
                  </a:txBody>
                  <a:tcPr/>
                </a:tc>
                <a:extLst>
                  <a:ext uri="{0D108BD9-81ED-4DB2-BD59-A6C34878D82A}">
                    <a16:rowId xmlns:a16="http://schemas.microsoft.com/office/drawing/2014/main" val="802394130"/>
                  </a:ext>
                </a:extLst>
              </a:tr>
              <a:tr h="0">
                <a:tc>
                  <a:txBody>
                    <a:bodyPr/>
                    <a:lstStyle/>
                    <a:p>
                      <a:endParaRPr lang="en-US" sz="300" dirty="0"/>
                    </a:p>
                  </a:txBody>
                  <a:tcPr/>
                </a:tc>
                <a:extLst>
                  <a:ext uri="{0D108BD9-81ED-4DB2-BD59-A6C34878D82A}">
                    <a16:rowId xmlns:a16="http://schemas.microsoft.com/office/drawing/2014/main" val="3877030220"/>
                  </a:ext>
                </a:extLst>
              </a:tr>
            </a:tbl>
          </a:graphicData>
        </a:graphic>
      </p:graphicFrame>
      <p:sp>
        <p:nvSpPr>
          <p:cNvPr id="10" name="Content Placeholder 2">
            <a:extLst>
              <a:ext uri="{FF2B5EF4-FFF2-40B4-BE49-F238E27FC236}">
                <a16:creationId xmlns:a16="http://schemas.microsoft.com/office/drawing/2014/main" id="{0DEE3A51-343F-47E2-95DE-89886B7F1754}"/>
              </a:ext>
            </a:extLst>
          </p:cNvPr>
          <p:cNvSpPr>
            <a:spLocks noGrp="1"/>
          </p:cNvSpPr>
          <p:nvPr>
            <p:ph idx="1"/>
          </p:nvPr>
        </p:nvSpPr>
        <p:spPr>
          <a:xfrm>
            <a:off x="2339051" y="1308466"/>
            <a:ext cx="9574836" cy="1136699"/>
          </a:xfrm>
        </p:spPr>
        <p:txBody>
          <a:bodyPr>
            <a:normAutofit fontScale="92500" lnSpcReduction="20000"/>
          </a:bodyPr>
          <a:lstStyle/>
          <a:p>
            <a:r>
              <a:rPr lang="en-US" sz="2400" dirty="0"/>
              <a:t>Assume byte addressable memory, 256 bytes size of memory </a:t>
            </a:r>
          </a:p>
          <a:p>
            <a:r>
              <a:rPr lang="en-US" sz="2400" dirty="0"/>
              <a:t>8 byte blocks (block contains 8 bytes) </a:t>
            </a:r>
            <a:r>
              <a:rPr lang="en-US" sz="2400" dirty="0">
                <a:sym typeface="Wingdings" panose="05000000000000000000" pitchFamily="2" charset="2"/>
              </a:rPr>
              <a:t> 32 blocks</a:t>
            </a:r>
          </a:p>
          <a:p>
            <a:r>
              <a:rPr lang="en-US" sz="2400" dirty="0">
                <a:sym typeface="Wingdings" panose="05000000000000000000" pitchFamily="2" charset="2"/>
              </a:rPr>
              <a:t>Assume cache 64 bytes;  8 blocks</a:t>
            </a:r>
            <a:endParaRPr lang="en-US" sz="2400" dirty="0"/>
          </a:p>
        </p:txBody>
      </p:sp>
      <p:grpSp>
        <p:nvGrpSpPr>
          <p:cNvPr id="3" name="Group 2">
            <a:extLst>
              <a:ext uri="{FF2B5EF4-FFF2-40B4-BE49-F238E27FC236}">
                <a16:creationId xmlns:a16="http://schemas.microsoft.com/office/drawing/2014/main" id="{36C3D59C-1BED-41AD-8FFE-ABD50BAACA4E}"/>
              </a:ext>
            </a:extLst>
          </p:cNvPr>
          <p:cNvGrpSpPr/>
          <p:nvPr/>
        </p:nvGrpSpPr>
        <p:grpSpPr>
          <a:xfrm>
            <a:off x="2234603" y="2927151"/>
            <a:ext cx="2520104" cy="782074"/>
            <a:chOff x="2234603" y="2927151"/>
            <a:chExt cx="2520104" cy="782074"/>
          </a:xfrm>
        </p:grpSpPr>
        <p:sp>
          <p:nvSpPr>
            <p:cNvPr id="11" name="Rectangle 10">
              <a:extLst>
                <a:ext uri="{FF2B5EF4-FFF2-40B4-BE49-F238E27FC236}">
                  <a16:creationId xmlns:a16="http://schemas.microsoft.com/office/drawing/2014/main" id="{21CE407E-BDF1-4FF9-88DB-117894598973}"/>
                </a:ext>
              </a:extLst>
            </p:cNvPr>
            <p:cNvSpPr/>
            <p:nvPr/>
          </p:nvSpPr>
          <p:spPr>
            <a:xfrm>
              <a:off x="2234603" y="3327261"/>
              <a:ext cx="670367"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2b</a:t>
              </a:r>
            </a:p>
          </p:txBody>
        </p:sp>
        <p:sp>
          <p:nvSpPr>
            <p:cNvPr id="12" name="Rectangle 11">
              <a:extLst>
                <a:ext uri="{FF2B5EF4-FFF2-40B4-BE49-F238E27FC236}">
                  <a16:creationId xmlns:a16="http://schemas.microsoft.com/office/drawing/2014/main" id="{A5545E81-5939-4119-A8EB-8C499906ED47}"/>
                </a:ext>
              </a:extLst>
            </p:cNvPr>
            <p:cNvSpPr/>
            <p:nvPr/>
          </p:nvSpPr>
          <p:spPr>
            <a:xfrm>
              <a:off x="2904971" y="3327261"/>
              <a:ext cx="914400"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3b</a:t>
              </a:r>
            </a:p>
          </p:txBody>
        </p:sp>
        <p:sp>
          <p:nvSpPr>
            <p:cNvPr id="13" name="Rectangle 12">
              <a:extLst>
                <a:ext uri="{FF2B5EF4-FFF2-40B4-BE49-F238E27FC236}">
                  <a16:creationId xmlns:a16="http://schemas.microsoft.com/office/drawing/2014/main" id="{4E585BF9-1D6D-4BF5-B577-AE6EFB1E73F2}"/>
                </a:ext>
              </a:extLst>
            </p:cNvPr>
            <p:cNvSpPr/>
            <p:nvPr/>
          </p:nvSpPr>
          <p:spPr>
            <a:xfrm>
              <a:off x="3819371" y="3327261"/>
              <a:ext cx="914400"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3b</a:t>
              </a:r>
            </a:p>
          </p:txBody>
        </p:sp>
        <p:sp>
          <p:nvSpPr>
            <p:cNvPr id="14" name="TextBox 13">
              <a:extLst>
                <a:ext uri="{FF2B5EF4-FFF2-40B4-BE49-F238E27FC236}">
                  <a16:creationId xmlns:a16="http://schemas.microsoft.com/office/drawing/2014/main" id="{3CA1D12E-90AF-4CC9-9EA3-BB9DEED9F3BA}"/>
                </a:ext>
              </a:extLst>
            </p:cNvPr>
            <p:cNvSpPr txBox="1"/>
            <p:nvPr/>
          </p:nvSpPr>
          <p:spPr>
            <a:xfrm>
              <a:off x="2313914" y="2927151"/>
              <a:ext cx="511743" cy="400110"/>
            </a:xfrm>
            <a:prstGeom prst="rect">
              <a:avLst/>
            </a:prstGeom>
            <a:noFill/>
          </p:spPr>
          <p:txBody>
            <a:bodyPr wrap="none" rtlCol="0">
              <a:spAutoFit/>
            </a:bodyPr>
            <a:lstStyle/>
            <a:p>
              <a:r>
                <a:rPr lang="en-US" sz="2000" dirty="0"/>
                <a:t>tag</a:t>
              </a:r>
            </a:p>
          </p:txBody>
        </p:sp>
        <p:sp>
          <p:nvSpPr>
            <p:cNvPr id="15" name="TextBox 14">
              <a:extLst>
                <a:ext uri="{FF2B5EF4-FFF2-40B4-BE49-F238E27FC236}">
                  <a16:creationId xmlns:a16="http://schemas.microsoft.com/office/drawing/2014/main" id="{7C4E31A6-34E3-4DD4-9D32-15D33A9F7AE6}"/>
                </a:ext>
              </a:extLst>
            </p:cNvPr>
            <p:cNvSpPr txBox="1"/>
            <p:nvPr/>
          </p:nvSpPr>
          <p:spPr>
            <a:xfrm>
              <a:off x="3106298" y="2927151"/>
              <a:ext cx="748218" cy="400110"/>
            </a:xfrm>
            <a:prstGeom prst="rect">
              <a:avLst/>
            </a:prstGeom>
            <a:noFill/>
          </p:spPr>
          <p:txBody>
            <a:bodyPr wrap="none" rtlCol="0">
              <a:spAutoFit/>
            </a:bodyPr>
            <a:lstStyle/>
            <a:p>
              <a:r>
                <a:rPr lang="en-US" sz="2000" dirty="0"/>
                <a:t>index</a:t>
              </a:r>
            </a:p>
          </p:txBody>
        </p:sp>
        <p:sp>
          <p:nvSpPr>
            <p:cNvPr id="16" name="TextBox 15">
              <a:extLst>
                <a:ext uri="{FF2B5EF4-FFF2-40B4-BE49-F238E27FC236}">
                  <a16:creationId xmlns:a16="http://schemas.microsoft.com/office/drawing/2014/main" id="{E7983A9C-A8C9-45E9-A0EA-572DE8CD4177}"/>
                </a:ext>
              </a:extLst>
            </p:cNvPr>
            <p:cNvSpPr txBox="1"/>
            <p:nvPr/>
          </p:nvSpPr>
          <p:spPr>
            <a:xfrm>
              <a:off x="3969749" y="2927151"/>
              <a:ext cx="784958" cy="400110"/>
            </a:xfrm>
            <a:prstGeom prst="rect">
              <a:avLst/>
            </a:prstGeom>
            <a:noFill/>
          </p:spPr>
          <p:txBody>
            <a:bodyPr wrap="none" rtlCol="0">
              <a:spAutoFit/>
            </a:bodyPr>
            <a:lstStyle/>
            <a:p>
              <a:r>
                <a:rPr lang="en-US" sz="2000" dirty="0"/>
                <a:t>offset</a:t>
              </a:r>
            </a:p>
          </p:txBody>
        </p:sp>
      </p:grpSp>
      <p:graphicFrame>
        <p:nvGraphicFramePr>
          <p:cNvPr id="17" name="Table 16">
            <a:extLst>
              <a:ext uri="{FF2B5EF4-FFF2-40B4-BE49-F238E27FC236}">
                <a16:creationId xmlns:a16="http://schemas.microsoft.com/office/drawing/2014/main" id="{90818207-1B20-48B3-A408-FF53635C9EAE}"/>
              </a:ext>
            </a:extLst>
          </p:cNvPr>
          <p:cNvGraphicFramePr>
            <a:graphicFrameLocks noGrp="1"/>
          </p:cNvGraphicFramePr>
          <p:nvPr>
            <p:extLst/>
          </p:nvPr>
        </p:nvGraphicFramePr>
        <p:xfrm>
          <a:off x="5222641" y="2847041"/>
          <a:ext cx="2601148" cy="2966720"/>
        </p:xfrm>
        <a:graphic>
          <a:graphicData uri="http://schemas.openxmlformats.org/drawingml/2006/table">
            <a:tbl>
              <a:tblPr firstRow="1" bandRow="1">
                <a:tableStyleId>{5940675A-B579-460E-94D1-54222C63F5DA}</a:tableStyleId>
              </a:tblPr>
              <a:tblGrid>
                <a:gridCol w="1300574">
                  <a:extLst>
                    <a:ext uri="{9D8B030D-6E8A-4147-A177-3AD203B41FA5}">
                      <a16:colId xmlns:a16="http://schemas.microsoft.com/office/drawing/2014/main" val="3357868085"/>
                    </a:ext>
                  </a:extLst>
                </a:gridCol>
                <a:gridCol w="1300574">
                  <a:extLst>
                    <a:ext uri="{9D8B030D-6E8A-4147-A177-3AD203B41FA5}">
                      <a16:colId xmlns:a16="http://schemas.microsoft.com/office/drawing/2014/main" val="3226730584"/>
                    </a:ext>
                  </a:extLst>
                </a:gridCol>
              </a:tblGrid>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397485738"/>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3452179519"/>
                  </a:ext>
                </a:extLst>
              </a:tr>
              <a:tr h="370840">
                <a:tc>
                  <a:txBody>
                    <a:bodyPr/>
                    <a:lstStyle/>
                    <a:p>
                      <a:endParaRPr lang="en-US" sz="800"/>
                    </a:p>
                  </a:txBody>
                  <a:tcPr/>
                </a:tc>
                <a:tc>
                  <a:txBody>
                    <a:bodyPr/>
                    <a:lstStyle/>
                    <a:p>
                      <a:endParaRPr lang="en-US" sz="800" dirty="0"/>
                    </a:p>
                  </a:txBody>
                  <a:tcPr/>
                </a:tc>
                <a:extLst>
                  <a:ext uri="{0D108BD9-81ED-4DB2-BD59-A6C34878D82A}">
                    <a16:rowId xmlns:a16="http://schemas.microsoft.com/office/drawing/2014/main" val="4218767406"/>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810415244"/>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195501338"/>
                  </a:ext>
                </a:extLst>
              </a:tr>
              <a:tr h="370840">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2881003588"/>
                  </a:ext>
                </a:extLst>
              </a:tr>
              <a:tr h="370840">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2530906644"/>
                  </a:ext>
                </a:extLst>
              </a:tr>
              <a:tr h="370840">
                <a:tc>
                  <a:txBody>
                    <a:bodyPr/>
                    <a:lstStyle/>
                    <a:p>
                      <a:r>
                        <a:rPr lang="en-US" sz="1800" dirty="0"/>
                        <a:t>V</a:t>
                      </a:r>
                    </a:p>
                  </a:txBody>
                  <a:tcPr/>
                </a:tc>
                <a:tc>
                  <a:txBody>
                    <a:bodyPr/>
                    <a:lstStyle/>
                    <a:p>
                      <a:r>
                        <a:rPr lang="en-US" sz="1800" dirty="0"/>
                        <a:t>Tag</a:t>
                      </a:r>
                    </a:p>
                  </a:txBody>
                  <a:tcPr/>
                </a:tc>
                <a:extLst>
                  <a:ext uri="{0D108BD9-81ED-4DB2-BD59-A6C34878D82A}">
                    <a16:rowId xmlns:a16="http://schemas.microsoft.com/office/drawing/2014/main" val="1982289715"/>
                  </a:ext>
                </a:extLst>
              </a:tr>
            </a:tbl>
          </a:graphicData>
        </a:graphic>
      </p:graphicFrame>
      <p:graphicFrame>
        <p:nvGraphicFramePr>
          <p:cNvPr id="18" name="Table 17">
            <a:extLst>
              <a:ext uri="{FF2B5EF4-FFF2-40B4-BE49-F238E27FC236}">
                <a16:creationId xmlns:a16="http://schemas.microsoft.com/office/drawing/2014/main" id="{E4756F03-FF49-486D-BFD8-365E5D93232B}"/>
              </a:ext>
            </a:extLst>
          </p:cNvPr>
          <p:cNvGraphicFramePr>
            <a:graphicFrameLocks noGrp="1"/>
          </p:cNvGraphicFramePr>
          <p:nvPr>
            <p:extLst/>
          </p:nvPr>
        </p:nvGraphicFramePr>
        <p:xfrm>
          <a:off x="8752652" y="2847041"/>
          <a:ext cx="2601148" cy="2966720"/>
        </p:xfrm>
        <a:graphic>
          <a:graphicData uri="http://schemas.openxmlformats.org/drawingml/2006/table">
            <a:tbl>
              <a:tblPr firstRow="1" bandRow="1">
                <a:tableStyleId>{5940675A-B579-460E-94D1-54222C63F5DA}</a:tableStyleId>
              </a:tblPr>
              <a:tblGrid>
                <a:gridCol w="1300574">
                  <a:extLst>
                    <a:ext uri="{9D8B030D-6E8A-4147-A177-3AD203B41FA5}">
                      <a16:colId xmlns:a16="http://schemas.microsoft.com/office/drawing/2014/main" val="3357868085"/>
                    </a:ext>
                  </a:extLst>
                </a:gridCol>
                <a:gridCol w="1300574">
                  <a:extLst>
                    <a:ext uri="{9D8B030D-6E8A-4147-A177-3AD203B41FA5}">
                      <a16:colId xmlns:a16="http://schemas.microsoft.com/office/drawing/2014/main" val="3226730584"/>
                    </a:ext>
                  </a:extLst>
                </a:gridCol>
              </a:tblGrid>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397485738"/>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3452179519"/>
                  </a:ext>
                </a:extLst>
              </a:tr>
              <a:tr h="370840">
                <a:tc>
                  <a:txBody>
                    <a:bodyPr/>
                    <a:lstStyle/>
                    <a:p>
                      <a:endParaRPr lang="en-US" sz="800"/>
                    </a:p>
                  </a:txBody>
                  <a:tcPr/>
                </a:tc>
                <a:tc>
                  <a:txBody>
                    <a:bodyPr/>
                    <a:lstStyle/>
                    <a:p>
                      <a:endParaRPr lang="en-US" sz="800"/>
                    </a:p>
                  </a:txBody>
                  <a:tcPr/>
                </a:tc>
                <a:extLst>
                  <a:ext uri="{0D108BD9-81ED-4DB2-BD59-A6C34878D82A}">
                    <a16:rowId xmlns:a16="http://schemas.microsoft.com/office/drawing/2014/main" val="4218767406"/>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810415244"/>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195501338"/>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881003588"/>
                  </a:ext>
                </a:extLst>
              </a:tr>
              <a:tr h="370840">
                <a:tc>
                  <a:txBody>
                    <a:bodyPr/>
                    <a:lstStyle/>
                    <a:p>
                      <a:endParaRPr lang="en-US" sz="800" dirty="0"/>
                    </a:p>
                  </a:txBody>
                  <a:tcPr/>
                </a:tc>
                <a:tc>
                  <a:txBody>
                    <a:bodyPr/>
                    <a:lstStyle/>
                    <a:p>
                      <a:endParaRPr lang="en-US" sz="800" dirty="0"/>
                    </a:p>
                  </a:txBody>
                  <a:tcPr/>
                </a:tc>
                <a:extLst>
                  <a:ext uri="{0D108BD9-81ED-4DB2-BD59-A6C34878D82A}">
                    <a16:rowId xmlns:a16="http://schemas.microsoft.com/office/drawing/2014/main" val="2530906644"/>
                  </a:ext>
                </a:extLst>
              </a:tr>
              <a:tr h="370840">
                <a:tc>
                  <a:txBody>
                    <a:bodyPr/>
                    <a:lstStyle/>
                    <a:p>
                      <a:r>
                        <a:rPr lang="en-US" sz="1200" dirty="0"/>
                        <a:t>V</a:t>
                      </a:r>
                    </a:p>
                  </a:txBody>
                  <a:tcPr/>
                </a:tc>
                <a:tc>
                  <a:txBody>
                    <a:bodyPr/>
                    <a:lstStyle/>
                    <a:p>
                      <a:endParaRPr lang="en-US" sz="800" dirty="0"/>
                    </a:p>
                  </a:txBody>
                  <a:tcPr/>
                </a:tc>
                <a:extLst>
                  <a:ext uri="{0D108BD9-81ED-4DB2-BD59-A6C34878D82A}">
                    <a16:rowId xmlns:a16="http://schemas.microsoft.com/office/drawing/2014/main" val="1982289715"/>
                  </a:ext>
                </a:extLst>
              </a:tr>
            </a:tbl>
          </a:graphicData>
        </a:graphic>
      </p:graphicFrame>
      <p:cxnSp>
        <p:nvCxnSpPr>
          <p:cNvPr id="20" name="Straight Arrow Connector 19">
            <a:extLst>
              <a:ext uri="{FF2B5EF4-FFF2-40B4-BE49-F238E27FC236}">
                <a16:creationId xmlns:a16="http://schemas.microsoft.com/office/drawing/2014/main" id="{D6F8B30F-A789-4BA6-B613-1A70A9666C65}"/>
              </a:ext>
            </a:extLst>
          </p:cNvPr>
          <p:cNvCxnSpPr>
            <a:cxnSpLocks/>
            <a:endCxn id="18" idx="1"/>
          </p:cNvCxnSpPr>
          <p:nvPr/>
        </p:nvCxnSpPr>
        <p:spPr>
          <a:xfrm>
            <a:off x="7873397" y="4330401"/>
            <a:ext cx="879255"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522EEBF4-25B1-4E0C-9B6D-CC77E3C30637}"/>
              </a:ext>
            </a:extLst>
          </p:cNvPr>
          <p:cNvCxnSpPr>
            <a:cxnSpLocks/>
            <a:stCxn id="12" idx="2"/>
            <a:endCxn id="17" idx="1"/>
          </p:cNvCxnSpPr>
          <p:nvPr/>
        </p:nvCxnSpPr>
        <p:spPr>
          <a:xfrm rot="16200000" flipH="1">
            <a:off x="3981818" y="3089578"/>
            <a:ext cx="621176" cy="186047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4EFA122-B312-477E-9D06-2BB9D2777086}"/>
              </a:ext>
            </a:extLst>
          </p:cNvPr>
          <p:cNvCxnSpPr>
            <a:cxnSpLocks/>
            <a:stCxn id="11" idx="2"/>
            <a:endCxn id="31" idx="1"/>
          </p:cNvCxnSpPr>
          <p:nvPr/>
        </p:nvCxnSpPr>
        <p:spPr>
          <a:xfrm rot="16200000" flipH="1">
            <a:off x="2949924" y="3329088"/>
            <a:ext cx="2539337" cy="3299610"/>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BB8B9013-5FA9-48C9-B3A5-1E8AF8C1BA17}"/>
              </a:ext>
            </a:extLst>
          </p:cNvPr>
          <p:cNvSpPr/>
          <p:nvPr/>
        </p:nvSpPr>
        <p:spPr>
          <a:xfrm>
            <a:off x="5869397" y="6057580"/>
            <a:ext cx="914400" cy="381964"/>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a:t>
            </a:r>
          </a:p>
        </p:txBody>
      </p:sp>
      <p:cxnSp>
        <p:nvCxnSpPr>
          <p:cNvPr id="32" name="Straight Arrow Connector 31">
            <a:extLst>
              <a:ext uri="{FF2B5EF4-FFF2-40B4-BE49-F238E27FC236}">
                <a16:creationId xmlns:a16="http://schemas.microsoft.com/office/drawing/2014/main" id="{BEF070EC-6F50-452F-BF05-3FC434243C17}"/>
              </a:ext>
            </a:extLst>
          </p:cNvPr>
          <p:cNvCxnSpPr>
            <a:cxnSpLocks/>
            <a:endCxn id="31" idx="0"/>
          </p:cNvCxnSpPr>
          <p:nvPr/>
        </p:nvCxnSpPr>
        <p:spPr>
          <a:xfrm>
            <a:off x="5701127" y="5813761"/>
            <a:ext cx="625470" cy="24381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AB5DEE6-79DE-4345-84D5-40D561C06A45}"/>
              </a:ext>
            </a:extLst>
          </p:cNvPr>
          <p:cNvCxnSpPr>
            <a:cxnSpLocks/>
            <a:endCxn id="31" idx="0"/>
          </p:cNvCxnSpPr>
          <p:nvPr/>
        </p:nvCxnSpPr>
        <p:spPr>
          <a:xfrm flipH="1">
            <a:off x="6326597" y="5813761"/>
            <a:ext cx="457200" cy="24381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FC6A87A-226A-4969-8D50-FF7972E3E7ED}"/>
              </a:ext>
            </a:extLst>
          </p:cNvPr>
          <p:cNvCxnSpPr>
            <a:cxnSpLocks/>
            <a:stCxn id="31" idx="2"/>
          </p:cNvCxnSpPr>
          <p:nvPr/>
        </p:nvCxnSpPr>
        <p:spPr>
          <a:xfrm>
            <a:off x="6326597" y="6439544"/>
            <a:ext cx="0" cy="23656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80F033A-7552-43F0-9C26-5BA7C4C356F8}"/>
              </a:ext>
            </a:extLst>
          </p:cNvPr>
          <p:cNvSpPr txBox="1"/>
          <p:nvPr/>
        </p:nvSpPr>
        <p:spPr>
          <a:xfrm>
            <a:off x="6081177" y="6552626"/>
            <a:ext cx="609462" cy="400110"/>
          </a:xfrm>
          <a:prstGeom prst="rect">
            <a:avLst/>
          </a:prstGeom>
          <a:noFill/>
        </p:spPr>
        <p:txBody>
          <a:bodyPr wrap="none" rtlCol="0">
            <a:spAutoFit/>
          </a:bodyPr>
          <a:lstStyle/>
          <a:p>
            <a:r>
              <a:rPr lang="en-US" sz="2000" dirty="0"/>
              <a:t>Hit?</a:t>
            </a:r>
          </a:p>
        </p:txBody>
      </p:sp>
      <p:cxnSp>
        <p:nvCxnSpPr>
          <p:cNvPr id="46" name="Straight Arrow Connector 45">
            <a:extLst>
              <a:ext uri="{FF2B5EF4-FFF2-40B4-BE49-F238E27FC236}">
                <a16:creationId xmlns:a16="http://schemas.microsoft.com/office/drawing/2014/main" id="{9894D694-CEB3-4F26-94DD-E71BBE4FE153}"/>
              </a:ext>
            </a:extLst>
          </p:cNvPr>
          <p:cNvCxnSpPr>
            <a:cxnSpLocks/>
            <a:stCxn id="18" idx="2"/>
          </p:cNvCxnSpPr>
          <p:nvPr/>
        </p:nvCxnSpPr>
        <p:spPr>
          <a:xfrm>
            <a:off x="10053226" y="5813761"/>
            <a:ext cx="0" cy="62578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0A6F390-65A1-4D07-AE44-5A5DD84C507C}"/>
              </a:ext>
            </a:extLst>
          </p:cNvPr>
          <p:cNvSpPr txBox="1"/>
          <p:nvPr/>
        </p:nvSpPr>
        <p:spPr>
          <a:xfrm>
            <a:off x="9748495" y="6462619"/>
            <a:ext cx="669671" cy="400110"/>
          </a:xfrm>
          <a:prstGeom prst="rect">
            <a:avLst/>
          </a:prstGeom>
          <a:noFill/>
        </p:spPr>
        <p:txBody>
          <a:bodyPr wrap="none" rtlCol="0">
            <a:spAutoFit/>
          </a:bodyPr>
          <a:lstStyle/>
          <a:p>
            <a:r>
              <a:rPr lang="en-US" sz="2000" dirty="0"/>
              <a:t>Data</a:t>
            </a:r>
          </a:p>
        </p:txBody>
      </p:sp>
      <p:sp>
        <p:nvSpPr>
          <p:cNvPr id="53" name="TextBox 52">
            <a:extLst>
              <a:ext uri="{FF2B5EF4-FFF2-40B4-BE49-F238E27FC236}">
                <a16:creationId xmlns:a16="http://schemas.microsoft.com/office/drawing/2014/main" id="{2A5E8F3C-7F1F-43A6-A5B3-A50686E92A88}"/>
              </a:ext>
            </a:extLst>
          </p:cNvPr>
          <p:cNvSpPr txBox="1"/>
          <p:nvPr/>
        </p:nvSpPr>
        <p:spPr>
          <a:xfrm>
            <a:off x="6081177" y="2540466"/>
            <a:ext cx="1027654" cy="369332"/>
          </a:xfrm>
          <a:prstGeom prst="rect">
            <a:avLst/>
          </a:prstGeom>
          <a:noFill/>
        </p:spPr>
        <p:txBody>
          <a:bodyPr wrap="none" rtlCol="0">
            <a:spAutoFit/>
          </a:bodyPr>
          <a:lstStyle/>
          <a:p>
            <a:r>
              <a:rPr lang="en-US" dirty="0"/>
              <a:t>Tag store</a:t>
            </a:r>
          </a:p>
        </p:txBody>
      </p:sp>
      <p:sp>
        <p:nvSpPr>
          <p:cNvPr id="54" name="TextBox 53">
            <a:extLst>
              <a:ext uri="{FF2B5EF4-FFF2-40B4-BE49-F238E27FC236}">
                <a16:creationId xmlns:a16="http://schemas.microsoft.com/office/drawing/2014/main" id="{624EE56F-78FE-4D82-9603-FD1D8A0B631B}"/>
              </a:ext>
            </a:extLst>
          </p:cNvPr>
          <p:cNvSpPr txBox="1"/>
          <p:nvPr/>
        </p:nvSpPr>
        <p:spPr>
          <a:xfrm>
            <a:off x="9569503" y="2509088"/>
            <a:ext cx="1149738" cy="369332"/>
          </a:xfrm>
          <a:prstGeom prst="rect">
            <a:avLst/>
          </a:prstGeom>
          <a:noFill/>
        </p:spPr>
        <p:txBody>
          <a:bodyPr wrap="none" rtlCol="0">
            <a:spAutoFit/>
          </a:bodyPr>
          <a:lstStyle/>
          <a:p>
            <a:r>
              <a:rPr lang="en-US" dirty="0"/>
              <a:t>Data store</a:t>
            </a:r>
          </a:p>
        </p:txBody>
      </p:sp>
    </p:spTree>
    <p:extLst>
      <p:ext uri="{BB962C8B-B14F-4D97-AF65-F5344CB8AC3E}">
        <p14:creationId xmlns:p14="http://schemas.microsoft.com/office/powerpoint/2010/main" val="224120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31" grpId="0" animBg="1"/>
      <p:bldP spid="49" grpId="0"/>
      <p:bldP spid="53" grpId="0"/>
      <p:bldP spid="5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2313617"/>
          </a:xfrm>
        </p:spPr>
        <p:txBody>
          <a:bodyPr>
            <a:normAutofit fontScale="92500"/>
          </a:bodyPr>
          <a:lstStyle/>
          <a:p>
            <a:r>
              <a:rPr lang="en-US" dirty="0"/>
              <a:t>Let us assume memory is 64 bytes (assume it byte addressable). </a:t>
            </a:r>
          </a:p>
          <a:p>
            <a:r>
              <a:rPr lang="en-US" dirty="0"/>
              <a:t>How many address bits do we need? </a:t>
            </a:r>
          </a:p>
          <a:p>
            <a:r>
              <a:rPr lang="en-US" dirty="0"/>
              <a:t>Address bits of 6 (m=6) bits</a:t>
            </a:r>
          </a:p>
          <a:p>
            <a:r>
              <a:rPr lang="en-US" dirty="0"/>
              <a:t>Each block contains 4 bytes. What is the number of unique locations we can address ?</a:t>
            </a:r>
          </a:p>
        </p:txBody>
      </p:sp>
      <p:sp>
        <p:nvSpPr>
          <p:cNvPr id="4" name="Slide Number Placeholder 3"/>
          <p:cNvSpPr>
            <a:spLocks noGrp="1"/>
          </p:cNvSpPr>
          <p:nvPr>
            <p:ph type="sldNum" sz="quarter" idx="12"/>
          </p:nvPr>
        </p:nvSpPr>
        <p:spPr/>
        <p:txBody>
          <a:bodyPr/>
          <a:lstStyle/>
          <a:p>
            <a:fld id="{57733F94-BD4E-45B7-8984-807B972C88CC}" type="slidenum">
              <a:rPr lang="en-US" smtClean="0"/>
              <a:pPr/>
              <a:t>84</a:t>
            </a:fld>
            <a:endParaRPr lang="en-US"/>
          </a:p>
        </p:txBody>
      </p:sp>
    </p:spTree>
    <p:extLst>
      <p:ext uri="{BB962C8B-B14F-4D97-AF65-F5344CB8AC3E}">
        <p14:creationId xmlns:p14="http://schemas.microsoft.com/office/powerpoint/2010/main" val="209027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9"/>
            <a:ext cx="9422081" cy="1589522"/>
          </a:xfrm>
        </p:spPr>
        <p:txBody>
          <a:bodyPr>
            <a:normAutofit/>
          </a:bodyPr>
          <a:lstStyle/>
          <a:p>
            <a:r>
              <a:rPr lang="en-US" dirty="0"/>
              <a:t>m = 6 &amp; each block contains 4 bytes</a:t>
            </a:r>
          </a:p>
          <a:p>
            <a:r>
              <a:rPr lang="en-US" dirty="0"/>
              <a:t>What is the number of blocks ?</a:t>
            </a:r>
          </a:p>
          <a:p>
            <a:r>
              <a:rPr lang="en-US" dirty="0"/>
              <a:t>Number of blocks  = 16</a:t>
            </a:r>
          </a:p>
        </p:txBody>
      </p:sp>
      <p:graphicFrame>
        <p:nvGraphicFramePr>
          <p:cNvPr id="9" name="Table 8"/>
          <p:cNvGraphicFramePr>
            <a:graphicFrameLocks noGrp="1"/>
          </p:cNvGraphicFramePr>
          <p:nvPr/>
        </p:nvGraphicFramePr>
        <p:xfrm>
          <a:off x="8397172" y="2667218"/>
          <a:ext cx="2440512"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5" name="Slide Number Placeholder 4"/>
          <p:cNvSpPr>
            <a:spLocks noGrp="1"/>
          </p:cNvSpPr>
          <p:nvPr>
            <p:ph type="sldNum" sz="quarter" idx="12"/>
          </p:nvPr>
        </p:nvSpPr>
        <p:spPr/>
        <p:txBody>
          <a:bodyPr/>
          <a:lstStyle/>
          <a:p>
            <a:fld id="{57733F94-BD4E-45B7-8984-807B972C88CC}" type="slidenum">
              <a:rPr lang="en-US" smtClean="0"/>
              <a:pPr/>
              <a:t>85</a:t>
            </a:fld>
            <a:endParaRPr lang="en-US"/>
          </a:p>
        </p:txBody>
      </p:sp>
    </p:spTree>
    <p:extLst>
      <p:ext uri="{BB962C8B-B14F-4D97-AF65-F5344CB8AC3E}">
        <p14:creationId xmlns:p14="http://schemas.microsoft.com/office/powerpoint/2010/main" val="282789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1768641"/>
          </a:xfrm>
        </p:spPr>
        <p:txBody>
          <a:bodyPr>
            <a:normAutofit fontScale="92500" lnSpcReduction="10000"/>
          </a:bodyPr>
          <a:lstStyle/>
          <a:p>
            <a:r>
              <a:rPr lang="en-US" dirty="0"/>
              <a:t>m = 6 &amp; each block contains 4 bytes</a:t>
            </a:r>
          </a:p>
          <a:p>
            <a:r>
              <a:rPr lang="en-US" dirty="0"/>
              <a:t>What is the number of blocks ?</a:t>
            </a:r>
          </a:p>
          <a:p>
            <a:r>
              <a:rPr lang="en-US" dirty="0"/>
              <a:t>Number of blocks  = 16</a:t>
            </a:r>
          </a:p>
          <a:p>
            <a:r>
              <a:rPr lang="en-US" dirty="0"/>
              <a:t>What is the b (block offset)?</a:t>
            </a:r>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5" name="Slide Number Placeholder 4"/>
          <p:cNvSpPr>
            <a:spLocks noGrp="1"/>
          </p:cNvSpPr>
          <p:nvPr>
            <p:ph type="sldNum" sz="quarter" idx="12"/>
          </p:nvPr>
        </p:nvSpPr>
        <p:spPr/>
        <p:txBody>
          <a:bodyPr/>
          <a:lstStyle/>
          <a:p>
            <a:fld id="{57733F94-BD4E-45B7-8984-807B972C88CC}" type="slidenum">
              <a:rPr lang="en-US" smtClean="0"/>
              <a:pPr/>
              <a:t>86</a:t>
            </a:fld>
            <a:endParaRPr lang="en-US"/>
          </a:p>
        </p:txBody>
      </p:sp>
    </p:spTree>
    <p:extLst>
      <p:ext uri="{BB962C8B-B14F-4D97-AF65-F5344CB8AC3E}">
        <p14:creationId xmlns:p14="http://schemas.microsoft.com/office/powerpoint/2010/main" val="18753926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9"/>
            <a:ext cx="9422081" cy="1589522"/>
          </a:xfrm>
        </p:spPr>
        <p:txBody>
          <a:bodyPr>
            <a:normAutofit fontScale="85000" lnSpcReduction="20000"/>
          </a:bodyPr>
          <a:lstStyle/>
          <a:p>
            <a:r>
              <a:rPr lang="en-US" dirty="0"/>
              <a:t>m = 6 &amp; each block contains 4 bytes</a:t>
            </a:r>
          </a:p>
          <a:p>
            <a:r>
              <a:rPr lang="en-US" dirty="0"/>
              <a:t>What is the number of blocks ?</a:t>
            </a:r>
          </a:p>
          <a:p>
            <a:r>
              <a:rPr lang="en-US" dirty="0"/>
              <a:t>Number of blocks  = 16</a:t>
            </a:r>
          </a:p>
          <a:p>
            <a:r>
              <a:rPr lang="en-US" dirty="0"/>
              <a:t>What is the b (block offset)?</a:t>
            </a:r>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6947064" y="5913912"/>
            <a:ext cx="4807342" cy="369332"/>
          </a:xfrm>
          <a:prstGeom prst="rect">
            <a:avLst/>
          </a:prstGeom>
          <a:noFill/>
        </p:spPr>
        <p:txBody>
          <a:bodyPr wrap="none" rtlCol="0">
            <a:spAutoFit/>
          </a:bodyPr>
          <a:lstStyle/>
          <a:p>
            <a:r>
              <a:rPr lang="en-US" dirty="0"/>
              <a:t>Block Size = 4 = 2</a:t>
            </a:r>
            <a:r>
              <a:rPr lang="en-US" baseline="30000" dirty="0"/>
              <a:t>2</a:t>
            </a:r>
            <a:r>
              <a:rPr lang="en-US" dirty="0"/>
              <a:t> </a:t>
            </a:r>
            <a:r>
              <a:rPr lang="en-US" dirty="0">
                <a:sym typeface="Wingdings" pitchFamily="2" charset="2"/>
              </a:rPr>
              <a:t> </a:t>
            </a:r>
            <a:r>
              <a:rPr lang="en-US" dirty="0"/>
              <a:t>b = 2 </a:t>
            </a:r>
            <a:r>
              <a:rPr lang="en-US" dirty="0">
                <a:sym typeface="Wingdings" pitchFamily="2" charset="2"/>
              </a:rPr>
              <a:t> The number of bits</a:t>
            </a:r>
            <a:endParaRPr lang="en-US" dirty="0"/>
          </a:p>
        </p:txBody>
      </p:sp>
      <p:sp>
        <p:nvSpPr>
          <p:cNvPr id="6" name="Slide Number Placeholder 5"/>
          <p:cNvSpPr>
            <a:spLocks noGrp="1"/>
          </p:cNvSpPr>
          <p:nvPr>
            <p:ph type="sldNum" sz="quarter" idx="12"/>
          </p:nvPr>
        </p:nvSpPr>
        <p:spPr/>
        <p:txBody>
          <a:bodyPr/>
          <a:lstStyle/>
          <a:p>
            <a:fld id="{57733F94-BD4E-45B7-8984-807B972C88CC}" type="slidenum">
              <a:rPr lang="en-US" smtClean="0"/>
              <a:pPr/>
              <a:t>87</a:t>
            </a:fld>
            <a:endParaRPr lang="en-US"/>
          </a:p>
        </p:txBody>
      </p:sp>
    </p:spTree>
    <p:extLst>
      <p:ext uri="{BB962C8B-B14F-4D97-AF65-F5344CB8AC3E}">
        <p14:creationId xmlns:p14="http://schemas.microsoft.com/office/powerpoint/2010/main" val="18023034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1945781"/>
          </a:xfrm>
        </p:spPr>
        <p:txBody>
          <a:bodyPr>
            <a:normAutofit fontScale="85000" lnSpcReduction="20000"/>
          </a:bodyPr>
          <a:lstStyle/>
          <a:p>
            <a:r>
              <a:rPr lang="en-US" dirty="0"/>
              <a:t>m = 6 &amp; each block contains 4 bytes</a:t>
            </a:r>
          </a:p>
          <a:p>
            <a:r>
              <a:rPr lang="en-US" dirty="0"/>
              <a:t>What is the number of blocks ?</a:t>
            </a:r>
          </a:p>
          <a:p>
            <a:r>
              <a:rPr lang="en-US" dirty="0"/>
              <a:t>Number of blocks  = 16</a:t>
            </a:r>
          </a:p>
          <a:p>
            <a:r>
              <a:rPr lang="en-US" dirty="0"/>
              <a:t>What is the b (block offset)?</a:t>
            </a:r>
          </a:p>
          <a:p>
            <a:r>
              <a:rPr lang="en-US" dirty="0"/>
              <a:t>What is the value of l ?</a:t>
            </a:r>
          </a:p>
          <a:p>
            <a:endParaRPr lang="en-US" dirty="0"/>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9143999" y="5818909"/>
            <a:ext cx="2720232" cy="646331"/>
          </a:xfrm>
          <a:prstGeom prst="rect">
            <a:avLst/>
          </a:prstGeom>
          <a:noFill/>
        </p:spPr>
        <p:txBody>
          <a:bodyPr wrap="none" rtlCol="0">
            <a:spAutoFit/>
          </a:bodyPr>
          <a:lstStyle/>
          <a:p>
            <a:r>
              <a:rPr lang="en-US" dirty="0"/>
              <a:t>Block Size = 4 = 2</a:t>
            </a:r>
            <a:r>
              <a:rPr lang="en-US" baseline="30000" dirty="0"/>
              <a:t>2</a:t>
            </a:r>
            <a:r>
              <a:rPr lang="en-US" dirty="0"/>
              <a:t> </a:t>
            </a:r>
            <a:r>
              <a:rPr lang="en-US" dirty="0">
                <a:sym typeface="Wingdings" pitchFamily="2" charset="2"/>
              </a:rPr>
              <a:t> </a:t>
            </a:r>
            <a:r>
              <a:rPr lang="en-US" dirty="0"/>
              <a:t>b = 2 </a:t>
            </a:r>
          </a:p>
          <a:p>
            <a:r>
              <a:rPr lang="en-US" dirty="0">
                <a:sym typeface="Wingdings" pitchFamily="2" charset="2"/>
              </a:rPr>
              <a:t> The number of bits</a:t>
            </a:r>
            <a:endParaRPr lang="en-US" dirty="0"/>
          </a:p>
        </p:txBody>
      </p:sp>
      <p:graphicFrame>
        <p:nvGraphicFramePr>
          <p:cNvPr id="6" name="Table 5"/>
          <p:cNvGraphicFramePr>
            <a:graphicFrameLocks noGrp="1"/>
          </p:cNvGraphicFramePr>
          <p:nvPr/>
        </p:nvGraphicFramePr>
        <p:xfrm>
          <a:off x="262582" y="4579144"/>
          <a:ext cx="2243118" cy="370840"/>
        </p:xfrm>
        <a:graphic>
          <a:graphicData uri="http://schemas.openxmlformats.org/drawingml/2006/table">
            <a:tbl>
              <a:tblPr firstRow="1" bandRow="1">
                <a:tableStyleId>{5C22544A-7EE6-4342-B048-85BDC9FD1C3A}</a:tableStyleId>
              </a:tblPr>
              <a:tblGrid>
                <a:gridCol w="373853">
                  <a:extLst>
                    <a:ext uri="{9D8B030D-6E8A-4147-A177-3AD203B41FA5}">
                      <a16:colId xmlns:a16="http://schemas.microsoft.com/office/drawing/2014/main" val="20000"/>
                    </a:ext>
                  </a:extLst>
                </a:gridCol>
                <a:gridCol w="373853">
                  <a:extLst>
                    <a:ext uri="{9D8B030D-6E8A-4147-A177-3AD203B41FA5}">
                      <a16:colId xmlns:a16="http://schemas.microsoft.com/office/drawing/2014/main" val="20001"/>
                    </a:ext>
                  </a:extLst>
                </a:gridCol>
                <a:gridCol w="373853">
                  <a:extLst>
                    <a:ext uri="{9D8B030D-6E8A-4147-A177-3AD203B41FA5}">
                      <a16:colId xmlns:a16="http://schemas.microsoft.com/office/drawing/2014/main" val="20002"/>
                    </a:ext>
                  </a:extLst>
                </a:gridCol>
                <a:gridCol w="373853">
                  <a:extLst>
                    <a:ext uri="{9D8B030D-6E8A-4147-A177-3AD203B41FA5}">
                      <a16:colId xmlns:a16="http://schemas.microsoft.com/office/drawing/2014/main" val="20003"/>
                    </a:ext>
                  </a:extLst>
                </a:gridCol>
                <a:gridCol w="373853">
                  <a:extLst>
                    <a:ext uri="{9D8B030D-6E8A-4147-A177-3AD203B41FA5}">
                      <a16:colId xmlns:a16="http://schemas.microsoft.com/office/drawing/2014/main" val="20004"/>
                    </a:ext>
                  </a:extLst>
                </a:gridCol>
                <a:gridCol w="373853">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87340" y="3724890"/>
            <a:ext cx="1856534" cy="369332"/>
          </a:xfrm>
          <a:prstGeom prst="rect">
            <a:avLst/>
          </a:prstGeom>
          <a:noFill/>
        </p:spPr>
        <p:txBody>
          <a:bodyPr wrap="none" rtlCol="0">
            <a:spAutoFit/>
          </a:bodyPr>
          <a:lstStyle/>
          <a:p>
            <a:r>
              <a:rPr lang="en-US" dirty="0"/>
              <a:t>Block Offset (b=2)</a:t>
            </a:r>
          </a:p>
        </p:txBody>
      </p:sp>
      <p:sp>
        <p:nvSpPr>
          <p:cNvPr id="12" name="TextBox 11"/>
          <p:cNvSpPr txBox="1"/>
          <p:nvPr/>
        </p:nvSpPr>
        <p:spPr>
          <a:xfrm>
            <a:off x="53443" y="3414152"/>
            <a:ext cx="2058769" cy="369332"/>
          </a:xfrm>
          <a:prstGeom prst="rect">
            <a:avLst/>
          </a:prstGeom>
          <a:noFill/>
        </p:spPr>
        <p:txBody>
          <a:bodyPr wrap="none" rtlCol="0">
            <a:spAutoFit/>
          </a:bodyPr>
          <a:lstStyle/>
          <a:p>
            <a:r>
              <a:rPr lang="en-US" dirty="0"/>
              <a:t>Block Address (m-b)</a:t>
            </a:r>
          </a:p>
        </p:txBody>
      </p:sp>
      <p:sp>
        <p:nvSpPr>
          <p:cNvPr id="13" name="Right Brace 12"/>
          <p:cNvSpPr/>
          <p:nvPr/>
        </p:nvSpPr>
        <p:spPr>
          <a:xfrm rot="16200000">
            <a:off x="623464" y="3590306"/>
            <a:ext cx="651160" cy="1213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16200000">
            <a:off x="1927771" y="4219696"/>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57733F94-BD4E-45B7-8984-807B972C88CC}" type="slidenum">
              <a:rPr lang="en-US" smtClean="0"/>
              <a:pPr/>
              <a:t>88</a:t>
            </a:fld>
            <a:endParaRPr lang="en-US"/>
          </a:p>
        </p:txBody>
      </p:sp>
    </p:spTree>
    <p:extLst>
      <p:ext uri="{BB962C8B-B14F-4D97-AF65-F5344CB8AC3E}">
        <p14:creationId xmlns:p14="http://schemas.microsoft.com/office/powerpoint/2010/main" val="28344392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1945781"/>
          </a:xfrm>
        </p:spPr>
        <p:txBody>
          <a:bodyPr>
            <a:normAutofit fontScale="85000" lnSpcReduction="20000"/>
          </a:bodyPr>
          <a:lstStyle/>
          <a:p>
            <a:r>
              <a:rPr lang="en-US" dirty="0"/>
              <a:t>Let us assume m = 6 &amp; each block contains 4 bytes</a:t>
            </a:r>
          </a:p>
          <a:p>
            <a:r>
              <a:rPr lang="en-US" dirty="0"/>
              <a:t>What is the number of unique locations we can address ?</a:t>
            </a:r>
          </a:p>
          <a:p>
            <a:r>
              <a:rPr lang="en-US" dirty="0"/>
              <a:t>What is the number of blocks ?</a:t>
            </a:r>
          </a:p>
          <a:p>
            <a:r>
              <a:rPr lang="en-US" dirty="0"/>
              <a:t>What is the value of b ?</a:t>
            </a:r>
          </a:p>
          <a:p>
            <a:r>
              <a:rPr lang="en-US" dirty="0"/>
              <a:t>What is the value of l ?</a:t>
            </a:r>
          </a:p>
          <a:p>
            <a:endParaRPr lang="en-US" dirty="0"/>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9143999" y="5818909"/>
            <a:ext cx="2720232" cy="646331"/>
          </a:xfrm>
          <a:prstGeom prst="rect">
            <a:avLst/>
          </a:prstGeom>
          <a:noFill/>
        </p:spPr>
        <p:txBody>
          <a:bodyPr wrap="none" rtlCol="0">
            <a:spAutoFit/>
          </a:bodyPr>
          <a:lstStyle/>
          <a:p>
            <a:r>
              <a:rPr lang="en-US" dirty="0"/>
              <a:t>Block Size = 4 = 2</a:t>
            </a:r>
            <a:r>
              <a:rPr lang="en-US" baseline="30000" dirty="0"/>
              <a:t>2</a:t>
            </a:r>
            <a:r>
              <a:rPr lang="en-US" dirty="0"/>
              <a:t> </a:t>
            </a:r>
            <a:r>
              <a:rPr lang="en-US" dirty="0">
                <a:sym typeface="Wingdings" pitchFamily="2" charset="2"/>
              </a:rPr>
              <a:t> </a:t>
            </a:r>
            <a:r>
              <a:rPr lang="en-US" dirty="0"/>
              <a:t>b = 2 </a:t>
            </a:r>
          </a:p>
          <a:p>
            <a:r>
              <a:rPr lang="en-US" dirty="0">
                <a:sym typeface="Wingdings" pitchFamily="2" charset="2"/>
              </a:rPr>
              <a:t> The number of bits</a:t>
            </a:r>
            <a:endParaRPr lang="en-US" dirty="0"/>
          </a:p>
        </p:txBody>
      </p:sp>
      <p:graphicFrame>
        <p:nvGraphicFramePr>
          <p:cNvPr id="6" name="Table 5"/>
          <p:cNvGraphicFramePr>
            <a:graphicFrameLocks noGrp="1"/>
          </p:cNvGraphicFramePr>
          <p:nvPr/>
        </p:nvGraphicFramePr>
        <p:xfrm>
          <a:off x="262582" y="4579144"/>
          <a:ext cx="2243118" cy="370840"/>
        </p:xfrm>
        <a:graphic>
          <a:graphicData uri="http://schemas.openxmlformats.org/drawingml/2006/table">
            <a:tbl>
              <a:tblPr firstRow="1" bandRow="1">
                <a:tableStyleId>{5C22544A-7EE6-4342-B048-85BDC9FD1C3A}</a:tableStyleId>
              </a:tblPr>
              <a:tblGrid>
                <a:gridCol w="373853">
                  <a:extLst>
                    <a:ext uri="{9D8B030D-6E8A-4147-A177-3AD203B41FA5}">
                      <a16:colId xmlns:a16="http://schemas.microsoft.com/office/drawing/2014/main" val="20000"/>
                    </a:ext>
                  </a:extLst>
                </a:gridCol>
                <a:gridCol w="373853">
                  <a:extLst>
                    <a:ext uri="{9D8B030D-6E8A-4147-A177-3AD203B41FA5}">
                      <a16:colId xmlns:a16="http://schemas.microsoft.com/office/drawing/2014/main" val="20001"/>
                    </a:ext>
                  </a:extLst>
                </a:gridCol>
                <a:gridCol w="373853">
                  <a:extLst>
                    <a:ext uri="{9D8B030D-6E8A-4147-A177-3AD203B41FA5}">
                      <a16:colId xmlns:a16="http://schemas.microsoft.com/office/drawing/2014/main" val="20002"/>
                    </a:ext>
                  </a:extLst>
                </a:gridCol>
                <a:gridCol w="373853">
                  <a:extLst>
                    <a:ext uri="{9D8B030D-6E8A-4147-A177-3AD203B41FA5}">
                      <a16:colId xmlns:a16="http://schemas.microsoft.com/office/drawing/2014/main" val="20003"/>
                    </a:ext>
                  </a:extLst>
                </a:gridCol>
                <a:gridCol w="373853">
                  <a:extLst>
                    <a:ext uri="{9D8B030D-6E8A-4147-A177-3AD203B41FA5}">
                      <a16:colId xmlns:a16="http://schemas.microsoft.com/office/drawing/2014/main" val="20004"/>
                    </a:ext>
                  </a:extLst>
                </a:gridCol>
                <a:gridCol w="373853">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87340" y="3724890"/>
            <a:ext cx="1856534" cy="369332"/>
          </a:xfrm>
          <a:prstGeom prst="rect">
            <a:avLst/>
          </a:prstGeom>
          <a:noFill/>
        </p:spPr>
        <p:txBody>
          <a:bodyPr wrap="none" rtlCol="0">
            <a:spAutoFit/>
          </a:bodyPr>
          <a:lstStyle/>
          <a:p>
            <a:r>
              <a:rPr lang="en-US" dirty="0"/>
              <a:t>Block Offset (b=2)</a:t>
            </a:r>
          </a:p>
        </p:txBody>
      </p:sp>
      <p:sp>
        <p:nvSpPr>
          <p:cNvPr id="12" name="TextBox 11"/>
          <p:cNvSpPr txBox="1"/>
          <p:nvPr/>
        </p:nvSpPr>
        <p:spPr>
          <a:xfrm>
            <a:off x="53443" y="3414152"/>
            <a:ext cx="2058769" cy="369332"/>
          </a:xfrm>
          <a:prstGeom prst="rect">
            <a:avLst/>
          </a:prstGeom>
          <a:noFill/>
        </p:spPr>
        <p:txBody>
          <a:bodyPr wrap="none" rtlCol="0">
            <a:spAutoFit/>
          </a:bodyPr>
          <a:lstStyle/>
          <a:p>
            <a:r>
              <a:rPr lang="en-US" dirty="0"/>
              <a:t>Block Address (m-b)</a:t>
            </a:r>
          </a:p>
        </p:txBody>
      </p:sp>
      <p:sp>
        <p:nvSpPr>
          <p:cNvPr id="13" name="Right Brace 12"/>
          <p:cNvSpPr/>
          <p:nvPr/>
        </p:nvSpPr>
        <p:spPr>
          <a:xfrm rot="16200000">
            <a:off x="623464" y="3590306"/>
            <a:ext cx="651160" cy="1213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16200000">
            <a:off x="1927771" y="4219696"/>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nvGraphicFramePr>
        <p:xfrm>
          <a:off x="4191991" y="3425260"/>
          <a:ext cx="2330959" cy="1483360"/>
        </p:xfrm>
        <a:graphic>
          <a:graphicData uri="http://schemas.openxmlformats.org/drawingml/2006/table">
            <a:tbl>
              <a:tblPr firstRow="1" bandRow="1">
                <a:tableStyleId>{5940675A-B579-460E-94D1-54222C63F5DA}</a:tableStyleId>
              </a:tblPr>
              <a:tblGrid>
                <a:gridCol w="452395">
                  <a:extLst>
                    <a:ext uri="{9D8B030D-6E8A-4147-A177-3AD203B41FA5}">
                      <a16:colId xmlns:a16="http://schemas.microsoft.com/office/drawing/2014/main" val="20000"/>
                    </a:ext>
                  </a:extLst>
                </a:gridCol>
                <a:gridCol w="469641">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solidFill>
                      <a:srgbClr val="0070C0"/>
                    </a:solidFill>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1</a:t>
                      </a:r>
                    </a:p>
                  </a:txBody>
                  <a:tcPr>
                    <a:solidFill>
                      <a:srgbClr val="0070C0"/>
                    </a:solidFill>
                  </a:tcPr>
                </a:tc>
                <a:extLst>
                  <a:ext uri="{0D108BD9-81ED-4DB2-BD59-A6C34878D82A}">
                    <a16:rowId xmlns:a16="http://schemas.microsoft.com/office/drawing/2014/main" val="10001"/>
                  </a:ext>
                </a:extLst>
              </a:tr>
              <a:tr h="370840">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2</a:t>
                      </a:r>
                    </a:p>
                  </a:txBody>
                  <a:tcPr>
                    <a:solidFill>
                      <a:srgbClr val="0070C0"/>
                    </a:solidFill>
                  </a:tcPr>
                </a:tc>
                <a:extLst>
                  <a:ext uri="{0D108BD9-81ED-4DB2-BD59-A6C34878D82A}">
                    <a16:rowId xmlns:a16="http://schemas.microsoft.com/office/drawing/2014/main" val="10002"/>
                  </a:ext>
                </a:extLst>
              </a:tr>
              <a:tr h="370840">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r>
                        <a:rPr lang="en-US" dirty="0"/>
                        <a:t>3</a:t>
                      </a:r>
                    </a:p>
                  </a:txBody>
                  <a:tcPr>
                    <a:solidFill>
                      <a:srgbClr val="0070C0"/>
                    </a:solidFill>
                  </a:tcPr>
                </a:tc>
                <a:extLst>
                  <a:ext uri="{0D108BD9-81ED-4DB2-BD59-A6C34878D82A}">
                    <a16:rowId xmlns:a16="http://schemas.microsoft.com/office/drawing/2014/main" val="10003"/>
                  </a:ext>
                </a:extLst>
              </a:tr>
            </a:tbl>
          </a:graphicData>
        </a:graphic>
      </p:graphicFrame>
      <p:sp>
        <p:nvSpPr>
          <p:cNvPr id="16" name="Slide Number Placeholder 15"/>
          <p:cNvSpPr>
            <a:spLocks noGrp="1"/>
          </p:cNvSpPr>
          <p:nvPr>
            <p:ph type="sldNum" sz="quarter" idx="12"/>
          </p:nvPr>
        </p:nvSpPr>
        <p:spPr/>
        <p:txBody>
          <a:bodyPr/>
          <a:lstStyle/>
          <a:p>
            <a:fld id="{57733F94-BD4E-45B7-8984-807B972C88CC}" type="slidenum">
              <a:rPr lang="en-US" smtClean="0"/>
              <a:pPr/>
              <a:t>89</a:t>
            </a:fld>
            <a:endParaRPr lang="en-US"/>
          </a:p>
        </p:txBody>
      </p:sp>
    </p:spTree>
    <p:extLst>
      <p:ext uri="{BB962C8B-B14F-4D97-AF65-F5344CB8AC3E}">
        <p14:creationId xmlns:p14="http://schemas.microsoft.com/office/powerpoint/2010/main" val="382621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hierarchy vocabulary</a:t>
            </a:r>
          </a:p>
        </p:txBody>
      </p:sp>
      <p:sp>
        <p:nvSpPr>
          <p:cNvPr id="3" name="Content Placeholder 2"/>
          <p:cNvSpPr>
            <a:spLocks noGrp="1"/>
          </p:cNvSpPr>
          <p:nvPr>
            <p:ph idx="1"/>
          </p:nvPr>
        </p:nvSpPr>
        <p:spPr/>
        <p:txBody>
          <a:bodyPr/>
          <a:lstStyle/>
          <a:p>
            <a:r>
              <a:rPr lang="en-US" dirty="0"/>
              <a:t>Cache hit: When data needed by CPU is in the cache</a:t>
            </a:r>
          </a:p>
          <a:p>
            <a:r>
              <a:rPr lang="en-US" dirty="0"/>
              <a:t>Cache miss: When data needed by CPU is not in the cache</a:t>
            </a:r>
          </a:p>
          <a:p>
            <a:pPr lvl="1"/>
            <a:r>
              <a:rPr lang="en-US" dirty="0"/>
              <a:t>Cache controller must fetch data into cache and return it to CPU</a:t>
            </a:r>
          </a:p>
          <a:p>
            <a:pPr lvl="1"/>
            <a:r>
              <a:rPr lang="en-US" dirty="0"/>
              <a:t>Compulsory miss, conflict miss, capacity miss </a:t>
            </a:r>
          </a:p>
          <a:p>
            <a:pPr lvl="1"/>
            <a:r>
              <a:rPr lang="en-US" dirty="0"/>
              <a:t>THRASHING</a:t>
            </a:r>
          </a:p>
          <a:p>
            <a:r>
              <a:rPr lang="en-US" dirty="0"/>
              <a:t>Cache tag</a:t>
            </a:r>
          </a:p>
          <a:p>
            <a:r>
              <a:rPr lang="en-US" dirty="0"/>
              <a:t>Cache valid</a:t>
            </a:r>
          </a:p>
          <a:p>
            <a:r>
              <a:rPr lang="en-US" dirty="0"/>
              <a:t>Evict</a:t>
            </a:r>
          </a:p>
          <a:p>
            <a:r>
              <a:rPr lang="en-US" dirty="0"/>
              <a:t>Cache block or Cache Line</a:t>
            </a:r>
          </a:p>
          <a:p>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57733F94-BD4E-45B7-8984-807B972C88CC}" type="slidenum">
              <a:rPr lang="en-US" smtClean="0"/>
              <a:pPr/>
              <a:t>9</a:t>
            </a:fld>
            <a:endParaRPr lang="en-US"/>
          </a:p>
        </p:txBody>
      </p:sp>
    </p:spTree>
    <p:extLst>
      <p:ext uri="{BB962C8B-B14F-4D97-AF65-F5344CB8AC3E}">
        <p14:creationId xmlns:p14="http://schemas.microsoft.com/office/powerpoint/2010/main" val="10577913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1945781"/>
          </a:xfrm>
        </p:spPr>
        <p:txBody>
          <a:bodyPr>
            <a:normAutofit fontScale="85000" lnSpcReduction="20000"/>
          </a:bodyPr>
          <a:lstStyle/>
          <a:p>
            <a:r>
              <a:rPr lang="en-US" dirty="0"/>
              <a:t>Let us assume m = 6 &amp; each block contains 4 bytes</a:t>
            </a:r>
          </a:p>
          <a:p>
            <a:r>
              <a:rPr lang="en-US" dirty="0"/>
              <a:t>What is the number of unique locations we can address ?</a:t>
            </a:r>
          </a:p>
          <a:p>
            <a:r>
              <a:rPr lang="en-US" dirty="0"/>
              <a:t>What is the number of blocks ?</a:t>
            </a:r>
          </a:p>
          <a:p>
            <a:r>
              <a:rPr lang="en-US" dirty="0"/>
              <a:t>What is the value of b ?</a:t>
            </a:r>
          </a:p>
          <a:p>
            <a:r>
              <a:rPr lang="en-US" dirty="0"/>
              <a:t>What is the value of l ?</a:t>
            </a:r>
          </a:p>
          <a:p>
            <a:endParaRPr lang="en-US" dirty="0"/>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9143999" y="5818909"/>
            <a:ext cx="2720232" cy="646331"/>
          </a:xfrm>
          <a:prstGeom prst="rect">
            <a:avLst/>
          </a:prstGeom>
          <a:noFill/>
        </p:spPr>
        <p:txBody>
          <a:bodyPr wrap="none" rtlCol="0">
            <a:spAutoFit/>
          </a:bodyPr>
          <a:lstStyle/>
          <a:p>
            <a:r>
              <a:rPr lang="en-US" dirty="0"/>
              <a:t>Block Size = 4 = 2</a:t>
            </a:r>
            <a:r>
              <a:rPr lang="en-US" baseline="30000" dirty="0"/>
              <a:t>2</a:t>
            </a:r>
            <a:r>
              <a:rPr lang="en-US" dirty="0"/>
              <a:t> </a:t>
            </a:r>
            <a:r>
              <a:rPr lang="en-US" dirty="0">
                <a:sym typeface="Wingdings" pitchFamily="2" charset="2"/>
              </a:rPr>
              <a:t> </a:t>
            </a:r>
            <a:r>
              <a:rPr lang="en-US" dirty="0"/>
              <a:t>b = 2 </a:t>
            </a:r>
          </a:p>
          <a:p>
            <a:r>
              <a:rPr lang="en-US" dirty="0">
                <a:sym typeface="Wingdings" pitchFamily="2" charset="2"/>
              </a:rPr>
              <a:t> The number of bits</a:t>
            </a:r>
            <a:endParaRPr lang="en-US" dirty="0"/>
          </a:p>
        </p:txBody>
      </p:sp>
      <p:graphicFrame>
        <p:nvGraphicFramePr>
          <p:cNvPr id="6" name="Table 5"/>
          <p:cNvGraphicFramePr>
            <a:graphicFrameLocks noGrp="1"/>
          </p:cNvGraphicFramePr>
          <p:nvPr/>
        </p:nvGraphicFramePr>
        <p:xfrm>
          <a:off x="262582" y="4579144"/>
          <a:ext cx="2243118" cy="370840"/>
        </p:xfrm>
        <a:graphic>
          <a:graphicData uri="http://schemas.openxmlformats.org/drawingml/2006/table">
            <a:tbl>
              <a:tblPr firstRow="1" bandRow="1">
                <a:tableStyleId>{5C22544A-7EE6-4342-B048-85BDC9FD1C3A}</a:tableStyleId>
              </a:tblPr>
              <a:tblGrid>
                <a:gridCol w="373853">
                  <a:extLst>
                    <a:ext uri="{9D8B030D-6E8A-4147-A177-3AD203B41FA5}">
                      <a16:colId xmlns:a16="http://schemas.microsoft.com/office/drawing/2014/main" val="20000"/>
                    </a:ext>
                  </a:extLst>
                </a:gridCol>
                <a:gridCol w="373853">
                  <a:extLst>
                    <a:ext uri="{9D8B030D-6E8A-4147-A177-3AD203B41FA5}">
                      <a16:colId xmlns:a16="http://schemas.microsoft.com/office/drawing/2014/main" val="20001"/>
                    </a:ext>
                  </a:extLst>
                </a:gridCol>
                <a:gridCol w="373853">
                  <a:extLst>
                    <a:ext uri="{9D8B030D-6E8A-4147-A177-3AD203B41FA5}">
                      <a16:colId xmlns:a16="http://schemas.microsoft.com/office/drawing/2014/main" val="20002"/>
                    </a:ext>
                  </a:extLst>
                </a:gridCol>
                <a:gridCol w="373853">
                  <a:extLst>
                    <a:ext uri="{9D8B030D-6E8A-4147-A177-3AD203B41FA5}">
                      <a16:colId xmlns:a16="http://schemas.microsoft.com/office/drawing/2014/main" val="20003"/>
                    </a:ext>
                  </a:extLst>
                </a:gridCol>
                <a:gridCol w="373853">
                  <a:extLst>
                    <a:ext uri="{9D8B030D-6E8A-4147-A177-3AD203B41FA5}">
                      <a16:colId xmlns:a16="http://schemas.microsoft.com/office/drawing/2014/main" val="20004"/>
                    </a:ext>
                  </a:extLst>
                </a:gridCol>
                <a:gridCol w="373853">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87340" y="3724890"/>
            <a:ext cx="1856534" cy="369332"/>
          </a:xfrm>
          <a:prstGeom prst="rect">
            <a:avLst/>
          </a:prstGeom>
          <a:noFill/>
        </p:spPr>
        <p:txBody>
          <a:bodyPr wrap="none" rtlCol="0">
            <a:spAutoFit/>
          </a:bodyPr>
          <a:lstStyle/>
          <a:p>
            <a:r>
              <a:rPr lang="en-US" dirty="0"/>
              <a:t>Block Offset (b=2)</a:t>
            </a:r>
          </a:p>
        </p:txBody>
      </p:sp>
      <p:sp>
        <p:nvSpPr>
          <p:cNvPr id="12" name="TextBox 11"/>
          <p:cNvSpPr txBox="1"/>
          <p:nvPr/>
        </p:nvSpPr>
        <p:spPr>
          <a:xfrm>
            <a:off x="53443" y="3414152"/>
            <a:ext cx="2058769" cy="369332"/>
          </a:xfrm>
          <a:prstGeom prst="rect">
            <a:avLst/>
          </a:prstGeom>
          <a:noFill/>
        </p:spPr>
        <p:txBody>
          <a:bodyPr wrap="none" rtlCol="0">
            <a:spAutoFit/>
          </a:bodyPr>
          <a:lstStyle/>
          <a:p>
            <a:r>
              <a:rPr lang="en-US" dirty="0"/>
              <a:t>Block Address (m-b)</a:t>
            </a:r>
          </a:p>
        </p:txBody>
      </p:sp>
      <p:sp>
        <p:nvSpPr>
          <p:cNvPr id="13" name="Right Brace 12"/>
          <p:cNvSpPr/>
          <p:nvPr/>
        </p:nvSpPr>
        <p:spPr>
          <a:xfrm rot="16200000">
            <a:off x="623464" y="3590306"/>
            <a:ext cx="651160" cy="1213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16200000">
            <a:off x="1927771" y="4219696"/>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5" name="Table 14"/>
          <p:cNvGraphicFramePr>
            <a:graphicFrameLocks noGrp="1"/>
          </p:cNvGraphicFramePr>
          <p:nvPr/>
        </p:nvGraphicFramePr>
        <p:xfrm>
          <a:off x="4191991" y="3425260"/>
          <a:ext cx="2330959" cy="1483360"/>
        </p:xfrm>
        <a:graphic>
          <a:graphicData uri="http://schemas.openxmlformats.org/drawingml/2006/table">
            <a:tbl>
              <a:tblPr firstRow="1" bandRow="1">
                <a:tableStyleId>{5940675A-B579-460E-94D1-54222C63F5DA}</a:tableStyleId>
              </a:tblPr>
              <a:tblGrid>
                <a:gridCol w="452395">
                  <a:extLst>
                    <a:ext uri="{9D8B030D-6E8A-4147-A177-3AD203B41FA5}">
                      <a16:colId xmlns:a16="http://schemas.microsoft.com/office/drawing/2014/main" val="20000"/>
                    </a:ext>
                  </a:extLst>
                </a:gridCol>
                <a:gridCol w="469641">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tblGrid>
              <a:tr h="370840">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0</a:t>
                      </a:r>
                    </a:p>
                  </a:txBody>
                  <a:tcPr>
                    <a:solidFill>
                      <a:srgbClr val="0070C0"/>
                    </a:solidFill>
                  </a:tcPr>
                </a:tc>
                <a:extLst>
                  <a:ext uri="{0D108BD9-81ED-4DB2-BD59-A6C34878D82A}">
                    <a16:rowId xmlns:a16="http://schemas.microsoft.com/office/drawing/2014/main" val="10000"/>
                  </a:ext>
                </a:extLst>
              </a:tr>
              <a:tr h="370840">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r>
                        <a:rPr lang="en-US" dirty="0"/>
                        <a:t>1</a:t>
                      </a:r>
                    </a:p>
                  </a:txBody>
                  <a:tcPr>
                    <a:solidFill>
                      <a:srgbClr val="0070C0"/>
                    </a:solidFill>
                  </a:tcPr>
                </a:tc>
                <a:extLst>
                  <a:ext uri="{0D108BD9-81ED-4DB2-BD59-A6C34878D82A}">
                    <a16:rowId xmlns:a16="http://schemas.microsoft.com/office/drawing/2014/main" val="10001"/>
                  </a:ext>
                </a:extLst>
              </a:tr>
              <a:tr h="370840">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r>
                        <a:rPr lang="en-US" dirty="0"/>
                        <a:t>2</a:t>
                      </a:r>
                    </a:p>
                  </a:txBody>
                  <a:tcPr>
                    <a:solidFill>
                      <a:srgbClr val="0070C0"/>
                    </a:solidFill>
                  </a:tcPr>
                </a:tc>
                <a:extLst>
                  <a:ext uri="{0D108BD9-81ED-4DB2-BD59-A6C34878D82A}">
                    <a16:rowId xmlns:a16="http://schemas.microsoft.com/office/drawing/2014/main" val="10002"/>
                  </a:ext>
                </a:extLst>
              </a:tr>
              <a:tr h="370840">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r>
                        <a:rPr lang="en-US" dirty="0"/>
                        <a:t>3</a:t>
                      </a:r>
                    </a:p>
                  </a:txBody>
                  <a:tcPr>
                    <a:solidFill>
                      <a:srgbClr val="0070C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4249388" y="5092535"/>
            <a:ext cx="2164375" cy="369332"/>
          </a:xfrm>
          <a:prstGeom prst="rect">
            <a:avLst/>
          </a:prstGeom>
          <a:noFill/>
        </p:spPr>
        <p:txBody>
          <a:bodyPr wrap="none" rtlCol="0">
            <a:spAutoFit/>
          </a:bodyPr>
          <a:lstStyle/>
          <a:p>
            <a:r>
              <a:rPr lang="en-US" dirty="0"/>
              <a:t>#lines = 4 =2</a:t>
            </a:r>
            <a:r>
              <a:rPr lang="en-US" baseline="30000" dirty="0"/>
              <a:t>2</a:t>
            </a:r>
            <a:r>
              <a:rPr lang="en-US" dirty="0"/>
              <a:t> </a:t>
            </a:r>
            <a:r>
              <a:rPr lang="en-US" dirty="0">
                <a:sym typeface="Wingdings" pitchFamily="2" charset="2"/>
              </a:rPr>
              <a:t> l =2</a:t>
            </a:r>
            <a:endParaRPr lang="en-US" dirty="0"/>
          </a:p>
        </p:txBody>
      </p:sp>
      <p:sp>
        <p:nvSpPr>
          <p:cNvPr id="17" name="Right Brace 16"/>
          <p:cNvSpPr/>
          <p:nvPr/>
        </p:nvSpPr>
        <p:spPr>
          <a:xfrm rot="5400000">
            <a:off x="1110344" y="4898571"/>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83970" y="5003471"/>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79714" y="5159827"/>
            <a:ext cx="1149674" cy="369332"/>
          </a:xfrm>
          <a:prstGeom prst="rect">
            <a:avLst/>
          </a:prstGeom>
          <a:noFill/>
        </p:spPr>
        <p:txBody>
          <a:bodyPr wrap="none" rtlCol="0">
            <a:spAutoFit/>
          </a:bodyPr>
          <a:lstStyle/>
          <a:p>
            <a:r>
              <a:rPr lang="en-US" dirty="0"/>
              <a:t>Cache line</a:t>
            </a:r>
          </a:p>
        </p:txBody>
      </p:sp>
      <p:sp>
        <p:nvSpPr>
          <p:cNvPr id="20" name="TextBox 19"/>
          <p:cNvSpPr txBox="1"/>
          <p:nvPr/>
        </p:nvSpPr>
        <p:spPr>
          <a:xfrm>
            <a:off x="288966" y="5264725"/>
            <a:ext cx="478401" cy="369332"/>
          </a:xfrm>
          <a:prstGeom prst="rect">
            <a:avLst/>
          </a:prstGeom>
          <a:noFill/>
        </p:spPr>
        <p:txBody>
          <a:bodyPr wrap="none" rtlCol="0">
            <a:spAutoFit/>
          </a:bodyPr>
          <a:lstStyle/>
          <a:p>
            <a:r>
              <a:rPr lang="en-US" dirty="0"/>
              <a:t>tag</a:t>
            </a:r>
          </a:p>
        </p:txBody>
      </p:sp>
      <p:sp>
        <p:nvSpPr>
          <p:cNvPr id="21" name="Slide Number Placeholder 20"/>
          <p:cNvSpPr>
            <a:spLocks noGrp="1"/>
          </p:cNvSpPr>
          <p:nvPr>
            <p:ph type="sldNum" sz="quarter" idx="12"/>
          </p:nvPr>
        </p:nvSpPr>
        <p:spPr/>
        <p:txBody>
          <a:bodyPr/>
          <a:lstStyle/>
          <a:p>
            <a:fld id="{57733F94-BD4E-45B7-8984-807B972C88CC}" type="slidenum">
              <a:rPr lang="en-US" smtClean="0"/>
              <a:pPr/>
              <a:t>90</a:t>
            </a:fld>
            <a:endParaRPr lang="en-US"/>
          </a:p>
        </p:txBody>
      </p:sp>
    </p:spTree>
    <p:extLst>
      <p:ext uri="{BB962C8B-B14F-4D97-AF65-F5344CB8AC3E}">
        <p14:creationId xmlns:p14="http://schemas.microsoft.com/office/powerpoint/2010/main" val="4056734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7" name="Content Placeholder 2"/>
          <p:cNvSpPr>
            <a:spLocks noGrp="1"/>
          </p:cNvSpPr>
          <p:nvPr>
            <p:ph idx="1"/>
          </p:nvPr>
        </p:nvSpPr>
        <p:spPr>
          <a:xfrm>
            <a:off x="838200" y="1355558"/>
            <a:ext cx="9422081" cy="1945781"/>
          </a:xfrm>
        </p:spPr>
        <p:txBody>
          <a:bodyPr>
            <a:normAutofit fontScale="85000" lnSpcReduction="20000"/>
          </a:bodyPr>
          <a:lstStyle/>
          <a:p>
            <a:r>
              <a:rPr lang="en-US" dirty="0"/>
              <a:t>Let us assume m = 6 &amp; each block contains 4 bytes</a:t>
            </a:r>
          </a:p>
          <a:p>
            <a:r>
              <a:rPr lang="en-US" dirty="0"/>
              <a:t>What is the number of unique locations we can address ?</a:t>
            </a:r>
          </a:p>
          <a:p>
            <a:r>
              <a:rPr lang="en-US" dirty="0"/>
              <a:t>What is the number of blocks ?</a:t>
            </a:r>
          </a:p>
          <a:p>
            <a:r>
              <a:rPr lang="en-US" dirty="0"/>
              <a:t>What is the value of b ?</a:t>
            </a:r>
          </a:p>
          <a:p>
            <a:r>
              <a:rPr lang="en-US" dirty="0"/>
              <a:t>What is the value of l ?</a:t>
            </a:r>
          </a:p>
          <a:p>
            <a:endParaRPr lang="en-US" dirty="0"/>
          </a:p>
        </p:txBody>
      </p:sp>
      <p:graphicFrame>
        <p:nvGraphicFramePr>
          <p:cNvPr id="9" name="Table 8"/>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sp>
        <p:nvSpPr>
          <p:cNvPr id="10" name="TextBox 9"/>
          <p:cNvSpPr txBox="1"/>
          <p:nvPr/>
        </p:nvSpPr>
        <p:spPr>
          <a:xfrm>
            <a:off x="9143999" y="5818909"/>
            <a:ext cx="2720232" cy="646331"/>
          </a:xfrm>
          <a:prstGeom prst="rect">
            <a:avLst/>
          </a:prstGeom>
          <a:noFill/>
        </p:spPr>
        <p:txBody>
          <a:bodyPr wrap="none" rtlCol="0">
            <a:spAutoFit/>
          </a:bodyPr>
          <a:lstStyle/>
          <a:p>
            <a:r>
              <a:rPr lang="en-US" dirty="0"/>
              <a:t>Block Size = 4 = 2</a:t>
            </a:r>
            <a:r>
              <a:rPr lang="en-US" baseline="30000" dirty="0"/>
              <a:t>2</a:t>
            </a:r>
            <a:r>
              <a:rPr lang="en-US" dirty="0"/>
              <a:t> </a:t>
            </a:r>
            <a:r>
              <a:rPr lang="en-US" dirty="0">
                <a:sym typeface="Wingdings" pitchFamily="2" charset="2"/>
              </a:rPr>
              <a:t> </a:t>
            </a:r>
            <a:r>
              <a:rPr lang="en-US" dirty="0"/>
              <a:t>b = 2 </a:t>
            </a:r>
          </a:p>
          <a:p>
            <a:r>
              <a:rPr lang="en-US" dirty="0">
                <a:sym typeface="Wingdings" pitchFamily="2" charset="2"/>
              </a:rPr>
              <a:t> The number of bits</a:t>
            </a:r>
            <a:endParaRPr lang="en-US" dirty="0"/>
          </a:p>
        </p:txBody>
      </p:sp>
      <p:graphicFrame>
        <p:nvGraphicFramePr>
          <p:cNvPr id="6" name="Table 5"/>
          <p:cNvGraphicFramePr>
            <a:graphicFrameLocks noGrp="1"/>
          </p:cNvGraphicFramePr>
          <p:nvPr/>
        </p:nvGraphicFramePr>
        <p:xfrm>
          <a:off x="262582" y="4579144"/>
          <a:ext cx="2243118" cy="370840"/>
        </p:xfrm>
        <a:graphic>
          <a:graphicData uri="http://schemas.openxmlformats.org/drawingml/2006/table">
            <a:tbl>
              <a:tblPr firstRow="1" bandRow="1">
                <a:tableStyleId>{5C22544A-7EE6-4342-B048-85BDC9FD1C3A}</a:tableStyleId>
              </a:tblPr>
              <a:tblGrid>
                <a:gridCol w="373853">
                  <a:extLst>
                    <a:ext uri="{9D8B030D-6E8A-4147-A177-3AD203B41FA5}">
                      <a16:colId xmlns:a16="http://schemas.microsoft.com/office/drawing/2014/main" val="20000"/>
                    </a:ext>
                  </a:extLst>
                </a:gridCol>
                <a:gridCol w="373853">
                  <a:extLst>
                    <a:ext uri="{9D8B030D-6E8A-4147-A177-3AD203B41FA5}">
                      <a16:colId xmlns:a16="http://schemas.microsoft.com/office/drawing/2014/main" val="20001"/>
                    </a:ext>
                  </a:extLst>
                </a:gridCol>
                <a:gridCol w="373853">
                  <a:extLst>
                    <a:ext uri="{9D8B030D-6E8A-4147-A177-3AD203B41FA5}">
                      <a16:colId xmlns:a16="http://schemas.microsoft.com/office/drawing/2014/main" val="20002"/>
                    </a:ext>
                  </a:extLst>
                </a:gridCol>
                <a:gridCol w="373853">
                  <a:extLst>
                    <a:ext uri="{9D8B030D-6E8A-4147-A177-3AD203B41FA5}">
                      <a16:colId xmlns:a16="http://schemas.microsoft.com/office/drawing/2014/main" val="20003"/>
                    </a:ext>
                  </a:extLst>
                </a:gridCol>
                <a:gridCol w="373853">
                  <a:extLst>
                    <a:ext uri="{9D8B030D-6E8A-4147-A177-3AD203B41FA5}">
                      <a16:colId xmlns:a16="http://schemas.microsoft.com/office/drawing/2014/main" val="20004"/>
                    </a:ext>
                  </a:extLst>
                </a:gridCol>
                <a:gridCol w="373853">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11" name="TextBox 10"/>
          <p:cNvSpPr txBox="1"/>
          <p:nvPr/>
        </p:nvSpPr>
        <p:spPr>
          <a:xfrm>
            <a:off x="1587340" y="3724890"/>
            <a:ext cx="1856534" cy="369332"/>
          </a:xfrm>
          <a:prstGeom prst="rect">
            <a:avLst/>
          </a:prstGeom>
          <a:noFill/>
        </p:spPr>
        <p:txBody>
          <a:bodyPr wrap="none" rtlCol="0">
            <a:spAutoFit/>
          </a:bodyPr>
          <a:lstStyle/>
          <a:p>
            <a:r>
              <a:rPr lang="en-US" dirty="0"/>
              <a:t>Block Offset (b=2)</a:t>
            </a:r>
          </a:p>
        </p:txBody>
      </p:sp>
      <p:sp>
        <p:nvSpPr>
          <p:cNvPr id="12" name="TextBox 11"/>
          <p:cNvSpPr txBox="1"/>
          <p:nvPr/>
        </p:nvSpPr>
        <p:spPr>
          <a:xfrm>
            <a:off x="53443" y="3414152"/>
            <a:ext cx="2058769" cy="369332"/>
          </a:xfrm>
          <a:prstGeom prst="rect">
            <a:avLst/>
          </a:prstGeom>
          <a:noFill/>
        </p:spPr>
        <p:txBody>
          <a:bodyPr wrap="none" rtlCol="0">
            <a:spAutoFit/>
          </a:bodyPr>
          <a:lstStyle/>
          <a:p>
            <a:r>
              <a:rPr lang="en-US" dirty="0"/>
              <a:t>Block Address (m-b)</a:t>
            </a:r>
          </a:p>
        </p:txBody>
      </p:sp>
      <p:sp>
        <p:nvSpPr>
          <p:cNvPr id="13" name="Right Brace 12"/>
          <p:cNvSpPr/>
          <p:nvPr/>
        </p:nvSpPr>
        <p:spPr>
          <a:xfrm rot="16200000">
            <a:off x="623464" y="3590306"/>
            <a:ext cx="651160" cy="1213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p:cNvSpPr/>
          <p:nvPr/>
        </p:nvSpPr>
        <p:spPr>
          <a:xfrm rot="16200000">
            <a:off x="1927771" y="4219696"/>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4249388" y="5092535"/>
            <a:ext cx="2164375" cy="369332"/>
          </a:xfrm>
          <a:prstGeom prst="rect">
            <a:avLst/>
          </a:prstGeom>
          <a:noFill/>
        </p:spPr>
        <p:txBody>
          <a:bodyPr wrap="none" rtlCol="0">
            <a:spAutoFit/>
          </a:bodyPr>
          <a:lstStyle/>
          <a:p>
            <a:r>
              <a:rPr lang="en-US" dirty="0"/>
              <a:t>#lines = 4 =2</a:t>
            </a:r>
            <a:r>
              <a:rPr lang="en-US" baseline="30000" dirty="0"/>
              <a:t>2</a:t>
            </a:r>
            <a:r>
              <a:rPr lang="en-US" dirty="0"/>
              <a:t> </a:t>
            </a:r>
            <a:r>
              <a:rPr lang="en-US" dirty="0">
                <a:sym typeface="Wingdings" pitchFamily="2" charset="2"/>
              </a:rPr>
              <a:t> l =2</a:t>
            </a:r>
            <a:endParaRPr lang="en-US" dirty="0"/>
          </a:p>
        </p:txBody>
      </p:sp>
      <p:sp>
        <p:nvSpPr>
          <p:cNvPr id="17" name="Right Brace 16"/>
          <p:cNvSpPr/>
          <p:nvPr/>
        </p:nvSpPr>
        <p:spPr>
          <a:xfrm rot="5400000">
            <a:off x="1110344" y="4898571"/>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83970" y="5003471"/>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979714" y="5159827"/>
            <a:ext cx="1149674" cy="369332"/>
          </a:xfrm>
          <a:prstGeom prst="rect">
            <a:avLst/>
          </a:prstGeom>
          <a:noFill/>
        </p:spPr>
        <p:txBody>
          <a:bodyPr wrap="none" rtlCol="0">
            <a:spAutoFit/>
          </a:bodyPr>
          <a:lstStyle/>
          <a:p>
            <a:r>
              <a:rPr lang="en-US" dirty="0"/>
              <a:t>Cache line</a:t>
            </a:r>
          </a:p>
        </p:txBody>
      </p:sp>
      <p:sp>
        <p:nvSpPr>
          <p:cNvPr id="20" name="TextBox 19"/>
          <p:cNvSpPr txBox="1"/>
          <p:nvPr/>
        </p:nvSpPr>
        <p:spPr>
          <a:xfrm>
            <a:off x="288966" y="5264725"/>
            <a:ext cx="478401" cy="369332"/>
          </a:xfrm>
          <a:prstGeom prst="rect">
            <a:avLst/>
          </a:prstGeom>
          <a:noFill/>
        </p:spPr>
        <p:txBody>
          <a:bodyPr wrap="none" rtlCol="0">
            <a:spAutoFit/>
          </a:bodyPr>
          <a:lstStyle/>
          <a:p>
            <a:r>
              <a:rPr lang="en-US" dirty="0"/>
              <a:t>tag</a:t>
            </a:r>
          </a:p>
        </p:txBody>
      </p:sp>
      <p:graphicFrame>
        <p:nvGraphicFramePr>
          <p:cNvPr id="21" name="Table 20"/>
          <p:cNvGraphicFramePr>
            <a:graphicFrameLocks noGrp="1"/>
          </p:cNvGraphicFramePr>
          <p:nvPr/>
        </p:nvGraphicFramePr>
        <p:xfrm>
          <a:off x="3788229" y="3567764"/>
          <a:ext cx="3287487" cy="1483360"/>
        </p:xfrm>
        <a:graphic>
          <a:graphicData uri="http://schemas.openxmlformats.org/drawingml/2006/table">
            <a:tbl>
              <a:tblPr firstRow="1" bandRow="1">
                <a:tableStyleId>{5940675A-B579-460E-94D1-54222C63F5DA}</a:tableStyleId>
              </a:tblPr>
              <a:tblGrid>
                <a:gridCol w="486887">
                  <a:extLst>
                    <a:ext uri="{9D8B030D-6E8A-4147-A177-3AD203B41FA5}">
                      <a16:colId xmlns:a16="http://schemas.microsoft.com/office/drawing/2014/main" val="20000"/>
                    </a:ext>
                  </a:extLst>
                </a:gridCol>
                <a:gridCol w="452395">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gridCol w="469641">
                  <a:extLst>
                    <a:ext uri="{9D8B030D-6E8A-4147-A177-3AD203B41FA5}">
                      <a16:colId xmlns:a16="http://schemas.microsoft.com/office/drawing/2014/main" val="20005"/>
                    </a:ext>
                  </a:extLst>
                </a:gridCol>
                <a:gridCol w="469641">
                  <a:extLst>
                    <a:ext uri="{9D8B030D-6E8A-4147-A177-3AD203B41FA5}">
                      <a16:colId xmlns:a16="http://schemas.microsoft.com/office/drawing/2014/main" val="20006"/>
                    </a:ext>
                  </a:extLst>
                </a:gridCol>
              </a:tblGrid>
              <a:tr h="370840">
                <a:tc>
                  <a:txBody>
                    <a:bodyPr/>
                    <a:lstStyle/>
                    <a:p>
                      <a:r>
                        <a:rPr lang="en-US" dirty="0"/>
                        <a:t>tag</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solidFill>
                      <a:srgbClr val="C00000"/>
                    </a:solidFill>
                  </a:tcPr>
                </a:tc>
                <a:tc>
                  <a:txBody>
                    <a:bodyPr/>
                    <a:lstStyle/>
                    <a:p>
                      <a:r>
                        <a:rPr lang="en-US" dirty="0"/>
                        <a:t>0</a:t>
                      </a:r>
                    </a:p>
                  </a:txBody>
                  <a:tcPr>
                    <a:solidFill>
                      <a:srgbClr val="0070C0"/>
                    </a:solidFill>
                  </a:tcPr>
                </a:tc>
                <a:extLst>
                  <a:ext uri="{0D108BD9-81ED-4DB2-BD59-A6C34878D82A}">
                    <a16:rowId xmlns:a16="http://schemas.microsoft.com/office/drawing/2014/main" val="10000"/>
                  </a:ext>
                </a:extLst>
              </a:tr>
              <a:tr h="370840">
                <a:tc>
                  <a:txBody>
                    <a:bodyPr/>
                    <a:lstStyle/>
                    <a:p>
                      <a:r>
                        <a:rPr lang="en-US" dirty="0"/>
                        <a:t>tag</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endParaRPr lang="en-US" dirty="0"/>
                    </a:p>
                  </a:txBody>
                  <a:tcPr>
                    <a:solidFill>
                      <a:srgbClr val="C00000"/>
                    </a:solidFill>
                  </a:tcPr>
                </a:tc>
                <a:tc>
                  <a:txBody>
                    <a:bodyPr/>
                    <a:lstStyle/>
                    <a:p>
                      <a:r>
                        <a:rPr lang="en-US" dirty="0"/>
                        <a:t>1</a:t>
                      </a:r>
                    </a:p>
                  </a:txBody>
                  <a:tcPr>
                    <a:solidFill>
                      <a:srgbClr val="0070C0"/>
                    </a:solidFill>
                  </a:tcPr>
                </a:tc>
                <a:extLst>
                  <a:ext uri="{0D108BD9-81ED-4DB2-BD59-A6C34878D82A}">
                    <a16:rowId xmlns:a16="http://schemas.microsoft.com/office/drawing/2014/main" val="10001"/>
                  </a:ext>
                </a:extLst>
              </a:tr>
              <a:tr h="370840">
                <a:tc>
                  <a:txBody>
                    <a:bodyPr/>
                    <a:lstStyle/>
                    <a:p>
                      <a:r>
                        <a:rPr lang="en-US" dirty="0"/>
                        <a:t>tag</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endParaRPr lang="en-US" dirty="0"/>
                    </a:p>
                  </a:txBody>
                  <a:tcPr>
                    <a:solidFill>
                      <a:srgbClr val="C00000"/>
                    </a:solidFill>
                  </a:tcPr>
                </a:tc>
                <a:tc>
                  <a:txBody>
                    <a:bodyPr/>
                    <a:lstStyle/>
                    <a:p>
                      <a:r>
                        <a:rPr lang="en-US" dirty="0"/>
                        <a:t>2</a:t>
                      </a:r>
                    </a:p>
                  </a:txBody>
                  <a:tcPr>
                    <a:solidFill>
                      <a:srgbClr val="0070C0"/>
                    </a:solidFill>
                  </a:tcPr>
                </a:tc>
                <a:extLst>
                  <a:ext uri="{0D108BD9-81ED-4DB2-BD59-A6C34878D82A}">
                    <a16:rowId xmlns:a16="http://schemas.microsoft.com/office/drawing/2014/main" val="10002"/>
                  </a:ext>
                </a:extLst>
              </a:tr>
              <a:tr h="370840">
                <a:tc>
                  <a:txBody>
                    <a:bodyPr/>
                    <a:lstStyle/>
                    <a:p>
                      <a:r>
                        <a:rPr lang="en-US" dirty="0"/>
                        <a:t>tag</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endParaRPr lang="en-US" dirty="0"/>
                    </a:p>
                  </a:txBody>
                  <a:tcPr>
                    <a:solidFill>
                      <a:srgbClr val="C00000"/>
                    </a:solidFill>
                  </a:tcPr>
                </a:tc>
                <a:tc>
                  <a:txBody>
                    <a:bodyPr/>
                    <a:lstStyle/>
                    <a:p>
                      <a:r>
                        <a:rPr lang="en-US" dirty="0"/>
                        <a:t>3</a:t>
                      </a:r>
                    </a:p>
                  </a:txBody>
                  <a:tcPr>
                    <a:solidFill>
                      <a:srgbClr val="0070C0"/>
                    </a:solidFill>
                  </a:tcPr>
                </a:tc>
                <a:extLst>
                  <a:ext uri="{0D108BD9-81ED-4DB2-BD59-A6C34878D82A}">
                    <a16:rowId xmlns:a16="http://schemas.microsoft.com/office/drawing/2014/main" val="10003"/>
                  </a:ext>
                </a:extLst>
              </a:tr>
            </a:tbl>
          </a:graphicData>
        </a:graphic>
      </p:graphicFrame>
      <p:sp>
        <p:nvSpPr>
          <p:cNvPr id="22" name="Slide Number Placeholder 21"/>
          <p:cNvSpPr>
            <a:spLocks noGrp="1"/>
          </p:cNvSpPr>
          <p:nvPr>
            <p:ph type="sldNum" sz="quarter" idx="12"/>
          </p:nvPr>
        </p:nvSpPr>
        <p:spPr/>
        <p:txBody>
          <a:bodyPr/>
          <a:lstStyle/>
          <a:p>
            <a:fld id="{57733F94-BD4E-45B7-8984-807B972C88CC}" type="slidenum">
              <a:rPr lang="en-US" smtClean="0"/>
              <a:pPr/>
              <a:t>91</a:t>
            </a:fld>
            <a:endParaRPr lang="en-US"/>
          </a:p>
        </p:txBody>
      </p:sp>
    </p:spTree>
    <p:extLst>
      <p:ext uri="{BB962C8B-B14F-4D97-AF65-F5344CB8AC3E}">
        <p14:creationId xmlns:p14="http://schemas.microsoft.com/office/powerpoint/2010/main" val="357093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4" name="Slide Number Placeholder 3"/>
          <p:cNvSpPr>
            <a:spLocks noGrp="1"/>
          </p:cNvSpPr>
          <p:nvPr>
            <p:ph type="sldNum" sz="quarter" idx="12"/>
          </p:nvPr>
        </p:nvSpPr>
        <p:spPr/>
        <p:txBody>
          <a:bodyPr/>
          <a:lstStyle/>
          <a:p>
            <a:fld id="{57733F94-BD4E-45B7-8984-807B972C88CC}" type="slidenum">
              <a:rPr lang="en-US" smtClean="0"/>
              <a:pPr/>
              <a:t>92</a:t>
            </a:fld>
            <a:endParaRPr lang="en-US"/>
          </a:p>
        </p:txBody>
      </p:sp>
      <p:graphicFrame>
        <p:nvGraphicFramePr>
          <p:cNvPr id="5" name="Table 4"/>
          <p:cNvGraphicFramePr>
            <a:graphicFrameLocks noGrp="1"/>
          </p:cNvGraphicFramePr>
          <p:nvPr/>
        </p:nvGraphicFramePr>
        <p:xfrm>
          <a:off x="1283854" y="1703338"/>
          <a:ext cx="2720110" cy="4876800"/>
        </p:xfrm>
        <a:graphic>
          <a:graphicData uri="http://schemas.openxmlformats.org/drawingml/2006/table">
            <a:tbl>
              <a:tblPr firstRow="1" bandRow="1">
                <a:tableStyleId>{5940675A-B579-460E-94D1-54222C63F5DA}</a:tableStyleId>
              </a:tblPr>
              <a:tblGrid>
                <a:gridCol w="544022">
                  <a:extLst>
                    <a:ext uri="{9D8B030D-6E8A-4147-A177-3AD203B41FA5}">
                      <a16:colId xmlns:a16="http://schemas.microsoft.com/office/drawing/2014/main" val="20000"/>
                    </a:ext>
                  </a:extLst>
                </a:gridCol>
                <a:gridCol w="544022">
                  <a:extLst>
                    <a:ext uri="{9D8B030D-6E8A-4147-A177-3AD203B41FA5}">
                      <a16:colId xmlns:a16="http://schemas.microsoft.com/office/drawing/2014/main" val="20001"/>
                    </a:ext>
                  </a:extLst>
                </a:gridCol>
                <a:gridCol w="544022">
                  <a:extLst>
                    <a:ext uri="{9D8B030D-6E8A-4147-A177-3AD203B41FA5}">
                      <a16:colId xmlns:a16="http://schemas.microsoft.com/office/drawing/2014/main" val="20002"/>
                    </a:ext>
                  </a:extLst>
                </a:gridCol>
                <a:gridCol w="544022">
                  <a:extLst>
                    <a:ext uri="{9D8B030D-6E8A-4147-A177-3AD203B41FA5}">
                      <a16:colId xmlns:a16="http://schemas.microsoft.com/office/drawing/2014/main" val="20003"/>
                    </a:ext>
                  </a:extLst>
                </a:gridCol>
                <a:gridCol w="544022">
                  <a:extLst>
                    <a:ext uri="{9D8B030D-6E8A-4147-A177-3AD203B41FA5}">
                      <a16:colId xmlns:a16="http://schemas.microsoft.com/office/drawing/2014/main" val="20004"/>
                    </a:ext>
                  </a:extLst>
                </a:gridCol>
              </a:tblGrid>
              <a:tr h="279737">
                <a:tc>
                  <a:txBody>
                    <a:bodyPr/>
                    <a:lstStyle/>
                    <a:p>
                      <a:r>
                        <a:rPr lang="en-US" sz="1400" dirty="0"/>
                        <a:t>0</a:t>
                      </a:r>
                    </a:p>
                  </a:txBody>
                  <a:tcPr>
                    <a:solidFill>
                      <a:schemeClr val="bg1">
                        <a:lumMod val="75000"/>
                      </a:schemeClr>
                    </a:solid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0</a:t>
                      </a:r>
                    </a:p>
                  </a:txBody>
                  <a:tcPr>
                    <a:noFill/>
                  </a:tcPr>
                </a:tc>
                <a:extLst>
                  <a:ext uri="{0D108BD9-81ED-4DB2-BD59-A6C34878D82A}">
                    <a16:rowId xmlns:a16="http://schemas.microsoft.com/office/drawing/2014/main" val="10000"/>
                  </a:ext>
                </a:extLst>
              </a:tr>
              <a:tr h="279737">
                <a:tc>
                  <a:txBody>
                    <a:bodyPr/>
                    <a:lstStyle/>
                    <a:p>
                      <a:r>
                        <a:rPr lang="en-US" sz="1400" dirty="0"/>
                        <a:t>1</a:t>
                      </a:r>
                    </a:p>
                  </a:txBody>
                  <a:tcPr>
                    <a:solidFill>
                      <a:schemeClr val="bg1">
                        <a:lumMod val="75000"/>
                      </a:schemeClr>
                    </a:solid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1"/>
                  </a:ext>
                </a:extLst>
              </a:tr>
              <a:tr h="279737">
                <a:tc>
                  <a:txBody>
                    <a:bodyPr/>
                    <a:lstStyle/>
                    <a:p>
                      <a:r>
                        <a:rPr lang="en-US" sz="1400" dirty="0"/>
                        <a:t>2</a:t>
                      </a:r>
                    </a:p>
                  </a:txBody>
                  <a:tcPr>
                    <a:solidFill>
                      <a:schemeClr val="bg1">
                        <a:lumMod val="75000"/>
                      </a:schemeClr>
                    </a:solid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02"/>
                  </a:ext>
                </a:extLst>
              </a:tr>
              <a:tr h="279737">
                <a:tc>
                  <a:txBody>
                    <a:bodyPr/>
                    <a:lstStyle/>
                    <a:p>
                      <a:r>
                        <a:rPr lang="en-US" sz="1400" dirty="0"/>
                        <a:t>3</a:t>
                      </a:r>
                    </a:p>
                  </a:txBody>
                  <a:tcPr>
                    <a:solidFill>
                      <a:schemeClr val="bg1">
                        <a:lumMod val="75000"/>
                      </a:schemeClr>
                    </a:solid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03"/>
                  </a:ext>
                </a:extLst>
              </a:tr>
              <a:tr h="279737">
                <a:tc>
                  <a:txBody>
                    <a:bodyPr/>
                    <a:lstStyle/>
                    <a:p>
                      <a:r>
                        <a:rPr lang="en-US" sz="1400" dirty="0"/>
                        <a:t>4</a:t>
                      </a:r>
                    </a:p>
                  </a:txBody>
                  <a:tcPr>
                    <a:solidFill>
                      <a:schemeClr val="bg1">
                        <a:lumMod val="75000"/>
                      </a:schemeClr>
                    </a:solid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0</a:t>
                      </a:r>
                    </a:p>
                  </a:txBody>
                  <a:tcPr>
                    <a:noFill/>
                  </a:tcPr>
                </a:tc>
                <a:extLst>
                  <a:ext uri="{0D108BD9-81ED-4DB2-BD59-A6C34878D82A}">
                    <a16:rowId xmlns:a16="http://schemas.microsoft.com/office/drawing/2014/main" val="10004"/>
                  </a:ext>
                </a:extLst>
              </a:tr>
              <a:tr h="279737">
                <a:tc>
                  <a:txBody>
                    <a:bodyPr/>
                    <a:lstStyle/>
                    <a:p>
                      <a:r>
                        <a:rPr lang="en-US" sz="1400" dirty="0"/>
                        <a:t>5</a:t>
                      </a:r>
                    </a:p>
                  </a:txBody>
                  <a:tcPr>
                    <a:solidFill>
                      <a:schemeClr val="bg1">
                        <a:lumMod val="75000"/>
                      </a:schemeClr>
                    </a:solid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5"/>
                  </a:ext>
                </a:extLst>
              </a:tr>
              <a:tr h="279737">
                <a:tc>
                  <a:txBody>
                    <a:bodyPr/>
                    <a:lstStyle/>
                    <a:p>
                      <a:r>
                        <a:rPr lang="en-US" sz="1400" dirty="0"/>
                        <a:t>6</a:t>
                      </a:r>
                    </a:p>
                  </a:txBody>
                  <a:tcPr>
                    <a:solidFill>
                      <a:schemeClr val="bg1">
                        <a:lumMod val="75000"/>
                      </a:schemeClr>
                    </a:solid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06"/>
                  </a:ext>
                </a:extLst>
              </a:tr>
              <a:tr h="279737">
                <a:tc>
                  <a:txBody>
                    <a:bodyPr/>
                    <a:lstStyle/>
                    <a:p>
                      <a:r>
                        <a:rPr lang="en-US" sz="1400" dirty="0"/>
                        <a:t>7</a:t>
                      </a:r>
                    </a:p>
                  </a:txBody>
                  <a:tcPr>
                    <a:solidFill>
                      <a:schemeClr val="bg1">
                        <a:lumMod val="75000"/>
                      </a:schemeClr>
                    </a:solid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07"/>
                  </a:ext>
                </a:extLst>
              </a:tr>
              <a:tr h="279737">
                <a:tc>
                  <a:txBody>
                    <a:bodyPr/>
                    <a:lstStyle/>
                    <a:p>
                      <a:r>
                        <a:rPr lang="en-US" sz="1400" dirty="0"/>
                        <a:t>8</a:t>
                      </a:r>
                    </a:p>
                  </a:txBody>
                  <a:tcPr>
                    <a:solidFill>
                      <a:schemeClr val="bg1">
                        <a:lumMod val="75000"/>
                      </a:schemeClr>
                    </a:solid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0</a:t>
                      </a:r>
                    </a:p>
                  </a:txBody>
                  <a:tcPr>
                    <a:noFill/>
                  </a:tcPr>
                </a:tc>
                <a:extLst>
                  <a:ext uri="{0D108BD9-81ED-4DB2-BD59-A6C34878D82A}">
                    <a16:rowId xmlns:a16="http://schemas.microsoft.com/office/drawing/2014/main" val="10008"/>
                  </a:ext>
                </a:extLst>
              </a:tr>
              <a:tr h="279737">
                <a:tc>
                  <a:txBody>
                    <a:bodyPr/>
                    <a:lstStyle/>
                    <a:p>
                      <a:r>
                        <a:rPr lang="en-US" sz="1400" dirty="0"/>
                        <a:t>9</a:t>
                      </a:r>
                    </a:p>
                  </a:txBody>
                  <a:tcPr>
                    <a:solidFill>
                      <a:schemeClr val="bg1">
                        <a:lumMod val="75000"/>
                      </a:schemeClr>
                    </a:solid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9"/>
                  </a:ext>
                </a:extLst>
              </a:tr>
              <a:tr h="279737">
                <a:tc>
                  <a:txBody>
                    <a:bodyPr/>
                    <a:lstStyle/>
                    <a:p>
                      <a:r>
                        <a:rPr lang="en-US" sz="1400" dirty="0"/>
                        <a:t>10</a:t>
                      </a:r>
                    </a:p>
                  </a:txBody>
                  <a:tcPr>
                    <a:solidFill>
                      <a:schemeClr val="bg1">
                        <a:lumMod val="75000"/>
                      </a:schemeClr>
                    </a:solid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10"/>
                  </a:ext>
                </a:extLst>
              </a:tr>
              <a:tr h="279737">
                <a:tc>
                  <a:txBody>
                    <a:bodyPr/>
                    <a:lstStyle/>
                    <a:p>
                      <a:r>
                        <a:rPr lang="en-US" sz="1400" dirty="0"/>
                        <a:t>11</a:t>
                      </a:r>
                    </a:p>
                  </a:txBody>
                  <a:tcPr>
                    <a:solidFill>
                      <a:schemeClr val="bg1">
                        <a:lumMod val="75000"/>
                      </a:schemeClr>
                    </a:solid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11"/>
                  </a:ext>
                </a:extLst>
              </a:tr>
              <a:tr h="279737">
                <a:tc>
                  <a:txBody>
                    <a:bodyPr/>
                    <a:lstStyle/>
                    <a:p>
                      <a:r>
                        <a:rPr lang="en-US" sz="1400" dirty="0"/>
                        <a:t>12</a:t>
                      </a:r>
                    </a:p>
                  </a:txBody>
                  <a:tcPr>
                    <a:solidFill>
                      <a:schemeClr val="bg1">
                        <a:lumMod val="75000"/>
                      </a:schemeClr>
                    </a:solid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0</a:t>
                      </a:r>
                    </a:p>
                  </a:txBody>
                  <a:tcPr>
                    <a:noFill/>
                  </a:tcPr>
                </a:tc>
                <a:extLst>
                  <a:ext uri="{0D108BD9-81ED-4DB2-BD59-A6C34878D82A}">
                    <a16:rowId xmlns:a16="http://schemas.microsoft.com/office/drawing/2014/main" val="10012"/>
                  </a:ext>
                </a:extLst>
              </a:tr>
              <a:tr h="279737">
                <a:tc>
                  <a:txBody>
                    <a:bodyPr/>
                    <a:lstStyle/>
                    <a:p>
                      <a:r>
                        <a:rPr lang="en-US" sz="1400" dirty="0"/>
                        <a:t>13</a:t>
                      </a:r>
                    </a:p>
                  </a:txBody>
                  <a:tcPr>
                    <a:solidFill>
                      <a:schemeClr val="bg1">
                        <a:lumMod val="75000"/>
                      </a:schemeClr>
                    </a:solid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13"/>
                  </a:ext>
                </a:extLst>
              </a:tr>
              <a:tr h="279737">
                <a:tc>
                  <a:txBody>
                    <a:bodyPr/>
                    <a:lstStyle/>
                    <a:p>
                      <a:r>
                        <a:rPr lang="en-US" sz="1400" dirty="0"/>
                        <a:t>14</a:t>
                      </a:r>
                    </a:p>
                  </a:txBody>
                  <a:tcPr>
                    <a:solidFill>
                      <a:schemeClr val="bg1">
                        <a:lumMod val="75000"/>
                      </a:schemeClr>
                    </a:solid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14"/>
                  </a:ext>
                </a:extLst>
              </a:tr>
              <a:tr h="279737">
                <a:tc>
                  <a:txBody>
                    <a:bodyPr/>
                    <a:lstStyle/>
                    <a:p>
                      <a:r>
                        <a:rPr lang="en-US" sz="1400" dirty="0"/>
                        <a:t>15</a:t>
                      </a:r>
                    </a:p>
                  </a:txBody>
                  <a:tcPr>
                    <a:solidFill>
                      <a:schemeClr val="bg1">
                        <a:lumMod val="75000"/>
                      </a:schemeClr>
                    </a:solid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15"/>
                  </a:ext>
                </a:extLst>
              </a:tr>
            </a:tbl>
          </a:graphicData>
        </a:graphic>
      </p:graphicFrame>
      <p:graphicFrame>
        <p:nvGraphicFramePr>
          <p:cNvPr id="6" name="Table 5"/>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91793" y="3318382"/>
          <a:ext cx="3287487" cy="1483360"/>
        </p:xfrm>
        <a:graphic>
          <a:graphicData uri="http://schemas.openxmlformats.org/drawingml/2006/table">
            <a:tbl>
              <a:tblPr firstRow="1" bandRow="1">
                <a:tableStyleId>{5940675A-B579-460E-94D1-54222C63F5DA}</a:tableStyleId>
              </a:tblPr>
              <a:tblGrid>
                <a:gridCol w="486887">
                  <a:extLst>
                    <a:ext uri="{9D8B030D-6E8A-4147-A177-3AD203B41FA5}">
                      <a16:colId xmlns:a16="http://schemas.microsoft.com/office/drawing/2014/main" val="20000"/>
                    </a:ext>
                  </a:extLst>
                </a:gridCol>
                <a:gridCol w="452395">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gridCol w="469641">
                  <a:extLst>
                    <a:ext uri="{9D8B030D-6E8A-4147-A177-3AD203B41FA5}">
                      <a16:colId xmlns:a16="http://schemas.microsoft.com/office/drawing/2014/main" val="20005"/>
                    </a:ext>
                  </a:extLst>
                </a:gridCol>
                <a:gridCol w="469641">
                  <a:extLst>
                    <a:ext uri="{9D8B030D-6E8A-4147-A177-3AD203B41FA5}">
                      <a16:colId xmlns:a16="http://schemas.microsoft.com/office/drawing/2014/main" val="20006"/>
                    </a:ext>
                  </a:extLst>
                </a:gridCol>
              </a:tblGrid>
              <a:tr h="370840">
                <a:tc>
                  <a:txBody>
                    <a:bodyPr/>
                    <a:lstStyle/>
                    <a:p>
                      <a:r>
                        <a:rPr lang="en-US" dirty="0"/>
                        <a:t>tag</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noFill/>
                  </a:tcPr>
                </a:tc>
                <a:tc>
                  <a:txBody>
                    <a:bodyPr/>
                    <a:lstStyle/>
                    <a:p>
                      <a:r>
                        <a:rPr lang="en-US" dirty="0"/>
                        <a:t>0</a:t>
                      </a:r>
                    </a:p>
                  </a:txBody>
                  <a:tcPr>
                    <a:noFill/>
                  </a:tcPr>
                </a:tc>
                <a:extLst>
                  <a:ext uri="{0D108BD9-81ED-4DB2-BD59-A6C34878D82A}">
                    <a16:rowId xmlns:a16="http://schemas.microsoft.com/office/drawing/2014/main" val="10000"/>
                  </a:ext>
                </a:extLst>
              </a:tr>
              <a:tr h="370840">
                <a:tc>
                  <a:txBody>
                    <a:bodyPr/>
                    <a:lstStyle/>
                    <a:p>
                      <a:r>
                        <a:rPr lang="en-US" dirty="0"/>
                        <a:t>tag</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endParaRPr lang="en-US" dirty="0"/>
                    </a:p>
                  </a:txBody>
                  <a:tcPr>
                    <a:noFill/>
                  </a:tcPr>
                </a:tc>
                <a:tc>
                  <a:txBody>
                    <a:bodyPr/>
                    <a:lstStyle/>
                    <a:p>
                      <a:r>
                        <a:rPr lang="en-US" dirty="0"/>
                        <a:t>1</a:t>
                      </a:r>
                    </a:p>
                  </a:txBody>
                  <a:tcPr>
                    <a:noFill/>
                  </a:tcPr>
                </a:tc>
                <a:extLst>
                  <a:ext uri="{0D108BD9-81ED-4DB2-BD59-A6C34878D82A}">
                    <a16:rowId xmlns:a16="http://schemas.microsoft.com/office/drawing/2014/main" val="10001"/>
                  </a:ext>
                </a:extLst>
              </a:tr>
              <a:tr h="370840">
                <a:tc>
                  <a:txBody>
                    <a:bodyPr/>
                    <a:lstStyle/>
                    <a:p>
                      <a:r>
                        <a:rPr lang="en-US" dirty="0"/>
                        <a:t>tag</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endParaRPr lang="en-US" dirty="0"/>
                    </a:p>
                  </a:txBody>
                  <a:tcPr>
                    <a:noFill/>
                  </a:tcPr>
                </a:tc>
                <a:tc>
                  <a:txBody>
                    <a:bodyPr/>
                    <a:lstStyle/>
                    <a:p>
                      <a:r>
                        <a:rPr lang="en-US" dirty="0"/>
                        <a:t>2</a:t>
                      </a:r>
                    </a:p>
                  </a:txBody>
                  <a:tcPr>
                    <a:noFill/>
                  </a:tcPr>
                </a:tc>
                <a:extLst>
                  <a:ext uri="{0D108BD9-81ED-4DB2-BD59-A6C34878D82A}">
                    <a16:rowId xmlns:a16="http://schemas.microsoft.com/office/drawing/2014/main" val="10002"/>
                  </a:ext>
                </a:extLst>
              </a:tr>
              <a:tr h="370840">
                <a:tc>
                  <a:txBody>
                    <a:bodyPr/>
                    <a:lstStyle/>
                    <a:p>
                      <a:r>
                        <a:rPr lang="en-US" dirty="0"/>
                        <a:t>tag</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endParaRPr lang="en-US" dirty="0"/>
                    </a:p>
                  </a:txBody>
                  <a:tcPr>
                    <a:noFill/>
                  </a:tcPr>
                </a:tc>
                <a:tc>
                  <a:txBody>
                    <a:bodyPr/>
                    <a:lstStyle/>
                    <a:p>
                      <a:r>
                        <a:rPr lang="en-US" dirty="0"/>
                        <a:t>3</a:t>
                      </a: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61144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4" name="Slide Number Placeholder 3"/>
          <p:cNvSpPr>
            <a:spLocks noGrp="1"/>
          </p:cNvSpPr>
          <p:nvPr>
            <p:ph type="sldNum" sz="quarter" idx="12"/>
          </p:nvPr>
        </p:nvSpPr>
        <p:spPr/>
        <p:txBody>
          <a:bodyPr/>
          <a:lstStyle/>
          <a:p>
            <a:fld id="{57733F94-BD4E-45B7-8984-807B972C88CC}" type="slidenum">
              <a:rPr lang="en-US" smtClean="0"/>
              <a:pPr/>
              <a:t>93</a:t>
            </a:fld>
            <a:endParaRPr lang="en-US"/>
          </a:p>
        </p:txBody>
      </p:sp>
      <p:graphicFrame>
        <p:nvGraphicFramePr>
          <p:cNvPr id="5" name="Table 4"/>
          <p:cNvGraphicFramePr>
            <a:graphicFrameLocks noGrp="1"/>
          </p:cNvGraphicFramePr>
          <p:nvPr/>
        </p:nvGraphicFramePr>
        <p:xfrm>
          <a:off x="1283854" y="1703338"/>
          <a:ext cx="2720110" cy="4876800"/>
        </p:xfrm>
        <a:graphic>
          <a:graphicData uri="http://schemas.openxmlformats.org/drawingml/2006/table">
            <a:tbl>
              <a:tblPr firstRow="1" bandRow="1">
                <a:tableStyleId>{5940675A-B579-460E-94D1-54222C63F5DA}</a:tableStyleId>
              </a:tblPr>
              <a:tblGrid>
                <a:gridCol w="544022">
                  <a:extLst>
                    <a:ext uri="{9D8B030D-6E8A-4147-A177-3AD203B41FA5}">
                      <a16:colId xmlns:a16="http://schemas.microsoft.com/office/drawing/2014/main" val="20000"/>
                    </a:ext>
                  </a:extLst>
                </a:gridCol>
                <a:gridCol w="544022">
                  <a:extLst>
                    <a:ext uri="{9D8B030D-6E8A-4147-A177-3AD203B41FA5}">
                      <a16:colId xmlns:a16="http://schemas.microsoft.com/office/drawing/2014/main" val="20001"/>
                    </a:ext>
                  </a:extLst>
                </a:gridCol>
                <a:gridCol w="544022">
                  <a:extLst>
                    <a:ext uri="{9D8B030D-6E8A-4147-A177-3AD203B41FA5}">
                      <a16:colId xmlns:a16="http://schemas.microsoft.com/office/drawing/2014/main" val="20002"/>
                    </a:ext>
                  </a:extLst>
                </a:gridCol>
                <a:gridCol w="544022">
                  <a:extLst>
                    <a:ext uri="{9D8B030D-6E8A-4147-A177-3AD203B41FA5}">
                      <a16:colId xmlns:a16="http://schemas.microsoft.com/office/drawing/2014/main" val="20003"/>
                    </a:ext>
                  </a:extLst>
                </a:gridCol>
                <a:gridCol w="544022">
                  <a:extLst>
                    <a:ext uri="{9D8B030D-6E8A-4147-A177-3AD203B41FA5}">
                      <a16:colId xmlns:a16="http://schemas.microsoft.com/office/drawing/2014/main" val="20004"/>
                    </a:ext>
                  </a:extLst>
                </a:gridCol>
              </a:tblGrid>
              <a:tr h="279737">
                <a:tc>
                  <a:txBody>
                    <a:bodyPr/>
                    <a:lstStyle/>
                    <a:p>
                      <a:r>
                        <a:rPr lang="en-US" sz="1400" dirty="0"/>
                        <a:t>0</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0"/>
                  </a:ext>
                </a:extLst>
              </a:tr>
              <a:tr h="279737">
                <a:tc>
                  <a:txBody>
                    <a:bodyPr/>
                    <a:lstStyle/>
                    <a:p>
                      <a:r>
                        <a:rPr lang="en-US" sz="1400" dirty="0"/>
                        <a:t>1</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1"/>
                  </a:ext>
                </a:extLst>
              </a:tr>
              <a:tr h="279737">
                <a:tc>
                  <a:txBody>
                    <a:bodyPr/>
                    <a:lstStyle/>
                    <a:p>
                      <a:r>
                        <a:rPr lang="en-US" sz="1400" dirty="0"/>
                        <a:t>2</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02"/>
                  </a:ext>
                </a:extLst>
              </a:tr>
              <a:tr h="279737">
                <a:tc>
                  <a:txBody>
                    <a:bodyPr/>
                    <a:lstStyle/>
                    <a:p>
                      <a:r>
                        <a:rPr lang="en-US" sz="1400" dirty="0"/>
                        <a:t>3</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03"/>
                  </a:ext>
                </a:extLst>
              </a:tr>
              <a:tr h="279737">
                <a:tc>
                  <a:txBody>
                    <a:bodyPr/>
                    <a:lstStyle/>
                    <a:p>
                      <a:r>
                        <a:rPr lang="en-US" sz="1400" dirty="0"/>
                        <a:t>4</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4"/>
                  </a:ext>
                </a:extLst>
              </a:tr>
              <a:tr h="279737">
                <a:tc>
                  <a:txBody>
                    <a:bodyPr/>
                    <a:lstStyle/>
                    <a:p>
                      <a:r>
                        <a:rPr lang="en-US" sz="1400" dirty="0"/>
                        <a:t>5</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5"/>
                  </a:ext>
                </a:extLst>
              </a:tr>
              <a:tr h="279737">
                <a:tc>
                  <a:txBody>
                    <a:bodyPr/>
                    <a:lstStyle/>
                    <a:p>
                      <a:r>
                        <a:rPr lang="en-US" sz="1400" dirty="0"/>
                        <a:t>6</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06"/>
                  </a:ext>
                </a:extLst>
              </a:tr>
              <a:tr h="279737">
                <a:tc>
                  <a:txBody>
                    <a:bodyPr/>
                    <a:lstStyle/>
                    <a:p>
                      <a:r>
                        <a:rPr lang="en-US" sz="1400" dirty="0"/>
                        <a:t>7</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07"/>
                  </a:ext>
                </a:extLst>
              </a:tr>
              <a:tr h="279737">
                <a:tc>
                  <a:txBody>
                    <a:bodyPr/>
                    <a:lstStyle/>
                    <a:p>
                      <a:r>
                        <a:rPr lang="en-US" sz="1400" dirty="0"/>
                        <a:t>8</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8"/>
                  </a:ext>
                </a:extLst>
              </a:tr>
              <a:tr h="279737">
                <a:tc>
                  <a:txBody>
                    <a:bodyPr/>
                    <a:lstStyle/>
                    <a:p>
                      <a:r>
                        <a:rPr lang="en-US" sz="1400" dirty="0"/>
                        <a:t>9</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09"/>
                  </a:ext>
                </a:extLst>
              </a:tr>
              <a:tr h="279737">
                <a:tc>
                  <a:txBody>
                    <a:bodyPr/>
                    <a:lstStyle/>
                    <a:p>
                      <a:r>
                        <a:rPr lang="en-US" sz="1400" dirty="0"/>
                        <a:t>10</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10"/>
                  </a:ext>
                </a:extLst>
              </a:tr>
              <a:tr h="279737">
                <a:tc>
                  <a:txBody>
                    <a:bodyPr/>
                    <a:lstStyle/>
                    <a:p>
                      <a:r>
                        <a:rPr lang="en-US" sz="1400" dirty="0"/>
                        <a:t>11</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11"/>
                  </a:ext>
                </a:extLst>
              </a:tr>
              <a:tr h="279737">
                <a:tc>
                  <a:txBody>
                    <a:bodyPr/>
                    <a:lstStyle/>
                    <a:p>
                      <a:r>
                        <a:rPr lang="en-US" sz="1400" dirty="0"/>
                        <a:t>12</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12"/>
                  </a:ext>
                </a:extLst>
              </a:tr>
              <a:tr h="279737">
                <a:tc>
                  <a:txBody>
                    <a:bodyPr/>
                    <a:lstStyle/>
                    <a:p>
                      <a:r>
                        <a:rPr lang="en-US" sz="1400" dirty="0"/>
                        <a:t>13</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0</a:t>
                      </a:r>
                    </a:p>
                  </a:txBody>
                  <a:tcPr>
                    <a:noFill/>
                  </a:tcPr>
                </a:tc>
                <a:tc>
                  <a:txBody>
                    <a:bodyPr/>
                    <a:lstStyle/>
                    <a:p>
                      <a:r>
                        <a:rPr lang="en-US" sz="1400" dirty="0"/>
                        <a:t>1</a:t>
                      </a:r>
                    </a:p>
                  </a:txBody>
                  <a:tcPr>
                    <a:noFill/>
                  </a:tcPr>
                </a:tc>
                <a:extLst>
                  <a:ext uri="{0D108BD9-81ED-4DB2-BD59-A6C34878D82A}">
                    <a16:rowId xmlns:a16="http://schemas.microsoft.com/office/drawing/2014/main" val="10013"/>
                  </a:ext>
                </a:extLst>
              </a:tr>
              <a:tr h="279737">
                <a:tc>
                  <a:txBody>
                    <a:bodyPr/>
                    <a:lstStyle/>
                    <a:p>
                      <a:r>
                        <a:rPr lang="en-US" sz="1400" dirty="0"/>
                        <a:t>14</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noFill/>
                  </a:tcPr>
                </a:tc>
                <a:tc>
                  <a:txBody>
                    <a:bodyPr/>
                    <a:lstStyle/>
                    <a:p>
                      <a:r>
                        <a:rPr lang="en-US" sz="1400" dirty="0"/>
                        <a:t>0</a:t>
                      </a:r>
                    </a:p>
                  </a:txBody>
                  <a:tcPr>
                    <a:noFill/>
                  </a:tcPr>
                </a:tc>
                <a:extLst>
                  <a:ext uri="{0D108BD9-81ED-4DB2-BD59-A6C34878D82A}">
                    <a16:rowId xmlns:a16="http://schemas.microsoft.com/office/drawing/2014/main" val="10014"/>
                  </a:ext>
                </a:extLst>
              </a:tr>
              <a:tr h="279737">
                <a:tc>
                  <a:txBody>
                    <a:bodyPr/>
                    <a:lstStyle/>
                    <a:p>
                      <a:r>
                        <a:rPr lang="en-US" sz="1400" dirty="0"/>
                        <a:t>15</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noFill/>
                  </a:tcPr>
                </a:tc>
                <a:tc>
                  <a:txBody>
                    <a:bodyPr/>
                    <a:lstStyle/>
                    <a:p>
                      <a:r>
                        <a:rPr lang="en-US" sz="1400" dirty="0"/>
                        <a:t>1</a:t>
                      </a:r>
                    </a:p>
                  </a:txBody>
                  <a:tcPr>
                    <a:noFill/>
                  </a:tcPr>
                </a:tc>
                <a:extLst>
                  <a:ext uri="{0D108BD9-81ED-4DB2-BD59-A6C34878D82A}">
                    <a16:rowId xmlns:a16="http://schemas.microsoft.com/office/drawing/2014/main" val="10015"/>
                  </a:ext>
                </a:extLst>
              </a:tr>
            </a:tbl>
          </a:graphicData>
        </a:graphic>
      </p:graphicFrame>
      <p:graphicFrame>
        <p:nvGraphicFramePr>
          <p:cNvPr id="6" name="Table 5"/>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91793" y="3318382"/>
          <a:ext cx="3287487" cy="1483360"/>
        </p:xfrm>
        <a:graphic>
          <a:graphicData uri="http://schemas.openxmlformats.org/drawingml/2006/table">
            <a:tbl>
              <a:tblPr firstRow="1" bandRow="1">
                <a:tableStyleId>{5940675A-B579-460E-94D1-54222C63F5DA}</a:tableStyleId>
              </a:tblPr>
              <a:tblGrid>
                <a:gridCol w="486887">
                  <a:extLst>
                    <a:ext uri="{9D8B030D-6E8A-4147-A177-3AD203B41FA5}">
                      <a16:colId xmlns:a16="http://schemas.microsoft.com/office/drawing/2014/main" val="20000"/>
                    </a:ext>
                  </a:extLst>
                </a:gridCol>
                <a:gridCol w="452395">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gridCol w="469641">
                  <a:extLst>
                    <a:ext uri="{9D8B030D-6E8A-4147-A177-3AD203B41FA5}">
                      <a16:colId xmlns:a16="http://schemas.microsoft.com/office/drawing/2014/main" val="20005"/>
                    </a:ext>
                  </a:extLst>
                </a:gridCol>
                <a:gridCol w="469641">
                  <a:extLst>
                    <a:ext uri="{9D8B030D-6E8A-4147-A177-3AD203B41FA5}">
                      <a16:colId xmlns:a16="http://schemas.microsoft.com/office/drawing/2014/main" val="20006"/>
                    </a:ext>
                  </a:extLst>
                </a:gridCol>
              </a:tblGrid>
              <a:tr h="370840">
                <a:tc>
                  <a:txBody>
                    <a:bodyPr/>
                    <a:lstStyle/>
                    <a:p>
                      <a:r>
                        <a:rPr lang="en-US" dirty="0"/>
                        <a:t>tag</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noFill/>
                  </a:tcPr>
                </a:tc>
                <a:tc>
                  <a:txBody>
                    <a:bodyPr/>
                    <a:lstStyle/>
                    <a:p>
                      <a:r>
                        <a:rPr lang="en-US" dirty="0"/>
                        <a:t>0</a:t>
                      </a:r>
                    </a:p>
                  </a:txBody>
                  <a:tcPr>
                    <a:solidFill>
                      <a:srgbClr val="0070C0"/>
                    </a:solidFill>
                  </a:tcPr>
                </a:tc>
                <a:extLst>
                  <a:ext uri="{0D108BD9-81ED-4DB2-BD59-A6C34878D82A}">
                    <a16:rowId xmlns:a16="http://schemas.microsoft.com/office/drawing/2014/main" val="10000"/>
                  </a:ext>
                </a:extLst>
              </a:tr>
              <a:tr h="370840">
                <a:tc>
                  <a:txBody>
                    <a:bodyPr/>
                    <a:lstStyle/>
                    <a:p>
                      <a:r>
                        <a:rPr lang="en-US" dirty="0"/>
                        <a:t>tag</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endParaRPr lang="en-US" dirty="0"/>
                    </a:p>
                  </a:txBody>
                  <a:tcPr>
                    <a:noFill/>
                  </a:tcPr>
                </a:tc>
                <a:tc>
                  <a:txBody>
                    <a:bodyPr/>
                    <a:lstStyle/>
                    <a:p>
                      <a:r>
                        <a:rPr lang="en-US" dirty="0"/>
                        <a:t>1</a:t>
                      </a:r>
                    </a:p>
                  </a:txBody>
                  <a:tcPr>
                    <a:noFill/>
                  </a:tcPr>
                </a:tc>
                <a:extLst>
                  <a:ext uri="{0D108BD9-81ED-4DB2-BD59-A6C34878D82A}">
                    <a16:rowId xmlns:a16="http://schemas.microsoft.com/office/drawing/2014/main" val="10001"/>
                  </a:ext>
                </a:extLst>
              </a:tr>
              <a:tr h="370840">
                <a:tc>
                  <a:txBody>
                    <a:bodyPr/>
                    <a:lstStyle/>
                    <a:p>
                      <a:r>
                        <a:rPr lang="en-US" dirty="0"/>
                        <a:t>tag</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endParaRPr lang="en-US" dirty="0"/>
                    </a:p>
                  </a:txBody>
                  <a:tcPr>
                    <a:noFill/>
                  </a:tcPr>
                </a:tc>
                <a:tc>
                  <a:txBody>
                    <a:bodyPr/>
                    <a:lstStyle/>
                    <a:p>
                      <a:r>
                        <a:rPr lang="en-US" dirty="0"/>
                        <a:t>2</a:t>
                      </a:r>
                    </a:p>
                  </a:txBody>
                  <a:tcPr>
                    <a:noFill/>
                  </a:tcPr>
                </a:tc>
                <a:extLst>
                  <a:ext uri="{0D108BD9-81ED-4DB2-BD59-A6C34878D82A}">
                    <a16:rowId xmlns:a16="http://schemas.microsoft.com/office/drawing/2014/main" val="10002"/>
                  </a:ext>
                </a:extLst>
              </a:tr>
              <a:tr h="370840">
                <a:tc>
                  <a:txBody>
                    <a:bodyPr/>
                    <a:lstStyle/>
                    <a:p>
                      <a:r>
                        <a:rPr lang="en-US" dirty="0"/>
                        <a:t>tag</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endParaRPr lang="en-US" dirty="0"/>
                    </a:p>
                  </a:txBody>
                  <a:tcPr>
                    <a:noFill/>
                  </a:tcPr>
                </a:tc>
                <a:tc>
                  <a:txBody>
                    <a:bodyPr/>
                    <a:lstStyle/>
                    <a:p>
                      <a:r>
                        <a:rPr lang="en-US" dirty="0"/>
                        <a:t>3</a:t>
                      </a:r>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4785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Mapped Cache Example</a:t>
            </a:r>
          </a:p>
        </p:txBody>
      </p:sp>
      <p:sp>
        <p:nvSpPr>
          <p:cNvPr id="4" name="Slide Number Placeholder 3"/>
          <p:cNvSpPr>
            <a:spLocks noGrp="1"/>
          </p:cNvSpPr>
          <p:nvPr>
            <p:ph type="sldNum" sz="quarter" idx="12"/>
          </p:nvPr>
        </p:nvSpPr>
        <p:spPr/>
        <p:txBody>
          <a:bodyPr/>
          <a:lstStyle/>
          <a:p>
            <a:fld id="{57733F94-BD4E-45B7-8984-807B972C88CC}" type="slidenum">
              <a:rPr lang="en-US" smtClean="0"/>
              <a:pPr/>
              <a:t>94</a:t>
            </a:fld>
            <a:endParaRPr lang="en-US"/>
          </a:p>
        </p:txBody>
      </p:sp>
      <p:graphicFrame>
        <p:nvGraphicFramePr>
          <p:cNvPr id="5" name="Table 4"/>
          <p:cNvGraphicFramePr>
            <a:graphicFrameLocks noGrp="1"/>
          </p:cNvGraphicFramePr>
          <p:nvPr/>
        </p:nvGraphicFramePr>
        <p:xfrm>
          <a:off x="1283854" y="1703338"/>
          <a:ext cx="2720110" cy="4876800"/>
        </p:xfrm>
        <a:graphic>
          <a:graphicData uri="http://schemas.openxmlformats.org/drawingml/2006/table">
            <a:tbl>
              <a:tblPr firstRow="1" bandRow="1">
                <a:tableStyleId>{5940675A-B579-460E-94D1-54222C63F5DA}</a:tableStyleId>
              </a:tblPr>
              <a:tblGrid>
                <a:gridCol w="544022">
                  <a:extLst>
                    <a:ext uri="{9D8B030D-6E8A-4147-A177-3AD203B41FA5}">
                      <a16:colId xmlns:a16="http://schemas.microsoft.com/office/drawing/2014/main" val="20000"/>
                    </a:ext>
                  </a:extLst>
                </a:gridCol>
                <a:gridCol w="544022">
                  <a:extLst>
                    <a:ext uri="{9D8B030D-6E8A-4147-A177-3AD203B41FA5}">
                      <a16:colId xmlns:a16="http://schemas.microsoft.com/office/drawing/2014/main" val="20001"/>
                    </a:ext>
                  </a:extLst>
                </a:gridCol>
                <a:gridCol w="544022">
                  <a:extLst>
                    <a:ext uri="{9D8B030D-6E8A-4147-A177-3AD203B41FA5}">
                      <a16:colId xmlns:a16="http://schemas.microsoft.com/office/drawing/2014/main" val="20002"/>
                    </a:ext>
                  </a:extLst>
                </a:gridCol>
                <a:gridCol w="544022">
                  <a:extLst>
                    <a:ext uri="{9D8B030D-6E8A-4147-A177-3AD203B41FA5}">
                      <a16:colId xmlns:a16="http://schemas.microsoft.com/office/drawing/2014/main" val="20003"/>
                    </a:ext>
                  </a:extLst>
                </a:gridCol>
                <a:gridCol w="544022">
                  <a:extLst>
                    <a:ext uri="{9D8B030D-6E8A-4147-A177-3AD203B41FA5}">
                      <a16:colId xmlns:a16="http://schemas.microsoft.com/office/drawing/2014/main" val="20004"/>
                    </a:ext>
                  </a:extLst>
                </a:gridCol>
              </a:tblGrid>
              <a:tr h="279737">
                <a:tc>
                  <a:txBody>
                    <a:bodyPr/>
                    <a:lstStyle/>
                    <a:p>
                      <a:r>
                        <a:rPr lang="en-US" sz="1400" dirty="0"/>
                        <a:t>0</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0"/>
                  </a:ext>
                </a:extLst>
              </a:tr>
              <a:tr h="279737">
                <a:tc>
                  <a:txBody>
                    <a:bodyPr/>
                    <a:lstStyle/>
                    <a:p>
                      <a:r>
                        <a:rPr lang="en-US" sz="1400" dirty="0"/>
                        <a:t>1</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solidFill>
                      <a:srgbClr val="C00000"/>
                    </a:solidFill>
                  </a:tcPr>
                </a:tc>
                <a:tc>
                  <a:txBody>
                    <a:bodyPr/>
                    <a:lstStyle/>
                    <a:p>
                      <a:r>
                        <a:rPr lang="en-US" sz="1400" dirty="0"/>
                        <a:t>1</a:t>
                      </a:r>
                    </a:p>
                  </a:txBody>
                  <a:tcPr>
                    <a:solidFill>
                      <a:srgbClr val="C00000"/>
                    </a:solidFill>
                  </a:tcPr>
                </a:tc>
                <a:extLst>
                  <a:ext uri="{0D108BD9-81ED-4DB2-BD59-A6C34878D82A}">
                    <a16:rowId xmlns:a16="http://schemas.microsoft.com/office/drawing/2014/main" val="10001"/>
                  </a:ext>
                </a:extLst>
              </a:tr>
              <a:tr h="279737">
                <a:tc>
                  <a:txBody>
                    <a:bodyPr/>
                    <a:lstStyle/>
                    <a:p>
                      <a:r>
                        <a:rPr lang="en-US" sz="1400" dirty="0"/>
                        <a:t>2</a:t>
                      </a:r>
                    </a:p>
                  </a:txBody>
                  <a:tcPr>
                    <a:solidFill>
                      <a:schemeClr val="bg1">
                        <a:lumMod val="75000"/>
                      </a:schemeClr>
                    </a:solidFill>
                  </a:tcPr>
                </a:tc>
                <a:tc>
                  <a:txBody>
                    <a:bodyPr/>
                    <a:lstStyle/>
                    <a:p>
                      <a:r>
                        <a:rPr lang="en-US" sz="1400" dirty="0"/>
                        <a:t>0</a:t>
                      </a:r>
                    </a:p>
                  </a:txBody>
                  <a:tcPr/>
                </a:tc>
                <a:tc>
                  <a:txBody>
                    <a:bodyPr/>
                    <a:lstStyle/>
                    <a:p>
                      <a:r>
                        <a:rPr lang="en-US" sz="1400" dirty="0"/>
                        <a:t>0</a:t>
                      </a:r>
                    </a:p>
                  </a:txBody>
                  <a:tcPr/>
                </a:tc>
                <a:tc>
                  <a:txBody>
                    <a:bodyPr/>
                    <a:lstStyle/>
                    <a:p>
                      <a:r>
                        <a:rPr lang="en-US" sz="1400" dirty="0"/>
                        <a:t>1</a:t>
                      </a:r>
                    </a:p>
                  </a:txBody>
                  <a:tcPr>
                    <a:solidFill>
                      <a:srgbClr val="00B050"/>
                    </a:solidFill>
                  </a:tcPr>
                </a:tc>
                <a:tc>
                  <a:txBody>
                    <a:bodyPr/>
                    <a:lstStyle/>
                    <a:p>
                      <a:r>
                        <a:rPr lang="en-US" sz="1400" dirty="0"/>
                        <a:t>0</a:t>
                      </a:r>
                    </a:p>
                  </a:txBody>
                  <a:tcPr>
                    <a:solidFill>
                      <a:srgbClr val="00B050"/>
                    </a:solidFill>
                  </a:tcPr>
                </a:tc>
                <a:extLst>
                  <a:ext uri="{0D108BD9-81ED-4DB2-BD59-A6C34878D82A}">
                    <a16:rowId xmlns:a16="http://schemas.microsoft.com/office/drawing/2014/main" val="10002"/>
                  </a:ext>
                </a:extLst>
              </a:tr>
              <a:tr h="279737">
                <a:tc>
                  <a:txBody>
                    <a:bodyPr/>
                    <a:lstStyle/>
                    <a:p>
                      <a:r>
                        <a:rPr lang="en-US" sz="1400" dirty="0"/>
                        <a:t>3</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1</a:t>
                      </a:r>
                    </a:p>
                  </a:txBody>
                  <a:tcPr>
                    <a:solidFill>
                      <a:srgbClr val="7030A0"/>
                    </a:solidFill>
                  </a:tcPr>
                </a:tc>
                <a:tc>
                  <a:txBody>
                    <a:bodyPr/>
                    <a:lstStyle/>
                    <a:p>
                      <a:r>
                        <a:rPr lang="en-US" sz="1400" dirty="0"/>
                        <a:t>1</a:t>
                      </a:r>
                    </a:p>
                  </a:txBody>
                  <a:tcPr>
                    <a:solidFill>
                      <a:srgbClr val="7030A0"/>
                    </a:solidFill>
                  </a:tcPr>
                </a:tc>
                <a:extLst>
                  <a:ext uri="{0D108BD9-81ED-4DB2-BD59-A6C34878D82A}">
                    <a16:rowId xmlns:a16="http://schemas.microsoft.com/office/drawing/2014/main" val="10003"/>
                  </a:ext>
                </a:extLst>
              </a:tr>
              <a:tr h="279737">
                <a:tc>
                  <a:txBody>
                    <a:bodyPr/>
                    <a:lstStyle/>
                    <a:p>
                      <a:r>
                        <a:rPr lang="en-US" sz="1400" dirty="0"/>
                        <a:t>4</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4"/>
                  </a:ext>
                </a:extLst>
              </a:tr>
              <a:tr h="279737">
                <a:tc>
                  <a:txBody>
                    <a:bodyPr/>
                    <a:lstStyle/>
                    <a:p>
                      <a:r>
                        <a:rPr lang="en-US" sz="1400" dirty="0"/>
                        <a:t>5</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0</a:t>
                      </a:r>
                    </a:p>
                  </a:txBody>
                  <a:tcPr>
                    <a:solidFill>
                      <a:srgbClr val="C00000"/>
                    </a:solidFill>
                  </a:tcPr>
                </a:tc>
                <a:tc>
                  <a:txBody>
                    <a:bodyPr/>
                    <a:lstStyle/>
                    <a:p>
                      <a:r>
                        <a:rPr lang="en-US" sz="1400" dirty="0"/>
                        <a:t>1</a:t>
                      </a:r>
                    </a:p>
                  </a:txBody>
                  <a:tcPr>
                    <a:solidFill>
                      <a:srgbClr val="C00000"/>
                    </a:solidFill>
                  </a:tcPr>
                </a:tc>
                <a:extLst>
                  <a:ext uri="{0D108BD9-81ED-4DB2-BD59-A6C34878D82A}">
                    <a16:rowId xmlns:a16="http://schemas.microsoft.com/office/drawing/2014/main" val="10005"/>
                  </a:ext>
                </a:extLst>
              </a:tr>
              <a:tr h="279737">
                <a:tc>
                  <a:txBody>
                    <a:bodyPr/>
                    <a:lstStyle/>
                    <a:p>
                      <a:r>
                        <a:rPr lang="en-US" sz="1400" dirty="0"/>
                        <a:t>6</a:t>
                      </a:r>
                    </a:p>
                  </a:txBody>
                  <a:tcPr>
                    <a:solidFill>
                      <a:schemeClr val="bg1">
                        <a:lumMod val="75000"/>
                      </a:schemeClr>
                    </a:solidFill>
                  </a:tcPr>
                </a:tc>
                <a:tc>
                  <a:txBody>
                    <a:bodyPr/>
                    <a:lstStyle/>
                    <a:p>
                      <a:r>
                        <a:rPr lang="en-US" sz="1400" dirty="0"/>
                        <a:t>0</a:t>
                      </a:r>
                    </a:p>
                  </a:txBody>
                  <a:tcPr/>
                </a:tc>
                <a:tc>
                  <a:txBody>
                    <a:bodyPr/>
                    <a:lstStyle/>
                    <a:p>
                      <a:r>
                        <a:rPr lang="en-US" sz="1400" dirty="0"/>
                        <a:t>1</a:t>
                      </a:r>
                    </a:p>
                  </a:txBody>
                  <a:tcPr/>
                </a:tc>
                <a:tc>
                  <a:txBody>
                    <a:bodyPr/>
                    <a:lstStyle/>
                    <a:p>
                      <a:r>
                        <a:rPr lang="en-US" sz="1400" dirty="0"/>
                        <a:t>1</a:t>
                      </a:r>
                    </a:p>
                  </a:txBody>
                  <a:tcPr>
                    <a:solidFill>
                      <a:srgbClr val="00B050"/>
                    </a:solidFill>
                  </a:tcPr>
                </a:tc>
                <a:tc>
                  <a:txBody>
                    <a:bodyPr/>
                    <a:lstStyle/>
                    <a:p>
                      <a:r>
                        <a:rPr lang="en-US" sz="1400" dirty="0"/>
                        <a:t>0</a:t>
                      </a:r>
                    </a:p>
                  </a:txBody>
                  <a:tcPr>
                    <a:solidFill>
                      <a:srgbClr val="00B050"/>
                    </a:solidFill>
                  </a:tcPr>
                </a:tc>
                <a:extLst>
                  <a:ext uri="{0D108BD9-81ED-4DB2-BD59-A6C34878D82A}">
                    <a16:rowId xmlns:a16="http://schemas.microsoft.com/office/drawing/2014/main" val="10006"/>
                  </a:ext>
                </a:extLst>
              </a:tr>
              <a:tr h="279737">
                <a:tc>
                  <a:txBody>
                    <a:bodyPr/>
                    <a:lstStyle/>
                    <a:p>
                      <a:r>
                        <a:rPr lang="en-US" sz="1400" dirty="0"/>
                        <a:t>7</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1</a:t>
                      </a:r>
                    </a:p>
                  </a:txBody>
                  <a:tcPr>
                    <a:solidFill>
                      <a:srgbClr val="7030A0"/>
                    </a:solidFill>
                  </a:tcPr>
                </a:tc>
                <a:tc>
                  <a:txBody>
                    <a:bodyPr/>
                    <a:lstStyle/>
                    <a:p>
                      <a:r>
                        <a:rPr lang="en-US" sz="1400" dirty="0"/>
                        <a:t>1</a:t>
                      </a:r>
                    </a:p>
                  </a:txBody>
                  <a:tcPr>
                    <a:solidFill>
                      <a:srgbClr val="7030A0"/>
                    </a:solidFill>
                  </a:tcPr>
                </a:tc>
                <a:extLst>
                  <a:ext uri="{0D108BD9-81ED-4DB2-BD59-A6C34878D82A}">
                    <a16:rowId xmlns:a16="http://schemas.microsoft.com/office/drawing/2014/main" val="10007"/>
                  </a:ext>
                </a:extLst>
              </a:tr>
              <a:tr h="279737">
                <a:tc>
                  <a:txBody>
                    <a:bodyPr/>
                    <a:lstStyle/>
                    <a:p>
                      <a:r>
                        <a:rPr lang="en-US" sz="1400" dirty="0"/>
                        <a:t>8</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08"/>
                  </a:ext>
                </a:extLst>
              </a:tr>
              <a:tr h="279737">
                <a:tc>
                  <a:txBody>
                    <a:bodyPr/>
                    <a:lstStyle/>
                    <a:p>
                      <a:r>
                        <a:rPr lang="en-US" sz="1400" dirty="0"/>
                        <a:t>9</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0</a:t>
                      </a:r>
                    </a:p>
                  </a:txBody>
                  <a:tcPr>
                    <a:solidFill>
                      <a:srgbClr val="C00000"/>
                    </a:solidFill>
                  </a:tcPr>
                </a:tc>
                <a:tc>
                  <a:txBody>
                    <a:bodyPr/>
                    <a:lstStyle/>
                    <a:p>
                      <a:r>
                        <a:rPr lang="en-US" sz="1400" dirty="0"/>
                        <a:t>1</a:t>
                      </a:r>
                    </a:p>
                  </a:txBody>
                  <a:tcPr>
                    <a:solidFill>
                      <a:srgbClr val="C00000"/>
                    </a:solidFill>
                  </a:tcPr>
                </a:tc>
                <a:extLst>
                  <a:ext uri="{0D108BD9-81ED-4DB2-BD59-A6C34878D82A}">
                    <a16:rowId xmlns:a16="http://schemas.microsoft.com/office/drawing/2014/main" val="10009"/>
                  </a:ext>
                </a:extLst>
              </a:tr>
              <a:tr h="279737">
                <a:tc>
                  <a:txBody>
                    <a:bodyPr/>
                    <a:lstStyle/>
                    <a:p>
                      <a:r>
                        <a:rPr lang="en-US" sz="1400" dirty="0"/>
                        <a:t>10</a:t>
                      </a:r>
                    </a:p>
                  </a:txBody>
                  <a:tcPr>
                    <a:solidFill>
                      <a:schemeClr val="bg1">
                        <a:lumMod val="75000"/>
                      </a:schemeClr>
                    </a:solidFill>
                  </a:tcPr>
                </a:tc>
                <a:tc>
                  <a:txBody>
                    <a:bodyPr/>
                    <a:lstStyle/>
                    <a:p>
                      <a:r>
                        <a:rPr lang="en-US" sz="1400" dirty="0"/>
                        <a:t>1</a:t>
                      </a:r>
                    </a:p>
                  </a:txBody>
                  <a:tcPr/>
                </a:tc>
                <a:tc>
                  <a:txBody>
                    <a:bodyPr/>
                    <a:lstStyle/>
                    <a:p>
                      <a:r>
                        <a:rPr lang="en-US" sz="1400" dirty="0"/>
                        <a:t>0</a:t>
                      </a:r>
                    </a:p>
                  </a:txBody>
                  <a:tcPr/>
                </a:tc>
                <a:tc>
                  <a:txBody>
                    <a:bodyPr/>
                    <a:lstStyle/>
                    <a:p>
                      <a:r>
                        <a:rPr lang="en-US" sz="1400" dirty="0"/>
                        <a:t>1</a:t>
                      </a:r>
                    </a:p>
                  </a:txBody>
                  <a:tcPr>
                    <a:solidFill>
                      <a:srgbClr val="00B050"/>
                    </a:solidFill>
                  </a:tcPr>
                </a:tc>
                <a:tc>
                  <a:txBody>
                    <a:bodyPr/>
                    <a:lstStyle/>
                    <a:p>
                      <a:r>
                        <a:rPr lang="en-US" sz="1400" dirty="0"/>
                        <a:t>0</a:t>
                      </a:r>
                    </a:p>
                  </a:txBody>
                  <a:tcPr>
                    <a:solidFill>
                      <a:srgbClr val="00B050"/>
                    </a:solidFill>
                  </a:tcPr>
                </a:tc>
                <a:extLst>
                  <a:ext uri="{0D108BD9-81ED-4DB2-BD59-A6C34878D82A}">
                    <a16:rowId xmlns:a16="http://schemas.microsoft.com/office/drawing/2014/main" val="10010"/>
                  </a:ext>
                </a:extLst>
              </a:tr>
              <a:tr h="279737">
                <a:tc>
                  <a:txBody>
                    <a:bodyPr/>
                    <a:lstStyle/>
                    <a:p>
                      <a:r>
                        <a:rPr lang="en-US" sz="1400" dirty="0"/>
                        <a:t>11</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solidFill>
                      <a:srgbClr val="7030A0"/>
                    </a:solidFill>
                  </a:tcPr>
                </a:tc>
                <a:tc>
                  <a:txBody>
                    <a:bodyPr/>
                    <a:lstStyle/>
                    <a:p>
                      <a:r>
                        <a:rPr lang="en-US" sz="1400" dirty="0"/>
                        <a:t>1</a:t>
                      </a:r>
                    </a:p>
                  </a:txBody>
                  <a:tcPr>
                    <a:solidFill>
                      <a:srgbClr val="7030A0"/>
                    </a:solidFill>
                  </a:tcPr>
                </a:tc>
                <a:extLst>
                  <a:ext uri="{0D108BD9-81ED-4DB2-BD59-A6C34878D82A}">
                    <a16:rowId xmlns:a16="http://schemas.microsoft.com/office/drawing/2014/main" val="10011"/>
                  </a:ext>
                </a:extLst>
              </a:tr>
              <a:tr h="279737">
                <a:tc>
                  <a:txBody>
                    <a:bodyPr/>
                    <a:lstStyle/>
                    <a:p>
                      <a:r>
                        <a:rPr lang="en-US" sz="1400" dirty="0"/>
                        <a:t>12</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0</a:t>
                      </a:r>
                    </a:p>
                  </a:txBody>
                  <a:tcPr>
                    <a:solidFill>
                      <a:schemeClr val="accent1"/>
                    </a:solidFill>
                  </a:tcPr>
                </a:tc>
                <a:tc>
                  <a:txBody>
                    <a:bodyPr/>
                    <a:lstStyle/>
                    <a:p>
                      <a:r>
                        <a:rPr lang="en-US" sz="1400" dirty="0"/>
                        <a:t>0</a:t>
                      </a:r>
                    </a:p>
                  </a:txBody>
                  <a:tcPr>
                    <a:solidFill>
                      <a:schemeClr val="accent1"/>
                    </a:solidFill>
                  </a:tcPr>
                </a:tc>
                <a:extLst>
                  <a:ext uri="{0D108BD9-81ED-4DB2-BD59-A6C34878D82A}">
                    <a16:rowId xmlns:a16="http://schemas.microsoft.com/office/drawing/2014/main" val="10012"/>
                  </a:ext>
                </a:extLst>
              </a:tr>
              <a:tr h="279737">
                <a:tc>
                  <a:txBody>
                    <a:bodyPr/>
                    <a:lstStyle/>
                    <a:p>
                      <a:r>
                        <a:rPr lang="en-US" sz="1400" dirty="0"/>
                        <a:t>13</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0</a:t>
                      </a:r>
                    </a:p>
                  </a:txBody>
                  <a:tcPr>
                    <a:solidFill>
                      <a:srgbClr val="C00000"/>
                    </a:solidFill>
                  </a:tcPr>
                </a:tc>
                <a:tc>
                  <a:txBody>
                    <a:bodyPr/>
                    <a:lstStyle/>
                    <a:p>
                      <a:r>
                        <a:rPr lang="en-US" sz="1400" dirty="0"/>
                        <a:t>1</a:t>
                      </a:r>
                    </a:p>
                  </a:txBody>
                  <a:tcPr>
                    <a:solidFill>
                      <a:srgbClr val="C00000"/>
                    </a:solidFill>
                  </a:tcPr>
                </a:tc>
                <a:extLst>
                  <a:ext uri="{0D108BD9-81ED-4DB2-BD59-A6C34878D82A}">
                    <a16:rowId xmlns:a16="http://schemas.microsoft.com/office/drawing/2014/main" val="10013"/>
                  </a:ext>
                </a:extLst>
              </a:tr>
              <a:tr h="279737">
                <a:tc>
                  <a:txBody>
                    <a:bodyPr/>
                    <a:lstStyle/>
                    <a:p>
                      <a:r>
                        <a:rPr lang="en-US" sz="1400" dirty="0"/>
                        <a:t>14</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solidFill>
                      <a:srgbClr val="00B050"/>
                    </a:solidFill>
                  </a:tcPr>
                </a:tc>
                <a:tc>
                  <a:txBody>
                    <a:bodyPr/>
                    <a:lstStyle/>
                    <a:p>
                      <a:r>
                        <a:rPr lang="en-US" sz="1400" dirty="0"/>
                        <a:t>0</a:t>
                      </a:r>
                    </a:p>
                  </a:txBody>
                  <a:tcPr>
                    <a:solidFill>
                      <a:srgbClr val="00B050"/>
                    </a:solidFill>
                  </a:tcPr>
                </a:tc>
                <a:extLst>
                  <a:ext uri="{0D108BD9-81ED-4DB2-BD59-A6C34878D82A}">
                    <a16:rowId xmlns:a16="http://schemas.microsoft.com/office/drawing/2014/main" val="10014"/>
                  </a:ext>
                </a:extLst>
              </a:tr>
              <a:tr h="279737">
                <a:tc>
                  <a:txBody>
                    <a:bodyPr/>
                    <a:lstStyle/>
                    <a:p>
                      <a:r>
                        <a:rPr lang="en-US" sz="1400" dirty="0"/>
                        <a:t>15</a:t>
                      </a:r>
                    </a:p>
                  </a:txBody>
                  <a:tcPr>
                    <a:solidFill>
                      <a:schemeClr val="bg1">
                        <a:lumMod val="75000"/>
                      </a:schemeClr>
                    </a:solidFill>
                  </a:tcPr>
                </a:tc>
                <a:tc>
                  <a:txBody>
                    <a:bodyPr/>
                    <a:lstStyle/>
                    <a:p>
                      <a:r>
                        <a:rPr lang="en-US" sz="1400" dirty="0"/>
                        <a:t>1</a:t>
                      </a:r>
                    </a:p>
                  </a:txBody>
                  <a:tcPr/>
                </a:tc>
                <a:tc>
                  <a:txBody>
                    <a:bodyPr/>
                    <a:lstStyle/>
                    <a:p>
                      <a:r>
                        <a:rPr lang="en-US" sz="1400" dirty="0"/>
                        <a:t>1</a:t>
                      </a:r>
                    </a:p>
                  </a:txBody>
                  <a:tcPr/>
                </a:tc>
                <a:tc>
                  <a:txBody>
                    <a:bodyPr/>
                    <a:lstStyle/>
                    <a:p>
                      <a:r>
                        <a:rPr lang="en-US" sz="1400" dirty="0"/>
                        <a:t>1</a:t>
                      </a:r>
                    </a:p>
                  </a:txBody>
                  <a:tcPr>
                    <a:solidFill>
                      <a:srgbClr val="7030A0"/>
                    </a:solidFill>
                  </a:tcPr>
                </a:tc>
                <a:tc>
                  <a:txBody>
                    <a:bodyPr/>
                    <a:lstStyle/>
                    <a:p>
                      <a:r>
                        <a:rPr lang="en-US" sz="1400" dirty="0"/>
                        <a:t>1</a:t>
                      </a:r>
                    </a:p>
                  </a:txBody>
                  <a:tcPr>
                    <a:solidFill>
                      <a:srgbClr val="7030A0"/>
                    </a:solidFill>
                  </a:tcPr>
                </a:tc>
                <a:extLst>
                  <a:ext uri="{0D108BD9-81ED-4DB2-BD59-A6C34878D82A}">
                    <a16:rowId xmlns:a16="http://schemas.microsoft.com/office/drawing/2014/main" val="10015"/>
                  </a:ext>
                </a:extLst>
              </a:tr>
            </a:tbl>
          </a:graphicData>
        </a:graphic>
      </p:graphicFrame>
      <p:graphicFrame>
        <p:nvGraphicFramePr>
          <p:cNvPr id="6" name="Table 5"/>
          <p:cNvGraphicFramePr>
            <a:graphicFrameLocks noGrp="1"/>
          </p:cNvGraphicFramePr>
          <p:nvPr/>
        </p:nvGraphicFramePr>
        <p:xfrm>
          <a:off x="8397172" y="2667218"/>
          <a:ext cx="3050640" cy="2966720"/>
        </p:xfrm>
        <a:graphic>
          <a:graphicData uri="http://schemas.openxmlformats.org/drawingml/2006/table">
            <a:tbl>
              <a:tblPr firstRow="1" bandRow="1">
                <a:tableStyleId>{5940675A-B579-460E-94D1-54222C63F5DA}</a:tableStyleId>
              </a:tblPr>
              <a:tblGrid>
                <a:gridCol w="610128">
                  <a:extLst>
                    <a:ext uri="{9D8B030D-6E8A-4147-A177-3AD203B41FA5}">
                      <a16:colId xmlns:a16="http://schemas.microsoft.com/office/drawing/2014/main" val="20000"/>
                    </a:ext>
                  </a:extLst>
                </a:gridCol>
                <a:gridCol w="610128">
                  <a:extLst>
                    <a:ext uri="{9D8B030D-6E8A-4147-A177-3AD203B41FA5}">
                      <a16:colId xmlns:a16="http://schemas.microsoft.com/office/drawing/2014/main" val="20001"/>
                    </a:ext>
                  </a:extLst>
                </a:gridCol>
                <a:gridCol w="610128">
                  <a:extLst>
                    <a:ext uri="{9D8B030D-6E8A-4147-A177-3AD203B41FA5}">
                      <a16:colId xmlns:a16="http://schemas.microsoft.com/office/drawing/2014/main" val="20002"/>
                    </a:ext>
                  </a:extLst>
                </a:gridCol>
                <a:gridCol w="610128">
                  <a:extLst>
                    <a:ext uri="{9D8B030D-6E8A-4147-A177-3AD203B41FA5}">
                      <a16:colId xmlns:a16="http://schemas.microsoft.com/office/drawing/2014/main" val="20003"/>
                    </a:ext>
                  </a:extLst>
                </a:gridCol>
                <a:gridCol w="610128">
                  <a:extLst>
                    <a:ext uri="{9D8B030D-6E8A-4147-A177-3AD203B41FA5}">
                      <a16:colId xmlns:a16="http://schemas.microsoft.com/office/drawing/2014/main" val="20004"/>
                    </a:ext>
                  </a:extLst>
                </a:gridCol>
              </a:tblGrid>
              <a:tr h="370840">
                <a:tc>
                  <a:txBody>
                    <a:bodyPr/>
                    <a:lstStyle/>
                    <a:p>
                      <a:r>
                        <a:rPr lang="en-US" dirty="0"/>
                        <a:t>0</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370840">
                <a:tc>
                  <a:txBody>
                    <a:bodyPr/>
                    <a:lstStyle/>
                    <a:p>
                      <a:r>
                        <a:rPr lang="en-US" dirty="0"/>
                        <a:t>1</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10001"/>
                  </a:ext>
                </a:extLst>
              </a:tr>
              <a:tr h="370840">
                <a:tc>
                  <a:txBody>
                    <a:bodyPr/>
                    <a:lstStyle/>
                    <a:p>
                      <a:r>
                        <a:rPr lang="en-US" dirty="0"/>
                        <a:t>2</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extLst>
                  <a:ext uri="{0D108BD9-81ED-4DB2-BD59-A6C34878D82A}">
                    <a16:rowId xmlns:a16="http://schemas.microsoft.com/office/drawing/2014/main" val="10002"/>
                  </a:ext>
                </a:extLst>
              </a:tr>
              <a:tr h="370840">
                <a:tc>
                  <a:txBody>
                    <a:bodyPr/>
                    <a:lstStyle/>
                    <a:p>
                      <a:r>
                        <a:rPr lang="en-US" dirty="0"/>
                        <a:t>3</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extLst>
                  <a:ext uri="{0D108BD9-81ED-4DB2-BD59-A6C34878D82A}">
                    <a16:rowId xmlns:a16="http://schemas.microsoft.com/office/drawing/2014/main" val="10003"/>
                  </a:ext>
                </a:extLst>
              </a:tr>
              <a:tr h="370840">
                <a:tc>
                  <a:txBody>
                    <a:bodyPr/>
                    <a:lstStyle/>
                    <a:p>
                      <a:r>
                        <a:rPr lang="en-US" dirty="0"/>
                        <a:t>4</a:t>
                      </a:r>
                    </a:p>
                  </a:txBody>
                  <a:tcPr>
                    <a:solidFill>
                      <a:schemeClr val="bg1">
                        <a:lumMod val="75000"/>
                      </a:schemeClr>
                    </a:solidFill>
                  </a:tcPr>
                </a:tc>
                <a:tc>
                  <a:txBody>
                    <a:bodyPr/>
                    <a:lstStyle/>
                    <a:p>
                      <a:r>
                        <a:rPr lang="en-US" dirty="0"/>
                        <a:t>16</a:t>
                      </a:r>
                    </a:p>
                  </a:txBody>
                  <a:tcPr/>
                </a:tc>
                <a:tc>
                  <a:txBody>
                    <a:bodyPr/>
                    <a:lstStyle/>
                    <a:p>
                      <a:r>
                        <a:rPr lang="en-US" dirty="0"/>
                        <a:t>17</a:t>
                      </a:r>
                    </a:p>
                  </a:txBody>
                  <a:tcPr/>
                </a:tc>
                <a:tc>
                  <a:txBody>
                    <a:bodyPr/>
                    <a:lstStyle/>
                    <a:p>
                      <a:r>
                        <a:rPr lang="en-US" dirty="0"/>
                        <a:t>18</a:t>
                      </a:r>
                    </a:p>
                  </a:txBody>
                  <a:tcPr/>
                </a:tc>
                <a:tc>
                  <a:txBody>
                    <a:bodyPr/>
                    <a:lstStyle/>
                    <a:p>
                      <a:r>
                        <a:rPr lang="en-US" dirty="0"/>
                        <a:t>19</a:t>
                      </a:r>
                    </a:p>
                  </a:txBody>
                  <a:tcPr/>
                </a:tc>
                <a:extLst>
                  <a:ext uri="{0D108BD9-81ED-4DB2-BD59-A6C34878D82A}">
                    <a16:rowId xmlns:a16="http://schemas.microsoft.com/office/drawing/2014/main" val="10004"/>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370840">
                <a:tc>
                  <a:txBody>
                    <a:bodyPr/>
                    <a:lstStyle/>
                    <a:p>
                      <a:endParaRPr lang="en-US"/>
                    </a:p>
                  </a:txBody>
                  <a:tcPr>
                    <a:solidFill>
                      <a:schemeClr val="bg1">
                        <a:lumMod val="75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6"/>
                  </a:ext>
                </a:extLst>
              </a:tr>
              <a:tr h="370840">
                <a:tc>
                  <a:txBody>
                    <a:bodyPr/>
                    <a:lstStyle/>
                    <a:p>
                      <a:r>
                        <a:rPr lang="en-US" dirty="0"/>
                        <a:t>15</a:t>
                      </a:r>
                    </a:p>
                  </a:txBody>
                  <a:tcPr>
                    <a:solidFill>
                      <a:schemeClr val="bg1">
                        <a:lumMod val="75000"/>
                      </a:schemeClr>
                    </a:solidFill>
                  </a:tcPr>
                </a:tc>
                <a:tc>
                  <a:txBody>
                    <a:bodyPr/>
                    <a:lstStyle/>
                    <a:p>
                      <a:r>
                        <a:rPr lang="en-US" dirty="0"/>
                        <a:t>60</a:t>
                      </a:r>
                    </a:p>
                  </a:txBody>
                  <a:tcPr/>
                </a:tc>
                <a:tc>
                  <a:txBody>
                    <a:bodyPr/>
                    <a:lstStyle/>
                    <a:p>
                      <a:r>
                        <a:rPr lang="en-US" dirty="0"/>
                        <a:t>61</a:t>
                      </a:r>
                    </a:p>
                  </a:txBody>
                  <a:tcPr/>
                </a:tc>
                <a:tc>
                  <a:txBody>
                    <a:bodyPr/>
                    <a:lstStyle/>
                    <a:p>
                      <a:r>
                        <a:rPr lang="en-US" dirty="0"/>
                        <a:t>62</a:t>
                      </a:r>
                    </a:p>
                  </a:txBody>
                  <a:tcPr/>
                </a:tc>
                <a:tc>
                  <a:txBody>
                    <a:bodyPr/>
                    <a:lstStyle/>
                    <a:p>
                      <a:r>
                        <a:rPr lang="en-US" dirty="0"/>
                        <a:t>63</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4591793" y="3318382"/>
          <a:ext cx="3287487" cy="1483360"/>
        </p:xfrm>
        <a:graphic>
          <a:graphicData uri="http://schemas.openxmlformats.org/drawingml/2006/table">
            <a:tbl>
              <a:tblPr firstRow="1" bandRow="1">
                <a:tableStyleId>{5940675A-B579-460E-94D1-54222C63F5DA}</a:tableStyleId>
              </a:tblPr>
              <a:tblGrid>
                <a:gridCol w="486887">
                  <a:extLst>
                    <a:ext uri="{9D8B030D-6E8A-4147-A177-3AD203B41FA5}">
                      <a16:colId xmlns:a16="http://schemas.microsoft.com/office/drawing/2014/main" val="20000"/>
                    </a:ext>
                  </a:extLst>
                </a:gridCol>
                <a:gridCol w="452395">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gridCol w="469641">
                  <a:extLst>
                    <a:ext uri="{9D8B030D-6E8A-4147-A177-3AD203B41FA5}">
                      <a16:colId xmlns:a16="http://schemas.microsoft.com/office/drawing/2014/main" val="20005"/>
                    </a:ext>
                  </a:extLst>
                </a:gridCol>
                <a:gridCol w="469641">
                  <a:extLst>
                    <a:ext uri="{9D8B030D-6E8A-4147-A177-3AD203B41FA5}">
                      <a16:colId xmlns:a16="http://schemas.microsoft.com/office/drawing/2014/main" val="20006"/>
                    </a:ext>
                  </a:extLst>
                </a:gridCol>
              </a:tblGrid>
              <a:tr h="370840">
                <a:tc>
                  <a:txBody>
                    <a:bodyPr/>
                    <a:lstStyle/>
                    <a:p>
                      <a:r>
                        <a:rPr lang="en-US" dirty="0"/>
                        <a:t>tag</a:t>
                      </a:r>
                    </a:p>
                  </a:txBody>
                  <a:tcPr>
                    <a:solidFill>
                      <a:schemeClr val="bg1">
                        <a:lumMod val="75000"/>
                      </a:schemeClr>
                    </a:solidFill>
                  </a:tcPr>
                </a:tc>
                <a:tc>
                  <a:txBody>
                    <a:bodyPr/>
                    <a:lstStyle/>
                    <a:p>
                      <a:r>
                        <a:rPr lang="en-US" dirty="0"/>
                        <a:t>0</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endParaRPr lang="en-US" dirty="0"/>
                    </a:p>
                  </a:txBody>
                  <a:tcPr>
                    <a:noFill/>
                  </a:tcPr>
                </a:tc>
                <a:tc>
                  <a:txBody>
                    <a:bodyPr/>
                    <a:lstStyle/>
                    <a:p>
                      <a:r>
                        <a:rPr lang="en-US" dirty="0"/>
                        <a:t>0</a:t>
                      </a:r>
                    </a:p>
                  </a:txBody>
                  <a:tcPr>
                    <a:solidFill>
                      <a:srgbClr val="0070C0"/>
                    </a:solidFill>
                  </a:tcPr>
                </a:tc>
                <a:extLst>
                  <a:ext uri="{0D108BD9-81ED-4DB2-BD59-A6C34878D82A}">
                    <a16:rowId xmlns:a16="http://schemas.microsoft.com/office/drawing/2014/main" val="10000"/>
                  </a:ext>
                </a:extLst>
              </a:tr>
              <a:tr h="370840">
                <a:tc>
                  <a:txBody>
                    <a:bodyPr/>
                    <a:lstStyle/>
                    <a:p>
                      <a:r>
                        <a:rPr lang="en-US" dirty="0"/>
                        <a:t>tag</a:t>
                      </a:r>
                    </a:p>
                  </a:txBody>
                  <a:tcPr>
                    <a:solidFill>
                      <a:schemeClr val="bg1">
                        <a:lumMod val="75000"/>
                      </a:schemeClr>
                    </a:solidFill>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7</a:t>
                      </a:r>
                    </a:p>
                  </a:txBody>
                  <a:tcPr/>
                </a:tc>
                <a:tc>
                  <a:txBody>
                    <a:bodyPr/>
                    <a:lstStyle/>
                    <a:p>
                      <a:endParaRPr lang="en-US" dirty="0"/>
                    </a:p>
                  </a:txBody>
                  <a:tcPr>
                    <a:noFill/>
                  </a:tcPr>
                </a:tc>
                <a:tc>
                  <a:txBody>
                    <a:bodyPr/>
                    <a:lstStyle/>
                    <a:p>
                      <a:r>
                        <a:rPr lang="en-US" dirty="0"/>
                        <a:t>1</a:t>
                      </a:r>
                    </a:p>
                  </a:txBody>
                  <a:tcPr>
                    <a:solidFill>
                      <a:srgbClr val="C00000"/>
                    </a:solidFill>
                  </a:tcPr>
                </a:tc>
                <a:extLst>
                  <a:ext uri="{0D108BD9-81ED-4DB2-BD59-A6C34878D82A}">
                    <a16:rowId xmlns:a16="http://schemas.microsoft.com/office/drawing/2014/main" val="10001"/>
                  </a:ext>
                </a:extLst>
              </a:tr>
              <a:tr h="370840">
                <a:tc>
                  <a:txBody>
                    <a:bodyPr/>
                    <a:lstStyle/>
                    <a:p>
                      <a:r>
                        <a:rPr lang="en-US" dirty="0"/>
                        <a:t>tag</a:t>
                      </a:r>
                    </a:p>
                  </a:txBody>
                  <a:tcPr>
                    <a:solidFill>
                      <a:schemeClr val="bg1">
                        <a:lumMod val="75000"/>
                      </a:schemeClr>
                    </a:solidFill>
                  </a:tcPr>
                </a:tc>
                <a:tc>
                  <a:txBody>
                    <a:bodyPr/>
                    <a:lstStyle/>
                    <a:p>
                      <a:r>
                        <a:rPr lang="en-US" dirty="0"/>
                        <a:t>8</a:t>
                      </a:r>
                    </a:p>
                  </a:txBody>
                  <a:tcPr/>
                </a:tc>
                <a:tc>
                  <a:txBody>
                    <a:bodyPr/>
                    <a:lstStyle/>
                    <a:p>
                      <a:r>
                        <a:rPr lang="en-US" dirty="0"/>
                        <a:t>9</a:t>
                      </a:r>
                    </a:p>
                  </a:txBody>
                  <a:tcPr/>
                </a:tc>
                <a:tc>
                  <a:txBody>
                    <a:bodyPr/>
                    <a:lstStyle/>
                    <a:p>
                      <a:r>
                        <a:rPr lang="en-US" dirty="0"/>
                        <a:t>10</a:t>
                      </a:r>
                    </a:p>
                  </a:txBody>
                  <a:tcPr/>
                </a:tc>
                <a:tc>
                  <a:txBody>
                    <a:bodyPr/>
                    <a:lstStyle/>
                    <a:p>
                      <a:r>
                        <a:rPr lang="en-US" dirty="0"/>
                        <a:t>11</a:t>
                      </a:r>
                    </a:p>
                  </a:txBody>
                  <a:tcPr/>
                </a:tc>
                <a:tc>
                  <a:txBody>
                    <a:bodyPr/>
                    <a:lstStyle/>
                    <a:p>
                      <a:endParaRPr lang="en-US" dirty="0"/>
                    </a:p>
                  </a:txBody>
                  <a:tcPr>
                    <a:noFill/>
                  </a:tcPr>
                </a:tc>
                <a:tc>
                  <a:txBody>
                    <a:bodyPr/>
                    <a:lstStyle/>
                    <a:p>
                      <a:r>
                        <a:rPr lang="en-US" dirty="0"/>
                        <a:t>2</a:t>
                      </a:r>
                    </a:p>
                  </a:txBody>
                  <a:tcPr>
                    <a:solidFill>
                      <a:srgbClr val="00B050"/>
                    </a:solidFill>
                  </a:tcPr>
                </a:tc>
                <a:extLst>
                  <a:ext uri="{0D108BD9-81ED-4DB2-BD59-A6C34878D82A}">
                    <a16:rowId xmlns:a16="http://schemas.microsoft.com/office/drawing/2014/main" val="10002"/>
                  </a:ext>
                </a:extLst>
              </a:tr>
              <a:tr h="370840">
                <a:tc>
                  <a:txBody>
                    <a:bodyPr/>
                    <a:lstStyle/>
                    <a:p>
                      <a:r>
                        <a:rPr lang="en-US" dirty="0"/>
                        <a:t>tag</a:t>
                      </a:r>
                    </a:p>
                  </a:txBody>
                  <a:tcPr>
                    <a:solidFill>
                      <a:schemeClr val="bg1">
                        <a:lumMod val="75000"/>
                      </a:schemeClr>
                    </a:solidFill>
                  </a:tcPr>
                </a:tc>
                <a:tc>
                  <a:txBody>
                    <a:bodyPr/>
                    <a:lstStyle/>
                    <a:p>
                      <a:r>
                        <a:rPr lang="en-US" dirty="0"/>
                        <a:t>12</a:t>
                      </a:r>
                    </a:p>
                  </a:txBody>
                  <a:tcPr/>
                </a:tc>
                <a:tc>
                  <a:txBody>
                    <a:bodyPr/>
                    <a:lstStyle/>
                    <a:p>
                      <a:r>
                        <a:rPr lang="en-US" dirty="0"/>
                        <a:t>13</a:t>
                      </a:r>
                    </a:p>
                  </a:txBody>
                  <a:tcPr/>
                </a:tc>
                <a:tc>
                  <a:txBody>
                    <a:bodyPr/>
                    <a:lstStyle/>
                    <a:p>
                      <a:r>
                        <a:rPr lang="en-US" dirty="0"/>
                        <a:t>14</a:t>
                      </a:r>
                    </a:p>
                  </a:txBody>
                  <a:tcPr/>
                </a:tc>
                <a:tc>
                  <a:txBody>
                    <a:bodyPr/>
                    <a:lstStyle/>
                    <a:p>
                      <a:r>
                        <a:rPr lang="en-US" dirty="0"/>
                        <a:t>15</a:t>
                      </a:r>
                    </a:p>
                  </a:txBody>
                  <a:tcPr/>
                </a:tc>
                <a:tc>
                  <a:txBody>
                    <a:bodyPr/>
                    <a:lstStyle/>
                    <a:p>
                      <a:endParaRPr lang="en-US" dirty="0"/>
                    </a:p>
                  </a:txBody>
                  <a:tcPr>
                    <a:noFill/>
                  </a:tcPr>
                </a:tc>
                <a:tc>
                  <a:txBody>
                    <a:bodyPr/>
                    <a:lstStyle/>
                    <a:p>
                      <a:r>
                        <a:rPr lang="en-US" dirty="0"/>
                        <a:t>3</a:t>
                      </a:r>
                    </a:p>
                  </a:txBody>
                  <a:tcPr>
                    <a:solidFill>
                      <a:srgbClr val="7030A0"/>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290571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A89D-7CF3-4FF1-B5B7-D71D7900CEDB}"/>
              </a:ext>
            </a:extLst>
          </p:cNvPr>
          <p:cNvSpPr>
            <a:spLocks noGrp="1"/>
          </p:cNvSpPr>
          <p:nvPr>
            <p:ph type="title"/>
          </p:nvPr>
        </p:nvSpPr>
        <p:spPr/>
        <p:txBody>
          <a:bodyPr/>
          <a:lstStyle/>
          <a:p>
            <a:r>
              <a:rPr lang="en-US" dirty="0"/>
              <a:t>2-way set associative cache </a:t>
            </a:r>
          </a:p>
        </p:txBody>
      </p:sp>
      <p:sp>
        <p:nvSpPr>
          <p:cNvPr id="3" name="Content Placeholder 2">
            <a:extLst>
              <a:ext uri="{FF2B5EF4-FFF2-40B4-BE49-F238E27FC236}">
                <a16:creationId xmlns:a16="http://schemas.microsoft.com/office/drawing/2014/main" id="{056CD100-335B-4D2D-88D0-D92362F42BE0}"/>
              </a:ext>
            </a:extLst>
          </p:cNvPr>
          <p:cNvSpPr>
            <a:spLocks noGrp="1"/>
          </p:cNvSpPr>
          <p:nvPr>
            <p:ph idx="1"/>
          </p:nvPr>
        </p:nvSpPr>
        <p:spPr>
          <a:xfrm>
            <a:off x="838200" y="1355559"/>
            <a:ext cx="5257800" cy="3192294"/>
          </a:xfrm>
        </p:spPr>
        <p:txBody>
          <a:bodyPr/>
          <a:lstStyle/>
          <a:p>
            <a:r>
              <a:rPr lang="en-US" dirty="0"/>
              <a:t>MM =  64 bytes</a:t>
            </a:r>
          </a:p>
          <a:p>
            <a:r>
              <a:rPr lang="en-US" dirty="0"/>
              <a:t>CS =  32 bytes</a:t>
            </a:r>
          </a:p>
          <a:p>
            <a:r>
              <a:rPr lang="en-US" dirty="0"/>
              <a:t>BS = 4 bytes </a:t>
            </a:r>
          </a:p>
          <a:p>
            <a:r>
              <a:rPr lang="en-US" dirty="0"/>
              <a:t>Set size =  2 cache lines</a:t>
            </a:r>
          </a:p>
          <a:p>
            <a:r>
              <a:rPr lang="en-US" dirty="0"/>
              <a:t>#cache lines =  CS/BS = 8 </a:t>
            </a:r>
          </a:p>
          <a:p>
            <a:r>
              <a:rPr lang="en-US" dirty="0"/>
              <a:t>#sets = #cache lines/set size =  4  </a:t>
            </a:r>
          </a:p>
        </p:txBody>
      </p:sp>
      <p:sp>
        <p:nvSpPr>
          <p:cNvPr id="4" name="Slide Number Placeholder 3">
            <a:extLst>
              <a:ext uri="{FF2B5EF4-FFF2-40B4-BE49-F238E27FC236}">
                <a16:creationId xmlns:a16="http://schemas.microsoft.com/office/drawing/2014/main" id="{2471AB9B-F673-4783-B6F4-0FFA4FDB03A3}"/>
              </a:ext>
            </a:extLst>
          </p:cNvPr>
          <p:cNvSpPr>
            <a:spLocks noGrp="1"/>
          </p:cNvSpPr>
          <p:nvPr>
            <p:ph type="sldNum" sz="quarter" idx="12"/>
          </p:nvPr>
        </p:nvSpPr>
        <p:spPr/>
        <p:txBody>
          <a:bodyPr/>
          <a:lstStyle/>
          <a:p>
            <a:fld id="{57733F94-BD4E-45B7-8984-807B972C88CC}" type="slidenum">
              <a:rPr lang="en-US" smtClean="0"/>
              <a:pPr/>
              <a:t>95</a:t>
            </a:fld>
            <a:endParaRPr lang="en-US"/>
          </a:p>
        </p:txBody>
      </p:sp>
      <p:graphicFrame>
        <p:nvGraphicFramePr>
          <p:cNvPr id="5" name="Table 4">
            <a:extLst>
              <a:ext uri="{FF2B5EF4-FFF2-40B4-BE49-F238E27FC236}">
                <a16:creationId xmlns:a16="http://schemas.microsoft.com/office/drawing/2014/main" id="{9F1D420D-047E-4D11-883F-AEDE4DE54A7A}"/>
              </a:ext>
            </a:extLst>
          </p:cNvPr>
          <p:cNvGraphicFramePr>
            <a:graphicFrameLocks noGrp="1"/>
          </p:cNvGraphicFramePr>
          <p:nvPr>
            <p:extLst/>
          </p:nvPr>
        </p:nvGraphicFramePr>
        <p:xfrm>
          <a:off x="6607406" y="1768659"/>
          <a:ext cx="1861318" cy="2966720"/>
        </p:xfrm>
        <a:graphic>
          <a:graphicData uri="http://schemas.openxmlformats.org/drawingml/2006/table">
            <a:tbl>
              <a:tblPr firstRow="1" bandRow="1">
                <a:tableStyleId>{5940675A-B579-460E-94D1-54222C63F5DA}</a:tableStyleId>
              </a:tblPr>
              <a:tblGrid>
                <a:gridCol w="452395">
                  <a:extLst>
                    <a:ext uri="{9D8B030D-6E8A-4147-A177-3AD203B41FA5}">
                      <a16:colId xmlns:a16="http://schemas.microsoft.com/office/drawing/2014/main" val="20001"/>
                    </a:ext>
                  </a:extLst>
                </a:gridCol>
                <a:gridCol w="469641">
                  <a:extLst>
                    <a:ext uri="{9D8B030D-6E8A-4147-A177-3AD203B41FA5}">
                      <a16:colId xmlns:a16="http://schemas.microsoft.com/office/drawing/2014/main" val="20002"/>
                    </a:ext>
                  </a:extLst>
                </a:gridCol>
                <a:gridCol w="469641">
                  <a:extLst>
                    <a:ext uri="{9D8B030D-6E8A-4147-A177-3AD203B41FA5}">
                      <a16:colId xmlns:a16="http://schemas.microsoft.com/office/drawing/2014/main" val="20003"/>
                    </a:ext>
                  </a:extLst>
                </a:gridCol>
                <a:gridCol w="469641">
                  <a:extLst>
                    <a:ext uri="{9D8B030D-6E8A-4147-A177-3AD203B41FA5}">
                      <a16:colId xmlns:a16="http://schemas.microsoft.com/office/drawing/2014/main" val="20004"/>
                    </a:ext>
                  </a:extLst>
                </a:gridCol>
              </a:tblGrid>
              <a:tr h="370840">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0000"/>
                  </a:ext>
                </a:extLst>
              </a:tr>
              <a:tr h="370840">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tc>
                  <a:txBody>
                    <a:bodyPr/>
                    <a:lstStyle/>
                    <a:p>
                      <a:endParaRPr lang="en-US" dirty="0"/>
                    </a:p>
                  </a:txBody>
                  <a:tcPr>
                    <a:solidFill>
                      <a:schemeClr val="bg1">
                        <a:lumMod val="85000"/>
                      </a:schemeClr>
                    </a:solidFill>
                  </a:tcPr>
                </a:tc>
                <a:extLst>
                  <a:ext uri="{0D108BD9-81ED-4DB2-BD59-A6C34878D82A}">
                    <a16:rowId xmlns:a16="http://schemas.microsoft.com/office/drawing/2014/main" val="10001"/>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extLst>
                  <a:ext uri="{0D108BD9-81ED-4DB2-BD59-A6C34878D82A}">
                    <a16:rowId xmlns:a16="http://schemas.microsoft.com/office/drawing/2014/main" val="10002"/>
                  </a:ext>
                </a:extLst>
              </a:tr>
              <a:tr h="370840">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tc>
                  <a:txBody>
                    <a:bodyPr/>
                    <a:lstStyle/>
                    <a:p>
                      <a:endParaRPr lang="en-US" dirty="0"/>
                    </a:p>
                  </a:txBody>
                  <a:tcPr>
                    <a:solidFill>
                      <a:srgbClr val="C00000"/>
                    </a:solidFill>
                  </a:tcPr>
                </a:tc>
                <a:extLst>
                  <a:ext uri="{0D108BD9-81ED-4DB2-BD59-A6C34878D82A}">
                    <a16:rowId xmlns:a16="http://schemas.microsoft.com/office/drawing/2014/main" val="10003"/>
                  </a:ext>
                </a:extLst>
              </a:tr>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742245225"/>
                  </a:ext>
                </a:extLst>
              </a:tr>
              <a:tr h="370840">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tc>
                  <a:txBody>
                    <a:bodyPr/>
                    <a:lstStyle/>
                    <a:p>
                      <a:endParaRPr lang="en-US" dirty="0"/>
                    </a:p>
                  </a:txBody>
                  <a:tcPr>
                    <a:solidFill>
                      <a:srgbClr val="0070C0"/>
                    </a:solidFill>
                  </a:tcPr>
                </a:tc>
                <a:extLst>
                  <a:ext uri="{0D108BD9-81ED-4DB2-BD59-A6C34878D82A}">
                    <a16:rowId xmlns:a16="http://schemas.microsoft.com/office/drawing/2014/main" val="2301488212"/>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52013493"/>
                  </a:ext>
                </a:extLst>
              </a:tr>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4072814"/>
                  </a:ext>
                </a:extLst>
              </a:tr>
            </a:tbl>
          </a:graphicData>
        </a:graphic>
      </p:graphicFrame>
      <p:graphicFrame>
        <p:nvGraphicFramePr>
          <p:cNvPr id="6" name="Table 5">
            <a:extLst>
              <a:ext uri="{FF2B5EF4-FFF2-40B4-BE49-F238E27FC236}">
                <a16:creationId xmlns:a16="http://schemas.microsoft.com/office/drawing/2014/main" id="{3738F36F-CB98-4FBD-8F14-2BDD417D1C15}"/>
              </a:ext>
            </a:extLst>
          </p:cNvPr>
          <p:cNvGraphicFramePr>
            <a:graphicFrameLocks noGrp="1"/>
          </p:cNvGraphicFramePr>
          <p:nvPr>
            <p:extLst/>
          </p:nvPr>
        </p:nvGraphicFramePr>
        <p:xfrm>
          <a:off x="9010708" y="3678201"/>
          <a:ext cx="2243118" cy="370840"/>
        </p:xfrm>
        <a:graphic>
          <a:graphicData uri="http://schemas.openxmlformats.org/drawingml/2006/table">
            <a:tbl>
              <a:tblPr firstRow="1" bandRow="1">
                <a:tableStyleId>{5C22544A-7EE6-4342-B048-85BDC9FD1C3A}</a:tableStyleId>
              </a:tblPr>
              <a:tblGrid>
                <a:gridCol w="373853">
                  <a:extLst>
                    <a:ext uri="{9D8B030D-6E8A-4147-A177-3AD203B41FA5}">
                      <a16:colId xmlns:a16="http://schemas.microsoft.com/office/drawing/2014/main" val="20000"/>
                    </a:ext>
                  </a:extLst>
                </a:gridCol>
                <a:gridCol w="373853">
                  <a:extLst>
                    <a:ext uri="{9D8B030D-6E8A-4147-A177-3AD203B41FA5}">
                      <a16:colId xmlns:a16="http://schemas.microsoft.com/office/drawing/2014/main" val="20001"/>
                    </a:ext>
                  </a:extLst>
                </a:gridCol>
                <a:gridCol w="373853">
                  <a:extLst>
                    <a:ext uri="{9D8B030D-6E8A-4147-A177-3AD203B41FA5}">
                      <a16:colId xmlns:a16="http://schemas.microsoft.com/office/drawing/2014/main" val="20002"/>
                    </a:ext>
                  </a:extLst>
                </a:gridCol>
                <a:gridCol w="373853">
                  <a:extLst>
                    <a:ext uri="{9D8B030D-6E8A-4147-A177-3AD203B41FA5}">
                      <a16:colId xmlns:a16="http://schemas.microsoft.com/office/drawing/2014/main" val="20003"/>
                    </a:ext>
                  </a:extLst>
                </a:gridCol>
                <a:gridCol w="373853">
                  <a:extLst>
                    <a:ext uri="{9D8B030D-6E8A-4147-A177-3AD203B41FA5}">
                      <a16:colId xmlns:a16="http://schemas.microsoft.com/office/drawing/2014/main" val="20004"/>
                    </a:ext>
                  </a:extLst>
                </a:gridCol>
                <a:gridCol w="373853">
                  <a:extLst>
                    <a:ext uri="{9D8B030D-6E8A-4147-A177-3AD203B41FA5}">
                      <a16:colId xmlns:a16="http://schemas.microsoft.com/office/drawing/2014/main" val="20005"/>
                    </a:ext>
                  </a:extLst>
                </a:gridCol>
              </a:tblGrid>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7" name="TextBox 6">
            <a:extLst>
              <a:ext uri="{FF2B5EF4-FFF2-40B4-BE49-F238E27FC236}">
                <a16:creationId xmlns:a16="http://schemas.microsoft.com/office/drawing/2014/main" id="{EF6F7DAA-DBCB-4AB0-868B-880F84AF069A}"/>
              </a:ext>
            </a:extLst>
          </p:cNvPr>
          <p:cNvSpPr txBox="1"/>
          <p:nvPr/>
        </p:nvSpPr>
        <p:spPr>
          <a:xfrm>
            <a:off x="10335466" y="2823947"/>
            <a:ext cx="1856534" cy="369332"/>
          </a:xfrm>
          <a:prstGeom prst="rect">
            <a:avLst/>
          </a:prstGeom>
          <a:noFill/>
        </p:spPr>
        <p:txBody>
          <a:bodyPr wrap="none" rtlCol="0">
            <a:spAutoFit/>
          </a:bodyPr>
          <a:lstStyle/>
          <a:p>
            <a:r>
              <a:rPr lang="en-US" dirty="0"/>
              <a:t>Block Offset (b=2)</a:t>
            </a:r>
          </a:p>
        </p:txBody>
      </p:sp>
      <p:sp>
        <p:nvSpPr>
          <p:cNvPr id="8" name="TextBox 7">
            <a:extLst>
              <a:ext uri="{FF2B5EF4-FFF2-40B4-BE49-F238E27FC236}">
                <a16:creationId xmlns:a16="http://schemas.microsoft.com/office/drawing/2014/main" id="{EDE96DBB-997B-42F3-BD1D-A49268277D42}"/>
              </a:ext>
            </a:extLst>
          </p:cNvPr>
          <p:cNvSpPr txBox="1"/>
          <p:nvPr/>
        </p:nvSpPr>
        <p:spPr>
          <a:xfrm>
            <a:off x="8801569" y="2513209"/>
            <a:ext cx="2058769" cy="369332"/>
          </a:xfrm>
          <a:prstGeom prst="rect">
            <a:avLst/>
          </a:prstGeom>
          <a:noFill/>
        </p:spPr>
        <p:txBody>
          <a:bodyPr wrap="none" rtlCol="0">
            <a:spAutoFit/>
          </a:bodyPr>
          <a:lstStyle/>
          <a:p>
            <a:r>
              <a:rPr lang="en-US" dirty="0"/>
              <a:t>Block Address (m-b)</a:t>
            </a:r>
          </a:p>
        </p:txBody>
      </p:sp>
      <p:sp>
        <p:nvSpPr>
          <p:cNvPr id="9" name="Right Brace 8">
            <a:extLst>
              <a:ext uri="{FF2B5EF4-FFF2-40B4-BE49-F238E27FC236}">
                <a16:creationId xmlns:a16="http://schemas.microsoft.com/office/drawing/2014/main" id="{30847074-2D72-451A-AB08-9DA91CE1F801}"/>
              </a:ext>
            </a:extLst>
          </p:cNvPr>
          <p:cNvSpPr/>
          <p:nvPr/>
        </p:nvSpPr>
        <p:spPr>
          <a:xfrm rot="16200000">
            <a:off x="9371590" y="2689363"/>
            <a:ext cx="651160" cy="1213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DF766340-5C9B-4937-9D06-82B6E7E11861}"/>
              </a:ext>
            </a:extLst>
          </p:cNvPr>
          <p:cNvSpPr/>
          <p:nvPr/>
        </p:nvSpPr>
        <p:spPr>
          <a:xfrm rot="16200000">
            <a:off x="10675897" y="3318753"/>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028D1D66-C06B-4EC4-B7B5-325B98A395B2}"/>
              </a:ext>
            </a:extLst>
          </p:cNvPr>
          <p:cNvSpPr/>
          <p:nvPr/>
        </p:nvSpPr>
        <p:spPr>
          <a:xfrm rot="5400000">
            <a:off x="9858470" y="3997628"/>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7F0A878F-F49E-4640-A9B4-A41CF32FE52F}"/>
              </a:ext>
            </a:extLst>
          </p:cNvPr>
          <p:cNvSpPr/>
          <p:nvPr/>
        </p:nvSpPr>
        <p:spPr>
          <a:xfrm rot="5400000">
            <a:off x="9132096" y="4102528"/>
            <a:ext cx="356261" cy="53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C12AE45-9CE2-4A7C-B3EF-4D4008643E57}"/>
              </a:ext>
            </a:extLst>
          </p:cNvPr>
          <p:cNvSpPr txBox="1"/>
          <p:nvPr/>
        </p:nvSpPr>
        <p:spPr>
          <a:xfrm>
            <a:off x="9653102" y="4447183"/>
            <a:ext cx="861518" cy="369332"/>
          </a:xfrm>
          <a:prstGeom prst="rect">
            <a:avLst/>
          </a:prstGeom>
          <a:noFill/>
        </p:spPr>
        <p:txBody>
          <a:bodyPr wrap="none" rtlCol="0">
            <a:spAutoFit/>
          </a:bodyPr>
          <a:lstStyle/>
          <a:p>
            <a:r>
              <a:rPr lang="en-US" dirty="0"/>
              <a:t>set line</a:t>
            </a:r>
          </a:p>
        </p:txBody>
      </p:sp>
      <p:sp>
        <p:nvSpPr>
          <p:cNvPr id="14" name="TextBox 13">
            <a:extLst>
              <a:ext uri="{FF2B5EF4-FFF2-40B4-BE49-F238E27FC236}">
                <a16:creationId xmlns:a16="http://schemas.microsoft.com/office/drawing/2014/main" id="{0CA636D7-F05F-4038-BBEA-96E0B963B0C8}"/>
              </a:ext>
            </a:extLst>
          </p:cNvPr>
          <p:cNvSpPr txBox="1"/>
          <p:nvPr/>
        </p:nvSpPr>
        <p:spPr>
          <a:xfrm>
            <a:off x="9037092" y="4363782"/>
            <a:ext cx="478401" cy="369332"/>
          </a:xfrm>
          <a:prstGeom prst="rect">
            <a:avLst/>
          </a:prstGeom>
          <a:noFill/>
        </p:spPr>
        <p:txBody>
          <a:bodyPr wrap="none" rtlCol="0">
            <a:spAutoFit/>
          </a:bodyPr>
          <a:lstStyle/>
          <a:p>
            <a:r>
              <a:rPr lang="en-US" dirty="0"/>
              <a:t>tag</a:t>
            </a:r>
          </a:p>
        </p:txBody>
      </p:sp>
      <p:sp>
        <p:nvSpPr>
          <p:cNvPr id="15" name="Content Placeholder 2">
            <a:extLst>
              <a:ext uri="{FF2B5EF4-FFF2-40B4-BE49-F238E27FC236}">
                <a16:creationId xmlns:a16="http://schemas.microsoft.com/office/drawing/2014/main" id="{8696CA91-2A95-4F9B-A2BE-F29ECA677E05}"/>
              </a:ext>
            </a:extLst>
          </p:cNvPr>
          <p:cNvSpPr txBox="1">
            <a:spLocks/>
          </p:cNvSpPr>
          <p:nvPr/>
        </p:nvSpPr>
        <p:spPr>
          <a:xfrm>
            <a:off x="838200" y="4898673"/>
            <a:ext cx="5257800" cy="11028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2-way set associative cache</a:t>
            </a:r>
          </a:p>
          <a:p>
            <a:pPr lvl="1"/>
            <a:r>
              <a:rPr lang="en-US" dirty="0"/>
              <a:t>Find the set</a:t>
            </a:r>
          </a:p>
          <a:p>
            <a:pPr lvl="1"/>
            <a:r>
              <a:rPr lang="en-US" dirty="0"/>
              <a:t>Compare tag with the tags stored</a:t>
            </a:r>
          </a:p>
        </p:txBody>
      </p:sp>
    </p:spTree>
    <p:extLst>
      <p:ext uri="{BB962C8B-B14F-4D97-AF65-F5344CB8AC3E}">
        <p14:creationId xmlns:p14="http://schemas.microsoft.com/office/powerpoint/2010/main" val="13191895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Cache Implementation</a:t>
            </a:r>
          </a:p>
        </p:txBody>
      </p:sp>
      <p:sp>
        <p:nvSpPr>
          <p:cNvPr id="3" name="Content Placeholder 2"/>
          <p:cNvSpPr>
            <a:spLocks noGrp="1"/>
          </p:cNvSpPr>
          <p:nvPr>
            <p:ph idx="1"/>
          </p:nvPr>
        </p:nvSpPr>
        <p:spPr/>
        <p:txBody>
          <a:bodyPr/>
          <a:lstStyle/>
          <a:p>
            <a:r>
              <a:rPr lang="en-US" dirty="0"/>
              <a:t>Direct mapped cache</a:t>
            </a:r>
          </a:p>
          <a:p>
            <a:pPr lvl="1"/>
            <a:r>
              <a:rPr lang="en-US" dirty="0"/>
              <a:t>Simple but low efficiency</a:t>
            </a:r>
          </a:p>
          <a:p>
            <a:r>
              <a:rPr lang="en-US" dirty="0"/>
              <a:t>Fully associative cache</a:t>
            </a:r>
          </a:p>
          <a:p>
            <a:pPr lvl="1"/>
            <a:r>
              <a:rPr lang="en-US" dirty="0"/>
              <a:t>Has high efficiency, complicated hardware design </a:t>
            </a:r>
          </a:p>
          <a:p>
            <a:r>
              <a:rPr lang="en-US" dirty="0"/>
              <a:t>N-way set associative cache</a:t>
            </a:r>
          </a:p>
          <a:p>
            <a:pPr lvl="1"/>
            <a:r>
              <a:rPr lang="en-US" dirty="0"/>
              <a:t>Frequently used in practice to balance trade-off between performance and complexity</a:t>
            </a:r>
          </a:p>
          <a:p>
            <a:pPr lvl="1"/>
            <a:r>
              <a:rPr lang="en-US" dirty="0"/>
              <a:t>The cache is divided into groups of blocks, called sets.</a:t>
            </a:r>
          </a:p>
          <a:p>
            <a:pPr lvl="1"/>
            <a:r>
              <a:rPr lang="en-US" dirty="0"/>
              <a:t>Each memory address maps to exactly one set in the cache, but data may be placed in any block within that set.</a:t>
            </a:r>
          </a:p>
        </p:txBody>
      </p:sp>
      <p:sp>
        <p:nvSpPr>
          <p:cNvPr id="4" name="Slide Number Placeholder 3"/>
          <p:cNvSpPr>
            <a:spLocks noGrp="1"/>
          </p:cNvSpPr>
          <p:nvPr>
            <p:ph type="sldNum" sz="quarter" idx="12"/>
          </p:nvPr>
        </p:nvSpPr>
        <p:spPr/>
        <p:txBody>
          <a:bodyPr/>
          <a:lstStyle/>
          <a:p>
            <a:fld id="{57733F94-BD4E-45B7-8984-807B972C88CC}" type="slidenum">
              <a:rPr lang="en-US" smtClean="0"/>
              <a:pPr/>
              <a:t>96</a:t>
            </a:fld>
            <a:endParaRPr lang="en-US"/>
          </a:p>
        </p:txBody>
      </p:sp>
    </p:spTree>
    <p:extLst>
      <p:ext uri="{BB962C8B-B14F-4D97-AF65-F5344CB8AC3E}">
        <p14:creationId xmlns:p14="http://schemas.microsoft.com/office/powerpoint/2010/main" val="357943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D87E-13FE-4BF7-BFE5-8791310FF23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82E807B3-B0FD-4362-BE97-257A067C5FAA}"/>
              </a:ext>
            </a:extLst>
          </p:cNvPr>
          <p:cNvSpPr>
            <a:spLocks noGrp="1"/>
          </p:cNvSpPr>
          <p:nvPr>
            <p:ph idx="1"/>
          </p:nvPr>
        </p:nvSpPr>
        <p:spPr/>
        <p:txBody>
          <a:bodyPr/>
          <a:lstStyle/>
          <a:p>
            <a:r>
              <a:rPr lang="en-US" dirty="0"/>
              <a:t>Some of the slides are adapted from </a:t>
            </a:r>
            <a:r>
              <a:rPr lang="en-US" i="1" dirty="0"/>
              <a:t>Bryant and </a:t>
            </a:r>
            <a:r>
              <a:rPr lang="en-US" i="1" dirty="0" err="1"/>
              <a:t>O’Hallaron</a:t>
            </a:r>
            <a:r>
              <a:rPr lang="en-US" i="1" dirty="0"/>
              <a:t>, Computer Systems: A Programmer’s Perspective; Third Edition</a:t>
            </a:r>
          </a:p>
          <a:p>
            <a:endParaRPr lang="en-US" dirty="0"/>
          </a:p>
        </p:txBody>
      </p:sp>
      <p:sp>
        <p:nvSpPr>
          <p:cNvPr id="4" name="Slide Number Placeholder 3">
            <a:extLst>
              <a:ext uri="{FF2B5EF4-FFF2-40B4-BE49-F238E27FC236}">
                <a16:creationId xmlns:a16="http://schemas.microsoft.com/office/drawing/2014/main" id="{DA1414CF-C253-4ABC-BB13-B5A238E504DC}"/>
              </a:ext>
            </a:extLst>
          </p:cNvPr>
          <p:cNvSpPr>
            <a:spLocks noGrp="1"/>
          </p:cNvSpPr>
          <p:nvPr>
            <p:ph type="sldNum" sz="quarter" idx="12"/>
          </p:nvPr>
        </p:nvSpPr>
        <p:spPr/>
        <p:txBody>
          <a:bodyPr/>
          <a:lstStyle/>
          <a:p>
            <a:fld id="{57733F94-BD4E-45B7-8984-807B972C88CC}" type="slidenum">
              <a:rPr lang="en-US" smtClean="0"/>
              <a:pPr/>
              <a:t>97</a:t>
            </a:fld>
            <a:endParaRPr lang="en-US"/>
          </a:p>
        </p:txBody>
      </p:sp>
    </p:spTree>
    <p:extLst>
      <p:ext uri="{BB962C8B-B14F-4D97-AF65-F5344CB8AC3E}">
        <p14:creationId xmlns:p14="http://schemas.microsoft.com/office/powerpoint/2010/main" val="3127662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05DB-198E-4536-8C1B-7F0823E7DAF9}"/>
              </a:ext>
            </a:extLst>
          </p:cNvPr>
          <p:cNvSpPr>
            <a:spLocks noGrp="1"/>
          </p:cNvSpPr>
          <p:nvPr>
            <p:ph type="title"/>
          </p:nvPr>
        </p:nvSpPr>
        <p:spPr/>
        <p:txBody>
          <a:bodyPr/>
          <a:lstStyle/>
          <a:p>
            <a:r>
              <a:rPr lang="en-US" dirty="0"/>
              <a:t>Compiler Level Optimization</a:t>
            </a:r>
          </a:p>
        </p:txBody>
      </p:sp>
      <p:sp>
        <p:nvSpPr>
          <p:cNvPr id="4" name="Slide Number Placeholder 3">
            <a:extLst>
              <a:ext uri="{FF2B5EF4-FFF2-40B4-BE49-F238E27FC236}">
                <a16:creationId xmlns:a16="http://schemas.microsoft.com/office/drawing/2014/main" id="{73C3F8FC-4ED8-4A44-9DAD-8383B17B9C49}"/>
              </a:ext>
            </a:extLst>
          </p:cNvPr>
          <p:cNvSpPr>
            <a:spLocks noGrp="1"/>
          </p:cNvSpPr>
          <p:nvPr>
            <p:ph type="sldNum" sz="quarter" idx="12"/>
          </p:nvPr>
        </p:nvSpPr>
        <p:spPr/>
        <p:txBody>
          <a:bodyPr/>
          <a:lstStyle/>
          <a:p>
            <a:fld id="{57733F94-BD4E-45B7-8984-807B972C88CC}" type="slidenum">
              <a:rPr lang="en-US" smtClean="0"/>
              <a:pPr/>
              <a:t>98</a:t>
            </a:fld>
            <a:endParaRPr lang="en-US"/>
          </a:p>
        </p:txBody>
      </p:sp>
      <p:sp>
        <p:nvSpPr>
          <p:cNvPr id="6" name="Text Placeholder 5">
            <a:extLst>
              <a:ext uri="{FF2B5EF4-FFF2-40B4-BE49-F238E27FC236}">
                <a16:creationId xmlns:a16="http://schemas.microsoft.com/office/drawing/2014/main" id="{D867314A-A891-4C9A-A2D5-B5D0437670D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65650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4F59-6260-46A8-B303-9FC07C9074B0}"/>
              </a:ext>
            </a:extLst>
          </p:cNvPr>
          <p:cNvSpPr>
            <a:spLocks noGrp="1"/>
          </p:cNvSpPr>
          <p:nvPr>
            <p:ph type="title"/>
          </p:nvPr>
        </p:nvSpPr>
        <p:spPr/>
        <p:txBody>
          <a:bodyPr/>
          <a:lstStyle/>
          <a:p>
            <a:r>
              <a:rPr lang="en-US" dirty="0"/>
              <a:t>Compiler Level Optimizations</a:t>
            </a:r>
          </a:p>
        </p:txBody>
      </p:sp>
      <p:sp>
        <p:nvSpPr>
          <p:cNvPr id="3" name="Content Placeholder 2">
            <a:extLst>
              <a:ext uri="{FF2B5EF4-FFF2-40B4-BE49-F238E27FC236}">
                <a16:creationId xmlns:a16="http://schemas.microsoft.com/office/drawing/2014/main" id="{2F56F8AB-B4F4-4EAB-9F1F-FCEB2EFF4C3F}"/>
              </a:ext>
            </a:extLst>
          </p:cNvPr>
          <p:cNvSpPr>
            <a:spLocks noGrp="1"/>
          </p:cNvSpPr>
          <p:nvPr>
            <p:ph idx="1"/>
          </p:nvPr>
        </p:nvSpPr>
        <p:spPr/>
        <p:txBody>
          <a:bodyPr/>
          <a:lstStyle/>
          <a:p>
            <a:r>
              <a:rPr lang="en-US" dirty="0"/>
              <a:t>Many of the optimizations can be done </a:t>
            </a:r>
            <a:r>
              <a:rPr lang="en-US" dirty="0">
                <a:solidFill>
                  <a:srgbClr val="0070C0"/>
                </a:solidFill>
              </a:rPr>
              <a:t>by</a:t>
            </a:r>
            <a:r>
              <a:rPr lang="en-US" dirty="0"/>
              <a:t> </a:t>
            </a:r>
            <a:r>
              <a:rPr lang="en-US" dirty="0">
                <a:solidFill>
                  <a:srgbClr val="0070C0"/>
                </a:solidFill>
              </a:rPr>
              <a:t>manually</a:t>
            </a:r>
            <a:r>
              <a:rPr lang="en-US" dirty="0"/>
              <a:t> by the programmer, and many of the optimizations (e.g., loop) that we will see can be done </a:t>
            </a:r>
            <a:r>
              <a:rPr lang="en-US" dirty="0">
                <a:solidFill>
                  <a:srgbClr val="0070C0"/>
                </a:solidFill>
              </a:rPr>
              <a:t>by compiler </a:t>
            </a:r>
            <a:r>
              <a:rPr lang="en-US" dirty="0"/>
              <a:t>(compiler can be smart). </a:t>
            </a:r>
          </a:p>
          <a:p>
            <a:r>
              <a:rPr lang="en-US" b="1" dirty="0"/>
              <a:t>If compiler can optimize the program, compiler should do the job!</a:t>
            </a:r>
          </a:p>
          <a:p>
            <a:r>
              <a:rPr lang="en-US" dirty="0"/>
              <a:t>Sometimes, it is needed to understand these optimizations because of limitations of compiler</a:t>
            </a:r>
          </a:p>
          <a:p>
            <a:endParaRPr lang="en-US" dirty="0"/>
          </a:p>
        </p:txBody>
      </p:sp>
      <p:sp>
        <p:nvSpPr>
          <p:cNvPr id="4" name="Slide Number Placeholder 3">
            <a:extLst>
              <a:ext uri="{FF2B5EF4-FFF2-40B4-BE49-F238E27FC236}">
                <a16:creationId xmlns:a16="http://schemas.microsoft.com/office/drawing/2014/main" id="{C9B97A7C-4089-4FB7-A82E-6F433E63DD48}"/>
              </a:ext>
            </a:extLst>
          </p:cNvPr>
          <p:cNvSpPr>
            <a:spLocks noGrp="1"/>
          </p:cNvSpPr>
          <p:nvPr>
            <p:ph type="sldNum" sz="quarter" idx="12"/>
          </p:nvPr>
        </p:nvSpPr>
        <p:spPr/>
        <p:txBody>
          <a:bodyPr/>
          <a:lstStyle/>
          <a:p>
            <a:fld id="{57733F94-BD4E-45B7-8984-807B972C88CC}" type="slidenum">
              <a:rPr lang="en-US" smtClean="0"/>
              <a:pPr/>
              <a:t>99</a:t>
            </a:fld>
            <a:endParaRPr lang="en-US"/>
          </a:p>
        </p:txBody>
      </p:sp>
    </p:spTree>
    <p:extLst>
      <p:ext uri="{BB962C8B-B14F-4D97-AF65-F5344CB8AC3E}">
        <p14:creationId xmlns:p14="http://schemas.microsoft.com/office/powerpoint/2010/main" val="285498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alpha val="10000"/>
          </a:srgbClr>
        </a:solidFill>
      </a:spPr>
      <a:bodyPr rtlCol="0" anchor="ctr"/>
      <a:lstStyle>
        <a:defPP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Seravek Light"/>
            <a:cs typeface="Seravek Light"/>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88194</TotalTime>
  <Words>11624</Words>
  <Application>Microsoft Macintosh PowerPoint</Application>
  <PresentationFormat>Widescreen</PresentationFormat>
  <Paragraphs>2430</Paragraphs>
  <Slides>123</Slides>
  <Notes>70</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123</vt:i4>
      </vt:variant>
    </vt:vector>
  </HeadingPairs>
  <TitlesOfParts>
    <vt:vector size="137" baseType="lpstr">
      <vt:lpstr>Arial</vt:lpstr>
      <vt:lpstr>Calibri</vt:lpstr>
      <vt:lpstr>Calibri Light</vt:lpstr>
      <vt:lpstr>Consolas</vt:lpstr>
      <vt:lpstr>Courier New</vt:lpstr>
      <vt:lpstr>Seravek</vt:lpstr>
      <vt:lpstr>Seravek ExtraLight</vt:lpstr>
      <vt:lpstr>Seravek Light</vt:lpstr>
      <vt:lpstr>Seravek Medium</vt:lpstr>
      <vt:lpstr>Times</vt:lpstr>
      <vt:lpstr>Times New Roman</vt:lpstr>
      <vt:lpstr>Wingdings</vt:lpstr>
      <vt:lpstr>1_Office Theme</vt:lpstr>
      <vt:lpstr>Office Theme</vt:lpstr>
      <vt:lpstr>WES237B: Software for Embedded Systems</vt:lpstr>
      <vt:lpstr>Today</vt:lpstr>
      <vt:lpstr>Logistics</vt:lpstr>
      <vt:lpstr>Recap</vt:lpstr>
      <vt:lpstr>A Modern Memory Hierarchy</vt:lpstr>
      <vt:lpstr>The guts of most interesting stuff is often ~this</vt:lpstr>
      <vt:lpstr>Cache</vt:lpstr>
      <vt:lpstr>Cache</vt:lpstr>
      <vt:lpstr>Cache hierarchy vocabulary</vt:lpstr>
      <vt:lpstr>Locality and cacheing</vt:lpstr>
      <vt:lpstr>A typical memory hierarchy</vt:lpstr>
      <vt:lpstr>Cache Fundamentals</vt:lpstr>
      <vt:lpstr>Cache Fundamentals</vt:lpstr>
      <vt:lpstr>Cache Fundamentals</vt:lpstr>
      <vt:lpstr>Cache Fundamentals</vt:lpstr>
      <vt:lpstr>Cache Fundamentals</vt:lpstr>
      <vt:lpstr>Cache Fundamentals</vt:lpstr>
      <vt:lpstr>Cache Fundamentals</vt:lpstr>
      <vt:lpstr>Cache Fundamentals, cont.</vt:lpstr>
      <vt:lpstr>Cache Fundamentals, cont.</vt:lpstr>
      <vt:lpstr>Cache Fundamentals, cont.</vt:lpstr>
      <vt:lpstr>Cache Fundamentals, cont.</vt:lpstr>
      <vt:lpstr>Cacheing Issues</vt:lpstr>
      <vt:lpstr>Hardware implications on cache design</vt:lpstr>
      <vt:lpstr>A simple cache</vt:lpstr>
      <vt:lpstr>A simple cache</vt:lpstr>
      <vt:lpstr>A simpler cache</vt:lpstr>
      <vt:lpstr>A simpler cache</vt:lpstr>
      <vt:lpstr>A set-associative cache</vt:lpstr>
      <vt:lpstr>A set-associative cache</vt:lpstr>
      <vt:lpstr>Longer Cache Blocks</vt:lpstr>
      <vt:lpstr>Longer Cache Blocks</vt:lpstr>
      <vt:lpstr>Q: Describing Cache Type Tradeoffs?</vt:lpstr>
      <vt:lpstr>Back to Block Size</vt:lpstr>
      <vt:lpstr>Block Size and Miss Rate</vt:lpstr>
      <vt:lpstr>Cache Parameters</vt:lpstr>
      <vt:lpstr>Cache Parameters</vt:lpstr>
      <vt:lpstr>Cache Parameters</vt:lpstr>
      <vt:lpstr>Q: How many bits for each field?</vt:lpstr>
      <vt:lpstr>Q: How many bits for each field?</vt:lpstr>
      <vt:lpstr>Handling a Cache Access</vt:lpstr>
      <vt:lpstr>Accessing a Sample Cache</vt:lpstr>
      <vt:lpstr>Accessing a Sample Cache</vt:lpstr>
      <vt:lpstr>Cache Alignment</vt:lpstr>
      <vt:lpstr>How does the cache actually connect to the execution core?</vt:lpstr>
      <vt:lpstr>How does the cache actually connect to the execution core?</vt:lpstr>
      <vt:lpstr>How does the cache actually connect to the execution core? [ Simplified View! Very different between embedded &amp; high-perf! ]</vt:lpstr>
      <vt:lpstr>How does the cache actually connect to the execution core? [ Simplified View! Very different between embedded &amp; high-perf! ]</vt:lpstr>
      <vt:lpstr>How does the cache actually connect to the execution core? [ Simplified View! Very different between embedded &amp; high-perf! ]</vt:lpstr>
      <vt:lpstr>Cache Alignment Revisited</vt:lpstr>
      <vt:lpstr>When executing code, what does all this have to do with performance and alignment?</vt:lpstr>
      <vt:lpstr>Which of the following things are possible?</vt:lpstr>
      <vt:lpstr>Associative Caches</vt:lpstr>
      <vt:lpstr>PowerPoint Presentation</vt:lpstr>
      <vt:lpstr>PowerPoint Presentation</vt:lpstr>
      <vt:lpstr>Dealing with Stores</vt:lpstr>
      <vt:lpstr>Policy decisions for stores</vt:lpstr>
      <vt:lpstr>Dealing with stores</vt:lpstr>
      <vt:lpstr>Cache Performance</vt:lpstr>
      <vt:lpstr>In fact…</vt:lpstr>
      <vt:lpstr>Cache Performance</vt:lpstr>
      <vt:lpstr>Cache Performance</vt:lpstr>
      <vt:lpstr>Cache Performance</vt:lpstr>
      <vt:lpstr>Example -- DEC Alpha 21164 Caches</vt:lpstr>
      <vt:lpstr>Three types of cache misses</vt:lpstr>
      <vt:lpstr>Q: Categorizing Misses</vt:lpstr>
      <vt:lpstr>So, then, how do we decrease...</vt:lpstr>
      <vt:lpstr>Cache Associativity</vt:lpstr>
      <vt:lpstr>LRU replacement algorithms</vt:lpstr>
      <vt:lpstr>Caches in Current Processors</vt:lpstr>
      <vt:lpstr>Intel Nehalem (i7)</vt:lpstr>
      <vt:lpstr>What does PYNQ Provide?</vt:lpstr>
      <vt:lpstr>Key Points</vt:lpstr>
      <vt:lpstr>Cache Extras</vt:lpstr>
      <vt:lpstr>Cache Concepts</vt:lpstr>
      <vt:lpstr>Cache Concepts</vt:lpstr>
      <vt:lpstr>PowerPoint Presentation</vt:lpstr>
      <vt:lpstr>Cache Concepts</vt:lpstr>
      <vt:lpstr>Cache Concept Summary</vt:lpstr>
      <vt:lpstr>Types of Cache Implementation</vt:lpstr>
      <vt:lpstr>Cache Abstraction &amp; Metrics</vt:lpstr>
      <vt:lpstr>Blocks and Addressing the Cache</vt:lpstr>
      <vt:lpstr>Direct Mapped Cache</vt:lpstr>
      <vt:lpstr>Direct Mapped Cache Example</vt:lpstr>
      <vt:lpstr>Direct Mapped Cache Example</vt:lpstr>
      <vt:lpstr>Direct Mapped Cache Example</vt:lpstr>
      <vt:lpstr>Direct Mapped Cache Example</vt:lpstr>
      <vt:lpstr>Direct Mapped Cache Example</vt:lpstr>
      <vt:lpstr>Direct Mapped Cache Example</vt:lpstr>
      <vt:lpstr>Direct Mapped Cache Example</vt:lpstr>
      <vt:lpstr>Direct Mapped Cache Example</vt:lpstr>
      <vt:lpstr>Direct Mapped Cache Example</vt:lpstr>
      <vt:lpstr>Direct Mapped Cache Example</vt:lpstr>
      <vt:lpstr>Direct Mapped Cache Example</vt:lpstr>
      <vt:lpstr>2-way set associative cache </vt:lpstr>
      <vt:lpstr>Types of Cache Implementation</vt:lpstr>
      <vt:lpstr>Resources</vt:lpstr>
      <vt:lpstr>Compiler Level Optimization</vt:lpstr>
      <vt:lpstr>Compiler Level Optimizations</vt:lpstr>
      <vt:lpstr>Code Motion</vt:lpstr>
      <vt:lpstr>Compiler Generated Code Motion</vt:lpstr>
      <vt:lpstr>Elimination (share) of Common Subexpressions</vt:lpstr>
      <vt:lpstr>Reduction in Strength</vt:lpstr>
      <vt:lpstr>Memory Aliasing</vt:lpstr>
      <vt:lpstr>Memory Aliasing</vt:lpstr>
      <vt:lpstr>Loop Interchange</vt:lpstr>
      <vt:lpstr>Loop Fusion</vt:lpstr>
      <vt:lpstr>Loop Fusion</vt:lpstr>
      <vt:lpstr>Loop Distribution</vt:lpstr>
      <vt:lpstr>Loop Distribution</vt:lpstr>
      <vt:lpstr>Loop Invariant Computations </vt:lpstr>
      <vt:lpstr>Loop Unrolling</vt:lpstr>
      <vt:lpstr>Dead Code Elimination</vt:lpstr>
      <vt:lpstr>Constant Folding</vt:lpstr>
      <vt:lpstr>Constant Propagation </vt:lpstr>
      <vt:lpstr>Compiler Optimization Passes</vt:lpstr>
      <vt:lpstr>LLVM: Optimizing Compiler</vt:lpstr>
      <vt:lpstr>Compiler Optimization Passes</vt:lpstr>
      <vt:lpstr>Optimizing Compilers</vt:lpstr>
      <vt:lpstr>Limitations of Optimizing Compilers</vt:lpstr>
      <vt:lpstr>GCC O1, O2, O3 levels</vt:lpstr>
      <vt:lpstr>Inline Assembly </vt:lpstr>
      <vt:lpstr>Inline Assembly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Janarbek Matai</dc:creator>
  <cp:lastModifiedBy>Microsoft Office User</cp:lastModifiedBy>
  <cp:revision>5435</cp:revision>
  <cp:lastPrinted>2022-07-19T02:25:22Z</cp:lastPrinted>
  <dcterms:created xsi:type="dcterms:W3CDTF">2013-06-26T00:07:37Z</dcterms:created>
  <dcterms:modified xsi:type="dcterms:W3CDTF">2022-08-06T21:45:55Z</dcterms:modified>
</cp:coreProperties>
</file>